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notesMasterIdLst>
    <p:notesMasterId r:id="rId34"/>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image" Target="../media/image-10-17.png"/><Relationship Id="rId18" Type="http://schemas.openxmlformats.org/officeDocument/2006/relationships/image" Target="../media/image-10-18.png"/><Relationship Id="rId19" Type="http://schemas.openxmlformats.org/officeDocument/2006/relationships/image" Target="../media/image-10-19.png"/><Relationship Id="rId20" Type="http://schemas.openxmlformats.org/officeDocument/2006/relationships/image" Target="../media/image-10-20.png"/><Relationship Id="rId21" Type="http://schemas.openxmlformats.org/officeDocument/2006/relationships/image" Target="../media/image-10-21.png"/><Relationship Id="rId22" Type="http://schemas.openxmlformats.org/officeDocument/2006/relationships/image" Target="../media/image-10-22.png"/><Relationship Id="rId23" Type="http://schemas.openxmlformats.org/officeDocument/2006/relationships/image" Target="../media/image-10-23.png"/><Relationship Id="rId24" Type="http://schemas.openxmlformats.org/officeDocument/2006/relationships/image" Target="../media/image-10-24.png"/><Relationship Id="rId25" Type="http://schemas.openxmlformats.org/officeDocument/2006/relationships/image" Target="../media/image-10-25.png"/><Relationship Id="rId26" Type="http://schemas.openxmlformats.org/officeDocument/2006/relationships/image" Target="../media/image-10-26.png"/><Relationship Id="rId27" Type="http://schemas.openxmlformats.org/officeDocument/2006/relationships/image" Target="../media/image-10-27.png"/><Relationship Id="rId28" Type="http://schemas.openxmlformats.org/officeDocument/2006/relationships/slideLayout" Target="../slideLayouts/slideLayout1.xml"/><Relationship Id="rId2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image" Target="../media/image-11-15.png"/><Relationship Id="rId16" Type="http://schemas.openxmlformats.org/officeDocument/2006/relationships/image" Target="../media/image-11-16.png"/><Relationship Id="rId17" Type="http://schemas.openxmlformats.org/officeDocument/2006/relationships/image" Target="../media/image-11-17.png"/><Relationship Id="rId18" Type="http://schemas.openxmlformats.org/officeDocument/2006/relationships/image" Target="../media/image-11-18.png"/><Relationship Id="rId19" Type="http://schemas.openxmlformats.org/officeDocument/2006/relationships/image" Target="../media/image-11-19.png"/><Relationship Id="rId20" Type="http://schemas.openxmlformats.org/officeDocument/2006/relationships/image" Target="../media/image-11-20.png"/><Relationship Id="rId21" Type="http://schemas.openxmlformats.org/officeDocument/2006/relationships/image" Target="../media/image-11-21.png"/><Relationship Id="rId22" Type="http://schemas.openxmlformats.org/officeDocument/2006/relationships/image" Target="../media/image-11-22.png"/><Relationship Id="rId23" Type="http://schemas.openxmlformats.org/officeDocument/2006/relationships/image" Target="../media/image-11-23.png"/><Relationship Id="rId24" Type="http://schemas.openxmlformats.org/officeDocument/2006/relationships/image" Target="../media/image-11-24.png"/><Relationship Id="rId25" Type="http://schemas.openxmlformats.org/officeDocument/2006/relationships/image" Target="../media/image-11-25.png"/><Relationship Id="rId26" Type="http://schemas.openxmlformats.org/officeDocument/2006/relationships/image" Target="../media/image-11-26.png"/><Relationship Id="rId27" Type="http://schemas.openxmlformats.org/officeDocument/2006/relationships/image" Target="../media/image-11-27.png"/><Relationship Id="rId28" Type="http://schemas.openxmlformats.org/officeDocument/2006/relationships/image" Target="../media/image-11-28.png"/><Relationship Id="rId29" Type="http://schemas.openxmlformats.org/officeDocument/2006/relationships/image" Target="../media/image-11-29.png"/><Relationship Id="rId30" Type="http://schemas.openxmlformats.org/officeDocument/2006/relationships/image" Target="../media/image-11-30.png"/><Relationship Id="rId31" Type="http://schemas.openxmlformats.org/officeDocument/2006/relationships/image" Target="../media/image-11-31.png"/><Relationship Id="rId32" Type="http://schemas.openxmlformats.org/officeDocument/2006/relationships/image" Target="../media/image-11-32.png"/><Relationship Id="rId33" Type="http://schemas.openxmlformats.org/officeDocument/2006/relationships/image" Target="../media/image-11-33.png"/><Relationship Id="rId34" Type="http://schemas.openxmlformats.org/officeDocument/2006/relationships/image" Target="../media/image-11-34.png"/><Relationship Id="rId35" Type="http://schemas.openxmlformats.org/officeDocument/2006/relationships/slideLayout" Target="../slideLayouts/slideLayout1.xml"/><Relationship Id="rId3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slideLayout" Target="../slideLayouts/slideLayout1.xml"/><Relationship Id="rId1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image" Target="../media/image-13-21.png"/><Relationship Id="rId22" Type="http://schemas.openxmlformats.org/officeDocument/2006/relationships/image" Target="../media/image-13-22.png"/><Relationship Id="rId23" Type="http://schemas.openxmlformats.org/officeDocument/2006/relationships/image" Target="../media/image-13-23.png"/><Relationship Id="rId24" Type="http://schemas.openxmlformats.org/officeDocument/2006/relationships/image" Target="../media/image-13-24.png"/><Relationship Id="rId25" Type="http://schemas.openxmlformats.org/officeDocument/2006/relationships/image" Target="../media/image-13-25.png"/><Relationship Id="rId26" Type="http://schemas.openxmlformats.org/officeDocument/2006/relationships/image" Target="../media/image-13-26.png"/><Relationship Id="rId27" Type="http://schemas.openxmlformats.org/officeDocument/2006/relationships/image" Target="../media/image-13-27.png"/><Relationship Id="rId28" Type="http://schemas.openxmlformats.org/officeDocument/2006/relationships/slideLayout" Target="../slideLayouts/slideLayout1.xml"/><Relationship Id="rId29"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png"/><Relationship Id="rId13" Type="http://schemas.openxmlformats.org/officeDocument/2006/relationships/image" Target="../media/image-14-13.png"/><Relationship Id="rId14" Type="http://schemas.openxmlformats.org/officeDocument/2006/relationships/image" Target="../media/image-14-14.png"/><Relationship Id="rId15" Type="http://schemas.openxmlformats.org/officeDocument/2006/relationships/image" Target="../media/image-14-15.png"/><Relationship Id="rId16" Type="http://schemas.openxmlformats.org/officeDocument/2006/relationships/image" Target="../media/image-14-16.png"/><Relationship Id="rId17" Type="http://schemas.openxmlformats.org/officeDocument/2006/relationships/image" Target="../media/image-14-17.png"/><Relationship Id="rId18" Type="http://schemas.openxmlformats.org/officeDocument/2006/relationships/image" Target="../media/image-14-18.png"/><Relationship Id="rId19" Type="http://schemas.openxmlformats.org/officeDocument/2006/relationships/image" Target="../media/image-14-19.png"/><Relationship Id="rId20" Type="http://schemas.openxmlformats.org/officeDocument/2006/relationships/image" Target="../media/image-14-20.png"/><Relationship Id="rId21" Type="http://schemas.openxmlformats.org/officeDocument/2006/relationships/image" Target="../media/image-14-21.png"/><Relationship Id="rId22" Type="http://schemas.openxmlformats.org/officeDocument/2006/relationships/image" Target="../media/image-14-22.png"/><Relationship Id="rId23" Type="http://schemas.openxmlformats.org/officeDocument/2006/relationships/image" Target="../media/image-14-23.png"/><Relationship Id="rId24" Type="http://schemas.openxmlformats.org/officeDocument/2006/relationships/slideLayout" Target="../slideLayouts/slideLayout1.xml"/><Relationship Id="rId2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slideLayout" Target="../slideLayouts/slideLayout1.xml"/><Relationship Id="rId10"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image" Target="../media/image-21-10.png"/><Relationship Id="rId11" Type="http://schemas.openxmlformats.org/officeDocument/2006/relationships/image" Target="../media/image-21-11.png"/><Relationship Id="rId12" Type="http://schemas.openxmlformats.org/officeDocument/2006/relationships/image" Target="../media/image-21-12.png"/><Relationship Id="rId13" Type="http://schemas.openxmlformats.org/officeDocument/2006/relationships/image" Target="../media/image-21-13.png"/><Relationship Id="rId14" Type="http://schemas.openxmlformats.org/officeDocument/2006/relationships/image" Target="../media/image-21-14.png"/><Relationship Id="rId15" Type="http://schemas.openxmlformats.org/officeDocument/2006/relationships/image" Target="../media/image-21-15.png"/><Relationship Id="rId16" Type="http://schemas.openxmlformats.org/officeDocument/2006/relationships/image" Target="../media/image-21-16.png"/><Relationship Id="rId17" Type="http://schemas.openxmlformats.org/officeDocument/2006/relationships/image" Target="../media/image-21-17.png"/><Relationship Id="rId18" Type="http://schemas.openxmlformats.org/officeDocument/2006/relationships/image" Target="../media/image-21-18.png"/><Relationship Id="rId19" Type="http://schemas.openxmlformats.org/officeDocument/2006/relationships/image" Target="../media/image-21-19.png"/><Relationship Id="rId20" Type="http://schemas.openxmlformats.org/officeDocument/2006/relationships/image" Target="../media/image-21-20.png"/><Relationship Id="rId21" Type="http://schemas.openxmlformats.org/officeDocument/2006/relationships/image" Target="../media/image-21-21.png"/><Relationship Id="rId22" Type="http://schemas.openxmlformats.org/officeDocument/2006/relationships/image" Target="../media/image-21-22.png"/><Relationship Id="rId23" Type="http://schemas.openxmlformats.org/officeDocument/2006/relationships/image" Target="../media/image-21-23.png"/><Relationship Id="rId24" Type="http://schemas.openxmlformats.org/officeDocument/2006/relationships/image" Target="../media/image-21-24.png"/><Relationship Id="rId25" Type="http://schemas.openxmlformats.org/officeDocument/2006/relationships/image" Target="../media/image-21-25.png"/><Relationship Id="rId26" Type="http://schemas.openxmlformats.org/officeDocument/2006/relationships/image" Target="../media/image-21-26.png"/><Relationship Id="rId27" Type="http://schemas.openxmlformats.org/officeDocument/2006/relationships/slideLayout" Target="../slideLayouts/slideLayout1.xml"/><Relationship Id="rId28"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6.png"/><Relationship Id="rId7" Type="http://schemas.openxmlformats.org/officeDocument/2006/relationships/image" Target="../media/image-22-7.png"/><Relationship Id="rId8" Type="http://schemas.openxmlformats.org/officeDocument/2006/relationships/image" Target="../media/image-22-8.png"/><Relationship Id="rId9" Type="http://schemas.openxmlformats.org/officeDocument/2006/relationships/image" Target="../media/image-22-9.png"/><Relationship Id="rId10" Type="http://schemas.openxmlformats.org/officeDocument/2006/relationships/image" Target="../media/image-22-10.png"/><Relationship Id="rId11" Type="http://schemas.openxmlformats.org/officeDocument/2006/relationships/image" Target="../media/image-22-11.png"/><Relationship Id="rId12" Type="http://schemas.openxmlformats.org/officeDocument/2006/relationships/image" Target="../media/image-22-12.png"/><Relationship Id="rId13" Type="http://schemas.openxmlformats.org/officeDocument/2006/relationships/image" Target="../media/image-22-13.png"/><Relationship Id="rId14" Type="http://schemas.openxmlformats.org/officeDocument/2006/relationships/image" Target="../media/image-22-14.png"/><Relationship Id="rId15" Type="http://schemas.openxmlformats.org/officeDocument/2006/relationships/image" Target="../media/image-22-15.png"/><Relationship Id="rId16" Type="http://schemas.openxmlformats.org/officeDocument/2006/relationships/image" Target="../media/image-22-16.png"/><Relationship Id="rId17" Type="http://schemas.openxmlformats.org/officeDocument/2006/relationships/image" Target="../media/image-22-17.png"/><Relationship Id="rId18" Type="http://schemas.openxmlformats.org/officeDocument/2006/relationships/image" Target="../media/image-22-18.png"/><Relationship Id="rId19" Type="http://schemas.openxmlformats.org/officeDocument/2006/relationships/image" Target="../media/image-22-19.png"/><Relationship Id="rId20" Type="http://schemas.openxmlformats.org/officeDocument/2006/relationships/image" Target="../media/image-22-20.png"/><Relationship Id="rId21" Type="http://schemas.openxmlformats.org/officeDocument/2006/relationships/image" Target="../media/image-22-21.png"/><Relationship Id="rId22" Type="http://schemas.openxmlformats.org/officeDocument/2006/relationships/image" Target="../media/image-22-22.png"/><Relationship Id="rId23" Type="http://schemas.openxmlformats.org/officeDocument/2006/relationships/image" Target="../media/image-22-23.png"/><Relationship Id="rId24" Type="http://schemas.openxmlformats.org/officeDocument/2006/relationships/image" Target="../media/image-22-24.png"/><Relationship Id="rId25" Type="http://schemas.openxmlformats.org/officeDocument/2006/relationships/image" Target="../media/image-22-25.png"/><Relationship Id="rId26" Type="http://schemas.openxmlformats.org/officeDocument/2006/relationships/slideLayout" Target="../slideLayouts/slideLayout1.xml"/><Relationship Id="rId27"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slideLayout" Target="../slideLayouts/slideLayout1.xml"/><Relationship Id="rId5"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image" Target="../media/image-31-6.png"/><Relationship Id="rId7" Type="http://schemas.openxmlformats.org/officeDocument/2006/relationships/image" Target="../media/image-31-7.png"/><Relationship Id="rId8" Type="http://schemas.openxmlformats.org/officeDocument/2006/relationships/slideLayout" Target="../slideLayouts/slideLayout1.xml"/><Relationship Id="rId9"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4005262" y="1804988"/>
            <a:ext cx="7434146" cy="2009775"/>
          </a:xfrm>
          <a:prstGeom prst="rect">
            <a:avLst/>
          </a:prstGeom>
          <a:noFill/>
          <a:ln/>
        </p:spPr>
      </p:sp>
      <p:pic>
        <p:nvPicPr>
          <p:cNvPr id="3" name="Image 0" descr="preencoded.png">    </p:cNvPr>
          <p:cNvPicPr>
            <a:picLocks noChangeAspect="1"/>
          </p:cNvPicPr>
          <p:nvPr/>
        </p:nvPicPr>
        <p:blipFill>
          <a:blip r:embed="rId1"/>
          <a:stretch>
            <a:fillRect/>
          </a:stretch>
        </p:blipFill>
        <p:spPr>
          <a:xfrm>
            <a:off x="0" y="-7143"/>
            <a:ext cx="3433763" cy="5150643"/>
          </a:xfrm>
          <a:prstGeom prst="rect">
            <a:avLst/>
          </a:prstGeom>
        </p:spPr>
      </p:pic>
      <p:sp>
        <p:nvSpPr>
          <p:cNvPr id="4" name="Text 1"/>
          <p:cNvSpPr/>
          <p:nvPr/>
        </p:nvSpPr>
        <p:spPr>
          <a:xfrm>
            <a:off x="8534400" y="2452688"/>
            <a:ext cx="4572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a:t>
            </a:r>
            <a:endParaRPr lang="en-US" sz="1350" dirty="0"/>
          </a:p>
        </p:txBody>
      </p:sp>
      <p:sp>
        <p:nvSpPr>
          <p:cNvPr id="5" name="Text 2"/>
          <p:cNvSpPr/>
          <p:nvPr/>
        </p:nvSpPr>
        <p:spPr>
          <a:xfrm>
            <a:off x="4005262" y="1804988"/>
            <a:ext cx="7891346" cy="966788"/>
          </a:xfrm>
          <a:prstGeom prst="rect">
            <a:avLst/>
          </a:prstGeom>
          <a:noFill/>
          <a:ln/>
        </p:spPr>
        <p:txBody>
          <a:bodyPr wrap="square" rtlCol="0" anchor="ctr"/>
          <a:lstStyle/>
          <a:p>
            <a:pPr algn="l" indent="0" marL="0">
              <a:lnSpc>
                <a:spcPts val="7610"/>
              </a:lnSpc>
              <a:buNone/>
            </a:pPr>
            <a:r>
              <a:rPr lang="en-US" sz="6341" b="1" spc="127" kern="0" dirty="0">
                <a:solidFill>
                  <a:srgbClr val="1C1E26">
                    <a:alpha val="99000"/>
                  </a:srgbClr>
                </a:solidFill>
                <a:latin typeface="Teko" pitchFamily="34" charset="0"/>
                <a:ea typeface="Teko" pitchFamily="34" charset="-122"/>
                <a:cs typeface="Teko" pitchFamily="34" charset="-120"/>
              </a:rPr>
              <a:t>House</a:t>
            </a:r>
            <a:pPr algn="l" indent="0" marL="0">
              <a:lnSpc>
                <a:spcPts val="7610"/>
              </a:lnSpc>
              <a:buNone/>
            </a:pPr>
            <a:r>
              <a:rPr lang="en-US" sz="6341" b="1" spc="127" kern="0" dirty="0">
                <a:solidFill>
                  <a:srgbClr val="C35141">
                    <a:alpha val="99000"/>
                  </a:srgbClr>
                </a:solidFill>
                <a:latin typeface="Teko" pitchFamily="34" charset="0"/>
                <a:ea typeface="Teko" pitchFamily="34" charset="-122"/>
                <a:cs typeface="Teko" pitchFamily="34" charset="-120"/>
              </a:rPr>
              <a:t>show</a:t>
            </a:r>
            <a:endParaRPr lang="en-US" sz="6341" dirty="0"/>
          </a:p>
        </p:txBody>
      </p:sp>
      <p:sp>
        <p:nvSpPr>
          <p:cNvPr id="6" name="Text 3"/>
          <p:cNvSpPr/>
          <p:nvPr/>
        </p:nvSpPr>
        <p:spPr>
          <a:xfrm>
            <a:off x="4005262" y="2643188"/>
            <a:ext cx="7891346" cy="1171575"/>
          </a:xfrm>
          <a:prstGeom prst="rect">
            <a:avLst/>
          </a:prstGeom>
          <a:noFill/>
          <a:ln/>
        </p:spPr>
        <p:txBody>
          <a:bodyPr wrap="square" rtlCol="0" anchor="ctr"/>
          <a:lstStyle/>
          <a:p>
            <a:pPr algn="l" indent="0" marL="0">
              <a:lnSpc>
                <a:spcPts val="3073"/>
              </a:lnSpc>
              <a:buNone/>
            </a:pPr>
            <a:r>
              <a:rPr lang="en-US" sz="2195" spc="-22" kern="0" dirty="0">
                <a:solidFill>
                  <a:srgbClr val="1C1E26">
                    <a:alpha val="99000"/>
                  </a:srgbClr>
                </a:solidFill>
                <a:latin typeface="Karma" pitchFamily="34" charset="0"/>
                <a:ea typeface="Karma" pitchFamily="34" charset="-122"/>
                <a:cs typeface="Karma" pitchFamily="34" charset="-120"/>
              </a:rPr>
              <a:t>Connecting indie artists, indie fans, </a:t>
            </a:r>
            <a:endParaRPr lang="en-US" sz="2195" dirty="0"/>
          </a:p>
          <a:p>
            <a:pPr algn="l" indent="0" marL="0">
              <a:lnSpc>
                <a:spcPts val="3073"/>
              </a:lnSpc>
              <a:buNone/>
            </a:pPr>
            <a:r>
              <a:rPr lang="en-US" sz="2195" spc="-22" kern="0" dirty="0">
                <a:solidFill>
                  <a:srgbClr val="1C1E26">
                    <a:alpha val="99000"/>
                  </a:srgbClr>
                </a:solidFill>
                <a:latin typeface="Karma" pitchFamily="34" charset="0"/>
                <a:ea typeface="Karma" pitchFamily="34" charset="-122"/>
                <a:cs typeface="Karma" pitchFamily="34" charset="-120"/>
              </a:rPr>
              <a:t>and indie venues.</a:t>
            </a:r>
            <a:endParaRPr lang="en-US" sz="219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3733800" y="-247650"/>
            <a:ext cx="5283425" cy="13986681"/>
          </a:xfrm>
          <a:prstGeom prst="rect">
            <a:avLst/>
          </a:prstGeom>
          <a:solidFill>
            <a:srgbClr val="FAF7F2"/>
          </a:solidFill>
          <a:ln/>
        </p:spPr>
      </p:sp>
      <p:sp>
        <p:nvSpPr>
          <p:cNvPr id="3" name="Shape 1"/>
          <p:cNvSpPr/>
          <p:nvPr/>
        </p:nvSpPr>
        <p:spPr>
          <a:xfrm>
            <a:off x="7238349" y="1180677"/>
            <a:ext cx="1503839" cy="3457569"/>
          </a:xfrm>
          <a:prstGeom prst="roundRect">
            <a:avLst>
              <a:gd name="adj" fmla="val 10387"/>
            </a:avLst>
          </a:prstGeom>
          <a:solidFill>
            <a:srgbClr val="FFFFFF"/>
          </a:solidFill>
          <a:ln w="12326">
            <a:solidFill>
              <a:srgbClr val="D4CFCA"/>
            </a:solidFill>
            <a:prstDash val="solid"/>
          </a:ln>
        </p:spPr>
      </p:sp>
      <p:sp>
        <p:nvSpPr>
          <p:cNvPr id="4" name="Shape 2"/>
          <p:cNvSpPr/>
          <p:nvPr/>
        </p:nvSpPr>
        <p:spPr>
          <a:xfrm>
            <a:off x="3667125" y="-209550"/>
            <a:ext cx="5283425" cy="13986681"/>
          </a:xfrm>
          <a:prstGeom prst="rect">
            <a:avLst/>
          </a:prstGeom>
          <a:solidFill>
            <a:srgbClr val="FAF7F2"/>
          </a:solidFill>
          <a:ln/>
        </p:spPr>
      </p:sp>
      <p:sp>
        <p:nvSpPr>
          <p:cNvPr id="5" name="Shape 3"/>
          <p:cNvSpPr/>
          <p:nvPr/>
        </p:nvSpPr>
        <p:spPr>
          <a:xfrm>
            <a:off x="7171674" y="1218777"/>
            <a:ext cx="1503839" cy="3457569"/>
          </a:xfrm>
          <a:prstGeom prst="roundRect">
            <a:avLst>
              <a:gd name="adj" fmla="val 10387"/>
            </a:avLst>
          </a:prstGeom>
          <a:solidFill>
            <a:srgbClr val="FFFFFF"/>
          </a:solidFill>
          <a:ln w="12326">
            <a:solidFill>
              <a:srgbClr val="D4CFCA"/>
            </a:solidFill>
            <a:prstDash val="solid"/>
          </a:ln>
        </p:spPr>
      </p:sp>
      <p:sp>
        <p:nvSpPr>
          <p:cNvPr id="6" name="Shape 4"/>
          <p:cNvSpPr/>
          <p:nvPr/>
        </p:nvSpPr>
        <p:spPr>
          <a:xfrm>
            <a:off x="3667125" y="183356"/>
            <a:ext cx="5283425" cy="688740"/>
          </a:xfrm>
          <a:prstGeom prst="rect">
            <a:avLst/>
          </a:prstGeom>
          <a:solidFill>
            <a:srgbClr val="FFFFFF"/>
          </a:solidFill>
          <a:ln w="12326">
            <a:solidFill>
              <a:srgbClr val="D4CFCA"/>
            </a:solidFill>
            <a:prstDash val="solid"/>
          </a:ln>
        </p:spPr>
      </p:sp>
      <p:sp>
        <p:nvSpPr>
          <p:cNvPr id="7" name="Shape 5"/>
          <p:cNvSpPr/>
          <p:nvPr/>
        </p:nvSpPr>
        <p:spPr>
          <a:xfrm>
            <a:off x="176213" y="1314450"/>
            <a:ext cx="3238500" cy="2514600"/>
          </a:xfrm>
          <a:prstGeom prst="rect">
            <a:avLst/>
          </a:prstGeom>
          <a:noFill/>
          <a:ln/>
        </p:spPr>
      </p:sp>
      <p:sp>
        <p:nvSpPr>
          <p:cNvPr id="8" name="Shape 6"/>
          <p:cNvSpPr/>
          <p:nvPr/>
        </p:nvSpPr>
        <p:spPr>
          <a:xfrm>
            <a:off x="3667125" y="183356"/>
            <a:ext cx="5283425" cy="684118"/>
          </a:xfrm>
          <a:prstGeom prst="rect">
            <a:avLst/>
          </a:prstGeom>
          <a:noFill/>
          <a:ln/>
        </p:spPr>
      </p:sp>
      <p:sp>
        <p:nvSpPr>
          <p:cNvPr id="9" name="Shape 7"/>
          <p:cNvSpPr/>
          <p:nvPr/>
        </p:nvSpPr>
        <p:spPr>
          <a:xfrm>
            <a:off x="3815042" y="294294"/>
            <a:ext cx="4987590" cy="184897"/>
          </a:xfrm>
          <a:prstGeom prst="rect">
            <a:avLst/>
          </a:prstGeom>
          <a:noFill/>
          <a:ln/>
        </p:spPr>
      </p:sp>
      <p:sp>
        <p:nvSpPr>
          <p:cNvPr id="10" name="Shape 8"/>
          <p:cNvSpPr/>
          <p:nvPr/>
        </p:nvSpPr>
        <p:spPr>
          <a:xfrm>
            <a:off x="3815042" y="590129"/>
            <a:ext cx="4987590" cy="166407"/>
          </a:xfrm>
          <a:prstGeom prst="rect">
            <a:avLst/>
          </a:prstGeom>
          <a:noFill/>
          <a:ln/>
        </p:spPr>
      </p:sp>
      <p:sp>
        <p:nvSpPr>
          <p:cNvPr id="11" name="Shape 9"/>
          <p:cNvSpPr/>
          <p:nvPr/>
        </p:nvSpPr>
        <p:spPr>
          <a:xfrm>
            <a:off x="3815042" y="590129"/>
            <a:ext cx="4987590" cy="187138"/>
          </a:xfrm>
          <a:prstGeom prst="roundRect">
            <a:avLst>
              <a:gd name="adj" fmla="val 55013"/>
            </a:avLst>
          </a:prstGeom>
          <a:solidFill>
            <a:srgbClr val="F2EEE8"/>
          </a:solidFill>
          <a:ln w="12326">
            <a:solidFill>
              <a:srgbClr val="000000">
                <a:alpha val="0"/>
              </a:srgbClr>
            </a:solidFill>
            <a:prstDash val="solid"/>
          </a:ln>
        </p:spPr>
      </p:sp>
      <p:sp>
        <p:nvSpPr>
          <p:cNvPr id="12" name="Shape 10"/>
          <p:cNvSpPr/>
          <p:nvPr/>
        </p:nvSpPr>
        <p:spPr>
          <a:xfrm>
            <a:off x="3815042" y="294294"/>
            <a:ext cx="703763" cy="184897"/>
          </a:xfrm>
          <a:prstGeom prst="rect">
            <a:avLst/>
          </a:prstGeom>
          <a:noFill/>
          <a:ln/>
        </p:spPr>
      </p:sp>
      <p:sp>
        <p:nvSpPr>
          <p:cNvPr id="13" name="Shape 11"/>
          <p:cNvSpPr/>
          <p:nvPr/>
        </p:nvSpPr>
        <p:spPr>
          <a:xfrm>
            <a:off x="8310237" y="297515"/>
            <a:ext cx="492396" cy="178454"/>
          </a:xfrm>
          <a:prstGeom prst="roundRect">
            <a:avLst>
              <a:gd name="adj" fmla="val 57690"/>
            </a:avLst>
          </a:prstGeom>
          <a:solidFill>
            <a:srgbClr val="FAF7F2"/>
          </a:solidFill>
          <a:ln w="12326">
            <a:solidFill>
              <a:srgbClr val="D4CFCA"/>
            </a:solidFill>
            <a:prstDash val="solid"/>
          </a:ln>
        </p:spPr>
      </p:sp>
      <p:sp>
        <p:nvSpPr>
          <p:cNvPr id="14" name="Shape 12"/>
          <p:cNvSpPr/>
          <p:nvPr/>
        </p:nvSpPr>
        <p:spPr>
          <a:xfrm>
            <a:off x="4194079" y="294294"/>
            <a:ext cx="338138" cy="238055"/>
          </a:xfrm>
          <a:prstGeom prst="rect">
            <a:avLst/>
          </a:prstGeom>
          <a:noFill/>
          <a:ln/>
        </p:spPr>
      </p:sp>
      <p:sp>
        <p:nvSpPr>
          <p:cNvPr id="15" name="Shape 13"/>
          <p:cNvSpPr/>
          <p:nvPr/>
        </p:nvSpPr>
        <p:spPr>
          <a:xfrm>
            <a:off x="7287239" y="1334338"/>
            <a:ext cx="1272718" cy="1476372"/>
          </a:xfrm>
          <a:prstGeom prst="rect">
            <a:avLst/>
          </a:prstGeom>
          <a:noFill/>
          <a:ln/>
        </p:spPr>
      </p:sp>
      <p:sp>
        <p:nvSpPr>
          <p:cNvPr id="16" name="Shape 14"/>
          <p:cNvSpPr/>
          <p:nvPr/>
        </p:nvSpPr>
        <p:spPr>
          <a:xfrm>
            <a:off x="7287239" y="2995607"/>
            <a:ext cx="1272718" cy="212631"/>
          </a:xfrm>
          <a:prstGeom prst="rect">
            <a:avLst/>
          </a:prstGeom>
          <a:noFill/>
          <a:ln/>
        </p:spPr>
      </p:sp>
      <p:sp>
        <p:nvSpPr>
          <p:cNvPr id="17" name="Shape 15"/>
          <p:cNvSpPr/>
          <p:nvPr/>
        </p:nvSpPr>
        <p:spPr>
          <a:xfrm>
            <a:off x="7287239" y="3393135"/>
            <a:ext cx="1272718" cy="610159"/>
          </a:xfrm>
          <a:prstGeom prst="rect">
            <a:avLst/>
          </a:prstGeom>
          <a:noFill/>
          <a:ln/>
        </p:spPr>
      </p:sp>
      <p:sp>
        <p:nvSpPr>
          <p:cNvPr id="18" name="Shape 16"/>
          <p:cNvSpPr/>
          <p:nvPr/>
        </p:nvSpPr>
        <p:spPr>
          <a:xfrm>
            <a:off x="7287239" y="4188191"/>
            <a:ext cx="1272718" cy="372595"/>
          </a:xfrm>
          <a:prstGeom prst="rect">
            <a:avLst/>
          </a:prstGeom>
          <a:noFill/>
          <a:ln/>
        </p:spPr>
      </p:sp>
      <p:sp>
        <p:nvSpPr>
          <p:cNvPr id="19" name="Shape 17"/>
          <p:cNvSpPr/>
          <p:nvPr/>
        </p:nvSpPr>
        <p:spPr>
          <a:xfrm>
            <a:off x="7287239" y="4188191"/>
            <a:ext cx="1271588" cy="169209"/>
          </a:xfrm>
          <a:prstGeom prst="roundRect">
            <a:avLst>
              <a:gd name="adj" fmla="val 60842"/>
            </a:avLst>
          </a:prstGeom>
          <a:solidFill>
            <a:srgbClr val="C35141"/>
          </a:solidFill>
          <a:ln/>
        </p:spPr>
      </p:sp>
      <p:sp>
        <p:nvSpPr>
          <p:cNvPr id="20" name="Shape 18"/>
          <p:cNvSpPr/>
          <p:nvPr/>
        </p:nvSpPr>
        <p:spPr>
          <a:xfrm>
            <a:off x="7287239" y="4394379"/>
            <a:ext cx="1272718" cy="166407"/>
          </a:xfrm>
          <a:prstGeom prst="roundRect">
            <a:avLst>
              <a:gd name="adj" fmla="val 61867"/>
            </a:avLst>
          </a:prstGeom>
          <a:solidFill>
            <a:srgbClr val="FAF7F2"/>
          </a:solidFill>
          <a:ln w="12326">
            <a:solidFill>
              <a:srgbClr val="D4CFCA"/>
            </a:solidFill>
            <a:prstDash val="solid"/>
          </a:ln>
        </p:spPr>
      </p:sp>
      <p:sp>
        <p:nvSpPr>
          <p:cNvPr id="21" name="Shape 19"/>
          <p:cNvSpPr/>
          <p:nvPr/>
        </p:nvSpPr>
        <p:spPr>
          <a:xfrm>
            <a:off x="7287239" y="3393135"/>
            <a:ext cx="1272718" cy="73959"/>
          </a:xfrm>
          <a:prstGeom prst="rect">
            <a:avLst/>
          </a:prstGeom>
          <a:noFill/>
          <a:ln/>
        </p:spPr>
      </p:sp>
      <p:sp>
        <p:nvSpPr>
          <p:cNvPr id="22" name="Shape 20"/>
          <p:cNvSpPr/>
          <p:nvPr/>
        </p:nvSpPr>
        <p:spPr>
          <a:xfrm>
            <a:off x="7287239" y="3522563"/>
            <a:ext cx="1272718" cy="480732"/>
          </a:xfrm>
          <a:prstGeom prst="rect">
            <a:avLst/>
          </a:prstGeom>
          <a:noFill/>
          <a:ln/>
        </p:spPr>
      </p:sp>
      <p:sp>
        <p:nvSpPr>
          <p:cNvPr id="23" name="Shape 21"/>
          <p:cNvSpPr/>
          <p:nvPr/>
        </p:nvSpPr>
        <p:spPr>
          <a:xfrm>
            <a:off x="7287239" y="3522563"/>
            <a:ext cx="1272718" cy="92448"/>
          </a:xfrm>
          <a:prstGeom prst="rect">
            <a:avLst/>
          </a:prstGeom>
          <a:noFill/>
          <a:ln/>
        </p:spPr>
      </p:sp>
      <p:sp>
        <p:nvSpPr>
          <p:cNvPr id="24" name="Shape 22"/>
          <p:cNvSpPr/>
          <p:nvPr/>
        </p:nvSpPr>
        <p:spPr>
          <a:xfrm>
            <a:off x="7287239" y="3651990"/>
            <a:ext cx="1272718" cy="92448"/>
          </a:xfrm>
          <a:prstGeom prst="rect">
            <a:avLst/>
          </a:prstGeom>
          <a:noFill/>
          <a:ln/>
        </p:spPr>
      </p:sp>
      <p:sp>
        <p:nvSpPr>
          <p:cNvPr id="25" name="Shape 23"/>
          <p:cNvSpPr/>
          <p:nvPr/>
        </p:nvSpPr>
        <p:spPr>
          <a:xfrm>
            <a:off x="7287239" y="3781418"/>
            <a:ext cx="1272718" cy="92448"/>
          </a:xfrm>
          <a:prstGeom prst="rect">
            <a:avLst/>
          </a:prstGeom>
          <a:noFill/>
          <a:ln/>
        </p:spPr>
      </p:sp>
      <p:sp>
        <p:nvSpPr>
          <p:cNvPr id="26" name="Shape 24"/>
          <p:cNvSpPr/>
          <p:nvPr/>
        </p:nvSpPr>
        <p:spPr>
          <a:xfrm>
            <a:off x="7287239" y="3910846"/>
            <a:ext cx="1272718" cy="92448"/>
          </a:xfrm>
          <a:prstGeom prst="rect">
            <a:avLst/>
          </a:prstGeom>
          <a:noFill/>
          <a:ln/>
        </p:spPr>
      </p:sp>
      <p:sp>
        <p:nvSpPr>
          <p:cNvPr id="27" name="Shape 25"/>
          <p:cNvSpPr/>
          <p:nvPr/>
        </p:nvSpPr>
        <p:spPr>
          <a:xfrm>
            <a:off x="7398181" y="3910846"/>
            <a:ext cx="190603" cy="92448"/>
          </a:xfrm>
          <a:prstGeom prst="rect">
            <a:avLst/>
          </a:prstGeom>
          <a:noFill/>
          <a:ln/>
        </p:spPr>
      </p:sp>
      <p:sp>
        <p:nvSpPr>
          <p:cNvPr id="28" name="Shape 26"/>
          <p:cNvSpPr/>
          <p:nvPr/>
        </p:nvSpPr>
        <p:spPr>
          <a:xfrm>
            <a:off x="7398181" y="3781418"/>
            <a:ext cx="276767" cy="92448"/>
          </a:xfrm>
          <a:prstGeom prst="rect">
            <a:avLst/>
          </a:prstGeom>
          <a:noFill/>
          <a:ln/>
        </p:spPr>
      </p:sp>
      <p:sp>
        <p:nvSpPr>
          <p:cNvPr id="29" name="Shape 27"/>
          <p:cNvSpPr/>
          <p:nvPr/>
        </p:nvSpPr>
        <p:spPr>
          <a:xfrm>
            <a:off x="7398181" y="3651991"/>
            <a:ext cx="530098" cy="92448"/>
          </a:xfrm>
          <a:prstGeom prst="rect">
            <a:avLst/>
          </a:prstGeom>
          <a:noFill/>
          <a:ln/>
        </p:spPr>
      </p:sp>
      <p:sp>
        <p:nvSpPr>
          <p:cNvPr id="30" name="Shape 28"/>
          <p:cNvSpPr/>
          <p:nvPr/>
        </p:nvSpPr>
        <p:spPr>
          <a:xfrm>
            <a:off x="7398181" y="3522563"/>
            <a:ext cx="462097" cy="92448"/>
          </a:xfrm>
          <a:prstGeom prst="rect">
            <a:avLst/>
          </a:prstGeom>
          <a:noFill/>
          <a:ln/>
        </p:spPr>
      </p:sp>
      <p:sp>
        <p:nvSpPr>
          <p:cNvPr id="31" name="Shape 29"/>
          <p:cNvSpPr/>
          <p:nvPr/>
        </p:nvSpPr>
        <p:spPr>
          <a:xfrm>
            <a:off x="7287239" y="2995607"/>
            <a:ext cx="1272718" cy="73959"/>
          </a:xfrm>
          <a:prstGeom prst="rect">
            <a:avLst/>
          </a:prstGeom>
          <a:noFill/>
          <a:ln/>
        </p:spPr>
      </p:sp>
      <p:sp>
        <p:nvSpPr>
          <p:cNvPr id="32" name="Shape 30"/>
          <p:cNvSpPr/>
          <p:nvPr/>
        </p:nvSpPr>
        <p:spPr>
          <a:xfrm>
            <a:off x="7287239" y="3106545"/>
            <a:ext cx="1272718" cy="101693"/>
          </a:xfrm>
          <a:prstGeom prst="rect">
            <a:avLst/>
          </a:prstGeom>
          <a:noFill/>
          <a:ln/>
        </p:spPr>
      </p:sp>
      <p:sp>
        <p:nvSpPr>
          <p:cNvPr id="33" name="Shape 31"/>
          <p:cNvSpPr/>
          <p:nvPr/>
        </p:nvSpPr>
        <p:spPr>
          <a:xfrm>
            <a:off x="7287239" y="3106545"/>
            <a:ext cx="343648" cy="101693"/>
          </a:xfrm>
          <a:prstGeom prst="roundRect">
            <a:avLst>
              <a:gd name="adj" fmla="val 101237"/>
            </a:avLst>
          </a:prstGeom>
          <a:solidFill>
            <a:srgbClr val="F5E6E3"/>
          </a:solidFill>
          <a:ln w="12326">
            <a:solidFill>
              <a:srgbClr val="000000">
                <a:alpha val="0"/>
              </a:srgbClr>
            </a:solidFill>
            <a:prstDash val="solid"/>
          </a:ln>
        </p:spPr>
      </p:sp>
      <p:sp>
        <p:nvSpPr>
          <p:cNvPr id="34" name="Shape 32"/>
          <p:cNvSpPr/>
          <p:nvPr/>
        </p:nvSpPr>
        <p:spPr>
          <a:xfrm>
            <a:off x="7658621" y="3106545"/>
            <a:ext cx="351809" cy="101693"/>
          </a:xfrm>
          <a:prstGeom prst="roundRect">
            <a:avLst>
              <a:gd name="adj" fmla="val 101237"/>
            </a:avLst>
          </a:prstGeom>
          <a:solidFill>
            <a:srgbClr val="F5E6E3"/>
          </a:solidFill>
          <a:ln w="12326">
            <a:solidFill>
              <a:srgbClr val="000000">
                <a:alpha val="0"/>
              </a:srgbClr>
            </a:solidFill>
            <a:prstDash val="solid"/>
          </a:ln>
        </p:spPr>
      </p:sp>
      <p:sp>
        <p:nvSpPr>
          <p:cNvPr id="35" name="Shape 33"/>
          <p:cNvSpPr/>
          <p:nvPr/>
        </p:nvSpPr>
        <p:spPr>
          <a:xfrm>
            <a:off x="8038170" y="3106545"/>
            <a:ext cx="351232" cy="101693"/>
          </a:xfrm>
          <a:prstGeom prst="roundRect">
            <a:avLst>
              <a:gd name="adj" fmla="val 101237"/>
            </a:avLst>
          </a:prstGeom>
          <a:solidFill>
            <a:srgbClr val="F5E6E3"/>
          </a:solidFill>
          <a:ln w="12326">
            <a:solidFill>
              <a:srgbClr val="000000">
                <a:alpha val="0"/>
              </a:srgbClr>
            </a:solidFill>
            <a:prstDash val="solid"/>
          </a:ln>
        </p:spPr>
      </p:sp>
      <p:sp>
        <p:nvSpPr>
          <p:cNvPr id="36" name="Shape 34"/>
          <p:cNvSpPr/>
          <p:nvPr/>
        </p:nvSpPr>
        <p:spPr>
          <a:xfrm>
            <a:off x="7738681" y="1334338"/>
            <a:ext cx="369794" cy="369794"/>
          </a:xfrm>
          <a:prstGeom prst="roundRect">
            <a:avLst>
              <a:gd name="adj" fmla="val 40265226192"/>
            </a:avLst>
          </a:prstGeom>
          <a:solidFill>
            <a:srgbClr val="C35141"/>
          </a:solidFill>
          <a:ln/>
        </p:spPr>
      </p:sp>
      <p:sp>
        <p:nvSpPr>
          <p:cNvPr id="37" name="Shape 35"/>
          <p:cNvSpPr/>
          <p:nvPr/>
        </p:nvSpPr>
        <p:spPr>
          <a:xfrm>
            <a:off x="7287239" y="1759600"/>
            <a:ext cx="1272718" cy="129428"/>
          </a:xfrm>
          <a:prstGeom prst="rect">
            <a:avLst/>
          </a:prstGeom>
          <a:noFill/>
          <a:ln/>
        </p:spPr>
      </p:sp>
      <p:sp>
        <p:nvSpPr>
          <p:cNvPr id="38" name="Shape 36"/>
          <p:cNvSpPr/>
          <p:nvPr/>
        </p:nvSpPr>
        <p:spPr>
          <a:xfrm>
            <a:off x="7287239" y="1907518"/>
            <a:ext cx="1272718" cy="92448"/>
          </a:xfrm>
          <a:prstGeom prst="rect">
            <a:avLst/>
          </a:prstGeom>
          <a:noFill/>
          <a:ln/>
        </p:spPr>
      </p:sp>
      <p:sp>
        <p:nvSpPr>
          <p:cNvPr id="39" name="Shape 37"/>
          <p:cNvSpPr/>
          <p:nvPr/>
        </p:nvSpPr>
        <p:spPr>
          <a:xfrm>
            <a:off x="7287239" y="2018456"/>
            <a:ext cx="1272718" cy="73959"/>
          </a:xfrm>
          <a:prstGeom prst="rect">
            <a:avLst/>
          </a:prstGeom>
          <a:noFill/>
          <a:ln/>
        </p:spPr>
      </p:sp>
      <p:sp>
        <p:nvSpPr>
          <p:cNvPr id="40" name="Shape 38"/>
          <p:cNvSpPr/>
          <p:nvPr/>
        </p:nvSpPr>
        <p:spPr>
          <a:xfrm>
            <a:off x="7287239" y="2147883"/>
            <a:ext cx="1272718" cy="73959"/>
          </a:xfrm>
          <a:prstGeom prst="rect">
            <a:avLst/>
          </a:prstGeom>
          <a:noFill/>
          <a:ln/>
        </p:spPr>
      </p:sp>
      <p:sp>
        <p:nvSpPr>
          <p:cNvPr id="41" name="Shape 39"/>
          <p:cNvSpPr/>
          <p:nvPr/>
        </p:nvSpPr>
        <p:spPr>
          <a:xfrm>
            <a:off x="7287239" y="2295801"/>
            <a:ext cx="1272718" cy="129428"/>
          </a:xfrm>
          <a:prstGeom prst="rect">
            <a:avLst/>
          </a:prstGeom>
          <a:noFill/>
          <a:ln/>
        </p:spPr>
      </p:sp>
      <p:sp>
        <p:nvSpPr>
          <p:cNvPr id="42" name="Shape 40"/>
          <p:cNvSpPr/>
          <p:nvPr/>
        </p:nvSpPr>
        <p:spPr>
          <a:xfrm>
            <a:off x="7287239" y="2499187"/>
            <a:ext cx="1272718" cy="203386"/>
          </a:xfrm>
          <a:prstGeom prst="roundRect">
            <a:avLst>
              <a:gd name="adj" fmla="val 59346"/>
            </a:avLst>
          </a:prstGeom>
          <a:solidFill>
            <a:srgbClr val="F5E6E3">
              <a:alpha val="50000"/>
            </a:srgbClr>
          </a:solidFill>
          <a:ln/>
        </p:spPr>
      </p:sp>
      <p:sp>
        <p:nvSpPr>
          <p:cNvPr id="43" name="Shape 41"/>
          <p:cNvSpPr/>
          <p:nvPr/>
        </p:nvSpPr>
        <p:spPr>
          <a:xfrm>
            <a:off x="7342705" y="2554656"/>
            <a:ext cx="1161780" cy="92448"/>
          </a:xfrm>
          <a:prstGeom prst="rect">
            <a:avLst/>
          </a:prstGeom>
          <a:noFill/>
          <a:ln/>
        </p:spPr>
      </p:sp>
      <p:sp>
        <p:nvSpPr>
          <p:cNvPr id="44" name="Shape 42"/>
          <p:cNvSpPr/>
          <p:nvPr/>
        </p:nvSpPr>
        <p:spPr>
          <a:xfrm>
            <a:off x="7774902" y="2295801"/>
            <a:ext cx="104004" cy="129428"/>
          </a:xfrm>
          <a:prstGeom prst="rect">
            <a:avLst/>
          </a:prstGeom>
          <a:noFill/>
          <a:ln/>
        </p:spPr>
      </p:sp>
      <p:sp>
        <p:nvSpPr>
          <p:cNvPr id="45" name="Shape 43"/>
          <p:cNvSpPr/>
          <p:nvPr/>
        </p:nvSpPr>
        <p:spPr>
          <a:xfrm>
            <a:off x="7915889" y="2314290"/>
            <a:ext cx="285832" cy="92448"/>
          </a:xfrm>
          <a:prstGeom prst="rect">
            <a:avLst/>
          </a:prstGeom>
          <a:noFill/>
          <a:ln/>
        </p:spPr>
      </p:sp>
      <p:sp>
        <p:nvSpPr>
          <p:cNvPr id="46" name="Shape 44"/>
          <p:cNvSpPr/>
          <p:nvPr/>
        </p:nvSpPr>
        <p:spPr>
          <a:xfrm>
            <a:off x="3815042" y="627108"/>
            <a:ext cx="4987590" cy="166407"/>
          </a:xfrm>
          <a:prstGeom prst="rect">
            <a:avLst/>
          </a:prstGeom>
          <a:noFill/>
          <a:ln/>
        </p:spPr>
      </p:sp>
      <p:sp>
        <p:nvSpPr>
          <p:cNvPr id="47" name="Shape 45"/>
          <p:cNvSpPr/>
          <p:nvPr/>
        </p:nvSpPr>
        <p:spPr>
          <a:xfrm>
            <a:off x="3942159" y="941432"/>
            <a:ext cx="4733357" cy="12687781"/>
          </a:xfrm>
          <a:prstGeom prst="rect">
            <a:avLst/>
          </a:prstGeom>
          <a:noFill/>
          <a:ln/>
        </p:spPr>
      </p:sp>
      <p:sp>
        <p:nvSpPr>
          <p:cNvPr id="48" name="Shape 46"/>
          <p:cNvSpPr/>
          <p:nvPr/>
        </p:nvSpPr>
        <p:spPr>
          <a:xfrm>
            <a:off x="3905185" y="941432"/>
            <a:ext cx="584700" cy="166407"/>
          </a:xfrm>
          <a:prstGeom prst="roundRect">
            <a:avLst>
              <a:gd name="adj" fmla="val 61867"/>
            </a:avLst>
          </a:prstGeom>
          <a:noFill/>
          <a:ln/>
        </p:spPr>
      </p:sp>
      <p:sp>
        <p:nvSpPr>
          <p:cNvPr id="49" name="Shape 47"/>
          <p:cNvSpPr/>
          <p:nvPr/>
        </p:nvSpPr>
        <p:spPr>
          <a:xfrm>
            <a:off x="3942159" y="1218777"/>
            <a:ext cx="4733357" cy="12410437"/>
          </a:xfrm>
          <a:prstGeom prst="rect">
            <a:avLst/>
          </a:prstGeom>
          <a:noFill/>
          <a:ln/>
        </p:spPr>
      </p:sp>
      <p:sp>
        <p:nvSpPr>
          <p:cNvPr id="50" name="Shape 48"/>
          <p:cNvSpPr/>
          <p:nvPr/>
        </p:nvSpPr>
        <p:spPr>
          <a:xfrm>
            <a:off x="3942159" y="1218777"/>
            <a:ext cx="3118580" cy="12410437"/>
          </a:xfrm>
          <a:prstGeom prst="rect">
            <a:avLst/>
          </a:prstGeom>
          <a:noFill/>
          <a:ln/>
        </p:spPr>
      </p:sp>
      <p:sp>
        <p:nvSpPr>
          <p:cNvPr id="51" name="Shape 49"/>
          <p:cNvSpPr/>
          <p:nvPr/>
        </p:nvSpPr>
        <p:spPr>
          <a:xfrm>
            <a:off x="3942159" y="1218777"/>
            <a:ext cx="3118580" cy="1949108"/>
          </a:xfrm>
          <a:prstGeom prst="roundRect">
            <a:avLst>
              <a:gd name="adj" fmla="val 6193"/>
            </a:avLst>
          </a:prstGeom>
          <a:solidFill>
            <a:srgbClr val="E8E4DE"/>
          </a:solidFill>
          <a:ln/>
        </p:spPr>
      </p:sp>
      <p:sp>
        <p:nvSpPr>
          <p:cNvPr id="52" name="Shape 50"/>
          <p:cNvSpPr/>
          <p:nvPr/>
        </p:nvSpPr>
        <p:spPr>
          <a:xfrm>
            <a:off x="3942159" y="3278823"/>
            <a:ext cx="3118580" cy="2052354"/>
          </a:xfrm>
          <a:prstGeom prst="roundRect">
            <a:avLst>
              <a:gd name="adj" fmla="val 7611"/>
            </a:avLst>
          </a:prstGeom>
          <a:solidFill>
            <a:srgbClr val="FFFFFF"/>
          </a:solidFill>
          <a:ln w="12326">
            <a:solidFill>
              <a:srgbClr val="D4CFCA"/>
            </a:solidFill>
            <a:prstDash val="solid"/>
          </a:ln>
        </p:spPr>
      </p:sp>
      <p:sp>
        <p:nvSpPr>
          <p:cNvPr id="53" name="Shape 51"/>
          <p:cNvSpPr/>
          <p:nvPr/>
        </p:nvSpPr>
        <p:spPr>
          <a:xfrm>
            <a:off x="3942159" y="5442115"/>
            <a:ext cx="3118580" cy="2602422"/>
          </a:xfrm>
          <a:prstGeom prst="roundRect">
            <a:avLst>
              <a:gd name="adj" fmla="val 6002"/>
            </a:avLst>
          </a:prstGeom>
          <a:solidFill>
            <a:srgbClr val="FFFFFF"/>
          </a:solidFill>
          <a:ln w="12326">
            <a:solidFill>
              <a:srgbClr val="D4CFCA"/>
            </a:solidFill>
            <a:prstDash val="solid"/>
          </a:ln>
        </p:spPr>
      </p:sp>
      <p:sp>
        <p:nvSpPr>
          <p:cNvPr id="54" name="Shape 52"/>
          <p:cNvSpPr/>
          <p:nvPr/>
        </p:nvSpPr>
        <p:spPr>
          <a:xfrm>
            <a:off x="3942159" y="8155475"/>
            <a:ext cx="3118580" cy="1599357"/>
          </a:xfrm>
          <a:prstGeom prst="roundRect">
            <a:avLst>
              <a:gd name="adj" fmla="val 9766"/>
            </a:avLst>
          </a:prstGeom>
          <a:solidFill>
            <a:srgbClr val="FFFFFF"/>
          </a:solidFill>
          <a:ln w="12326">
            <a:solidFill>
              <a:srgbClr val="D4CFCA"/>
            </a:solidFill>
            <a:prstDash val="solid"/>
          </a:ln>
        </p:spPr>
      </p:sp>
      <p:sp>
        <p:nvSpPr>
          <p:cNvPr id="55" name="Shape 53"/>
          <p:cNvSpPr/>
          <p:nvPr/>
        </p:nvSpPr>
        <p:spPr>
          <a:xfrm>
            <a:off x="3942159" y="9865770"/>
            <a:ext cx="3118580" cy="1489213"/>
          </a:xfrm>
          <a:prstGeom prst="roundRect">
            <a:avLst>
              <a:gd name="adj" fmla="val 10489"/>
            </a:avLst>
          </a:prstGeom>
          <a:solidFill>
            <a:srgbClr val="FFFFFF"/>
          </a:solidFill>
          <a:ln w="12326">
            <a:solidFill>
              <a:srgbClr val="D4CFCA"/>
            </a:solidFill>
            <a:prstDash val="solid"/>
          </a:ln>
        </p:spPr>
      </p:sp>
      <p:sp>
        <p:nvSpPr>
          <p:cNvPr id="56" name="Shape 54"/>
          <p:cNvSpPr/>
          <p:nvPr/>
        </p:nvSpPr>
        <p:spPr>
          <a:xfrm>
            <a:off x="3942159" y="11465921"/>
            <a:ext cx="3118580" cy="2163292"/>
          </a:xfrm>
          <a:prstGeom prst="roundRect">
            <a:avLst>
              <a:gd name="adj" fmla="val 7221"/>
            </a:avLst>
          </a:prstGeom>
          <a:solidFill>
            <a:srgbClr val="FFFFFF"/>
          </a:solidFill>
          <a:ln w="12326">
            <a:solidFill>
              <a:srgbClr val="D4CFCA"/>
            </a:solidFill>
            <a:prstDash val="solid"/>
          </a:ln>
        </p:spPr>
      </p:sp>
      <p:sp>
        <p:nvSpPr>
          <p:cNvPr id="57" name="Shape 55"/>
          <p:cNvSpPr/>
          <p:nvPr/>
        </p:nvSpPr>
        <p:spPr>
          <a:xfrm>
            <a:off x="4057724" y="11581483"/>
            <a:ext cx="2887459" cy="129428"/>
          </a:xfrm>
          <a:prstGeom prst="rect">
            <a:avLst/>
          </a:prstGeom>
          <a:noFill/>
          <a:ln/>
        </p:spPr>
      </p:sp>
      <p:sp>
        <p:nvSpPr>
          <p:cNvPr id="58" name="Shape 56"/>
          <p:cNvSpPr/>
          <p:nvPr/>
        </p:nvSpPr>
        <p:spPr>
          <a:xfrm>
            <a:off x="4057724" y="11895806"/>
            <a:ext cx="2887459" cy="1617847"/>
          </a:xfrm>
          <a:prstGeom prst="rect">
            <a:avLst/>
          </a:prstGeom>
          <a:noFill/>
          <a:ln/>
        </p:spPr>
      </p:sp>
      <p:sp>
        <p:nvSpPr>
          <p:cNvPr id="59" name="Shape 57"/>
          <p:cNvSpPr/>
          <p:nvPr/>
        </p:nvSpPr>
        <p:spPr>
          <a:xfrm>
            <a:off x="4057724" y="11895806"/>
            <a:ext cx="2887459" cy="577802"/>
          </a:xfrm>
          <a:prstGeom prst="rect">
            <a:avLst/>
          </a:prstGeom>
          <a:noFill/>
          <a:ln w="12326">
            <a:solidFill>
              <a:srgbClr val="D4CFCA"/>
            </a:solidFill>
            <a:prstDash val="solid"/>
          </a:ln>
        </p:spPr>
      </p:sp>
      <p:sp>
        <p:nvSpPr>
          <p:cNvPr id="60" name="Shape 58"/>
          <p:cNvSpPr/>
          <p:nvPr/>
        </p:nvSpPr>
        <p:spPr>
          <a:xfrm>
            <a:off x="4057724" y="12547568"/>
            <a:ext cx="2887459" cy="485354"/>
          </a:xfrm>
          <a:prstGeom prst="rect">
            <a:avLst/>
          </a:prstGeom>
          <a:noFill/>
          <a:ln w="12326">
            <a:solidFill>
              <a:srgbClr val="D4CFCA"/>
            </a:solidFill>
            <a:prstDash val="solid"/>
          </a:ln>
        </p:spPr>
      </p:sp>
      <p:sp>
        <p:nvSpPr>
          <p:cNvPr id="61" name="Shape 59"/>
          <p:cNvSpPr/>
          <p:nvPr/>
        </p:nvSpPr>
        <p:spPr>
          <a:xfrm>
            <a:off x="4057724" y="13106880"/>
            <a:ext cx="2887459" cy="406773"/>
          </a:xfrm>
          <a:prstGeom prst="rect">
            <a:avLst/>
          </a:prstGeom>
          <a:noFill/>
          <a:ln/>
        </p:spPr>
      </p:sp>
      <p:sp>
        <p:nvSpPr>
          <p:cNvPr id="62" name="Shape 60"/>
          <p:cNvSpPr/>
          <p:nvPr/>
        </p:nvSpPr>
        <p:spPr>
          <a:xfrm>
            <a:off x="4057724" y="13106880"/>
            <a:ext cx="853017" cy="184897"/>
          </a:xfrm>
          <a:prstGeom prst="rect">
            <a:avLst/>
          </a:prstGeom>
          <a:noFill/>
          <a:ln/>
        </p:spPr>
      </p:sp>
      <p:sp>
        <p:nvSpPr>
          <p:cNvPr id="63" name="Shape 61"/>
          <p:cNvSpPr/>
          <p:nvPr/>
        </p:nvSpPr>
        <p:spPr>
          <a:xfrm>
            <a:off x="4057724" y="13328756"/>
            <a:ext cx="2887459" cy="184897"/>
          </a:xfrm>
          <a:prstGeom prst="rect">
            <a:avLst/>
          </a:prstGeom>
          <a:noFill/>
          <a:ln/>
        </p:spPr>
      </p:sp>
      <p:sp>
        <p:nvSpPr>
          <p:cNvPr id="64" name="Shape 62"/>
          <p:cNvSpPr/>
          <p:nvPr/>
        </p:nvSpPr>
        <p:spPr>
          <a:xfrm>
            <a:off x="4057724" y="13106880"/>
            <a:ext cx="409265" cy="184897"/>
          </a:xfrm>
          <a:prstGeom prst="rect">
            <a:avLst/>
          </a:prstGeom>
          <a:noFill/>
          <a:ln/>
        </p:spPr>
      </p:sp>
      <p:sp>
        <p:nvSpPr>
          <p:cNvPr id="65" name="Shape 63"/>
          <p:cNvSpPr/>
          <p:nvPr/>
        </p:nvSpPr>
        <p:spPr>
          <a:xfrm>
            <a:off x="4466992" y="13162349"/>
            <a:ext cx="443752" cy="73959"/>
          </a:xfrm>
          <a:prstGeom prst="rect">
            <a:avLst/>
          </a:prstGeom>
          <a:noFill/>
          <a:ln/>
        </p:spPr>
      </p:sp>
      <p:sp>
        <p:nvSpPr>
          <p:cNvPr id="66" name="Shape 64"/>
          <p:cNvSpPr/>
          <p:nvPr/>
        </p:nvSpPr>
        <p:spPr>
          <a:xfrm>
            <a:off x="4057724" y="13106880"/>
            <a:ext cx="409265" cy="110938"/>
          </a:xfrm>
          <a:prstGeom prst="rect">
            <a:avLst/>
          </a:prstGeom>
          <a:noFill/>
          <a:ln/>
        </p:spPr>
      </p:sp>
      <p:sp>
        <p:nvSpPr>
          <p:cNvPr id="67" name="Shape 65"/>
          <p:cNvSpPr/>
          <p:nvPr/>
        </p:nvSpPr>
        <p:spPr>
          <a:xfrm>
            <a:off x="4057724" y="13217819"/>
            <a:ext cx="409265" cy="73959"/>
          </a:xfrm>
          <a:prstGeom prst="rect">
            <a:avLst/>
          </a:prstGeom>
          <a:noFill/>
          <a:ln/>
        </p:spPr>
      </p:sp>
      <p:sp>
        <p:nvSpPr>
          <p:cNvPr id="68" name="Shape 66"/>
          <p:cNvSpPr/>
          <p:nvPr/>
        </p:nvSpPr>
        <p:spPr>
          <a:xfrm>
            <a:off x="4057724" y="12547568"/>
            <a:ext cx="988584" cy="184897"/>
          </a:xfrm>
          <a:prstGeom prst="rect">
            <a:avLst/>
          </a:prstGeom>
          <a:noFill/>
          <a:ln/>
        </p:spPr>
      </p:sp>
      <p:sp>
        <p:nvSpPr>
          <p:cNvPr id="69" name="Shape 67"/>
          <p:cNvSpPr/>
          <p:nvPr/>
        </p:nvSpPr>
        <p:spPr>
          <a:xfrm>
            <a:off x="4057724" y="12769444"/>
            <a:ext cx="2887459" cy="184897"/>
          </a:xfrm>
          <a:prstGeom prst="rect">
            <a:avLst/>
          </a:prstGeom>
          <a:noFill/>
          <a:ln/>
        </p:spPr>
      </p:sp>
      <p:sp>
        <p:nvSpPr>
          <p:cNvPr id="70" name="Shape 68"/>
          <p:cNvSpPr/>
          <p:nvPr/>
        </p:nvSpPr>
        <p:spPr>
          <a:xfrm>
            <a:off x="4057724" y="12547568"/>
            <a:ext cx="544831" cy="184897"/>
          </a:xfrm>
          <a:prstGeom prst="rect">
            <a:avLst/>
          </a:prstGeom>
          <a:noFill/>
          <a:ln/>
        </p:spPr>
      </p:sp>
      <p:sp>
        <p:nvSpPr>
          <p:cNvPr id="71" name="Shape 69"/>
          <p:cNvSpPr/>
          <p:nvPr/>
        </p:nvSpPr>
        <p:spPr>
          <a:xfrm>
            <a:off x="4602556" y="12603037"/>
            <a:ext cx="443752" cy="73959"/>
          </a:xfrm>
          <a:prstGeom prst="rect">
            <a:avLst/>
          </a:prstGeom>
          <a:noFill/>
          <a:ln/>
        </p:spPr>
      </p:sp>
      <p:sp>
        <p:nvSpPr>
          <p:cNvPr id="72" name="Shape 70"/>
          <p:cNvSpPr/>
          <p:nvPr/>
        </p:nvSpPr>
        <p:spPr>
          <a:xfrm>
            <a:off x="4057724" y="12547568"/>
            <a:ext cx="544831" cy="110938"/>
          </a:xfrm>
          <a:prstGeom prst="rect">
            <a:avLst/>
          </a:prstGeom>
          <a:noFill/>
          <a:ln/>
        </p:spPr>
      </p:sp>
      <p:sp>
        <p:nvSpPr>
          <p:cNvPr id="73" name="Shape 71"/>
          <p:cNvSpPr/>
          <p:nvPr/>
        </p:nvSpPr>
        <p:spPr>
          <a:xfrm>
            <a:off x="4057724" y="12658505"/>
            <a:ext cx="544831" cy="73959"/>
          </a:xfrm>
          <a:prstGeom prst="rect">
            <a:avLst/>
          </a:prstGeom>
          <a:noFill/>
          <a:ln/>
        </p:spPr>
      </p:sp>
      <p:sp>
        <p:nvSpPr>
          <p:cNvPr id="74" name="Shape 72"/>
          <p:cNvSpPr/>
          <p:nvPr/>
        </p:nvSpPr>
        <p:spPr>
          <a:xfrm>
            <a:off x="4057724" y="11895806"/>
            <a:ext cx="1244189" cy="184897"/>
          </a:xfrm>
          <a:prstGeom prst="rect">
            <a:avLst/>
          </a:prstGeom>
          <a:noFill/>
          <a:ln/>
        </p:spPr>
      </p:sp>
      <p:sp>
        <p:nvSpPr>
          <p:cNvPr id="75" name="Shape 73"/>
          <p:cNvSpPr/>
          <p:nvPr/>
        </p:nvSpPr>
        <p:spPr>
          <a:xfrm>
            <a:off x="4057724" y="12117682"/>
            <a:ext cx="2887459" cy="277345"/>
          </a:xfrm>
          <a:prstGeom prst="rect">
            <a:avLst/>
          </a:prstGeom>
          <a:noFill/>
          <a:ln/>
        </p:spPr>
      </p:sp>
      <p:sp>
        <p:nvSpPr>
          <p:cNvPr id="76" name="Shape 74"/>
          <p:cNvSpPr/>
          <p:nvPr/>
        </p:nvSpPr>
        <p:spPr>
          <a:xfrm>
            <a:off x="4057724" y="11895806"/>
            <a:ext cx="800437" cy="184897"/>
          </a:xfrm>
          <a:prstGeom prst="rect">
            <a:avLst/>
          </a:prstGeom>
          <a:noFill/>
          <a:ln/>
        </p:spPr>
      </p:sp>
      <p:sp>
        <p:nvSpPr>
          <p:cNvPr id="77" name="Shape 75"/>
          <p:cNvSpPr/>
          <p:nvPr/>
        </p:nvSpPr>
        <p:spPr>
          <a:xfrm>
            <a:off x="4858159" y="11951275"/>
            <a:ext cx="443752" cy="73959"/>
          </a:xfrm>
          <a:prstGeom prst="rect">
            <a:avLst/>
          </a:prstGeom>
          <a:noFill/>
          <a:ln/>
        </p:spPr>
      </p:sp>
      <p:sp>
        <p:nvSpPr>
          <p:cNvPr id="78" name="Shape 76"/>
          <p:cNvSpPr/>
          <p:nvPr/>
        </p:nvSpPr>
        <p:spPr>
          <a:xfrm>
            <a:off x="4057724" y="11895806"/>
            <a:ext cx="800437" cy="110938"/>
          </a:xfrm>
          <a:prstGeom prst="rect">
            <a:avLst/>
          </a:prstGeom>
          <a:noFill/>
          <a:ln/>
        </p:spPr>
      </p:sp>
      <p:sp>
        <p:nvSpPr>
          <p:cNvPr id="79" name="Shape 77"/>
          <p:cNvSpPr/>
          <p:nvPr/>
        </p:nvSpPr>
        <p:spPr>
          <a:xfrm>
            <a:off x="4057724" y="12006745"/>
            <a:ext cx="800437" cy="73959"/>
          </a:xfrm>
          <a:prstGeom prst="rect">
            <a:avLst/>
          </a:prstGeom>
          <a:noFill/>
          <a:ln/>
        </p:spPr>
      </p:sp>
      <p:sp>
        <p:nvSpPr>
          <p:cNvPr id="80" name="Shape 78"/>
          <p:cNvSpPr/>
          <p:nvPr/>
        </p:nvSpPr>
        <p:spPr>
          <a:xfrm>
            <a:off x="4057724" y="9981330"/>
            <a:ext cx="2887459" cy="129428"/>
          </a:xfrm>
          <a:prstGeom prst="rect">
            <a:avLst/>
          </a:prstGeom>
          <a:noFill/>
          <a:ln/>
        </p:spPr>
      </p:sp>
      <p:sp>
        <p:nvSpPr>
          <p:cNvPr id="81" name="Shape 79"/>
          <p:cNvSpPr/>
          <p:nvPr/>
        </p:nvSpPr>
        <p:spPr>
          <a:xfrm>
            <a:off x="4057724" y="10295655"/>
            <a:ext cx="2887459" cy="943768"/>
          </a:xfrm>
          <a:prstGeom prst="rect">
            <a:avLst/>
          </a:prstGeom>
          <a:noFill/>
          <a:ln/>
        </p:spPr>
      </p:sp>
      <p:sp>
        <p:nvSpPr>
          <p:cNvPr id="82" name="Shape 80"/>
          <p:cNvSpPr/>
          <p:nvPr/>
        </p:nvSpPr>
        <p:spPr>
          <a:xfrm>
            <a:off x="4057724" y="10295655"/>
            <a:ext cx="666387" cy="943768"/>
          </a:xfrm>
          <a:prstGeom prst="rect">
            <a:avLst/>
          </a:prstGeom>
          <a:noFill/>
          <a:ln/>
        </p:spPr>
      </p:sp>
      <p:sp>
        <p:nvSpPr>
          <p:cNvPr id="83" name="Shape 81"/>
          <p:cNvSpPr/>
          <p:nvPr/>
        </p:nvSpPr>
        <p:spPr>
          <a:xfrm>
            <a:off x="4798070" y="10295655"/>
            <a:ext cx="666387" cy="943768"/>
          </a:xfrm>
          <a:prstGeom prst="rect">
            <a:avLst/>
          </a:prstGeom>
          <a:noFill/>
          <a:ln/>
        </p:spPr>
      </p:sp>
      <p:sp>
        <p:nvSpPr>
          <p:cNvPr id="84" name="Shape 82"/>
          <p:cNvSpPr/>
          <p:nvPr/>
        </p:nvSpPr>
        <p:spPr>
          <a:xfrm>
            <a:off x="5538415" y="10295655"/>
            <a:ext cx="666387" cy="943768"/>
          </a:xfrm>
          <a:prstGeom prst="rect">
            <a:avLst/>
          </a:prstGeom>
          <a:noFill/>
          <a:ln/>
        </p:spPr>
      </p:sp>
      <p:sp>
        <p:nvSpPr>
          <p:cNvPr id="85" name="Shape 83"/>
          <p:cNvSpPr/>
          <p:nvPr/>
        </p:nvSpPr>
        <p:spPr>
          <a:xfrm>
            <a:off x="6278761" y="10295655"/>
            <a:ext cx="666423" cy="943768"/>
          </a:xfrm>
          <a:prstGeom prst="rect">
            <a:avLst/>
          </a:prstGeom>
          <a:noFill/>
          <a:ln/>
        </p:spPr>
      </p:sp>
      <p:sp>
        <p:nvSpPr>
          <p:cNvPr id="86" name="Shape 84"/>
          <p:cNvSpPr/>
          <p:nvPr/>
        </p:nvSpPr>
        <p:spPr>
          <a:xfrm>
            <a:off x="6278761" y="10295655"/>
            <a:ext cx="666423" cy="666423"/>
          </a:xfrm>
          <a:prstGeom prst="roundRect">
            <a:avLst>
              <a:gd name="adj" fmla="val 18112"/>
            </a:avLst>
          </a:prstGeom>
          <a:solidFill>
            <a:srgbClr val="E8E4DE"/>
          </a:solidFill>
          <a:ln/>
        </p:spPr>
      </p:sp>
      <p:sp>
        <p:nvSpPr>
          <p:cNvPr id="87" name="Shape 85"/>
          <p:cNvSpPr/>
          <p:nvPr/>
        </p:nvSpPr>
        <p:spPr>
          <a:xfrm>
            <a:off x="6278761" y="10999058"/>
            <a:ext cx="666423" cy="92448"/>
          </a:xfrm>
          <a:prstGeom prst="rect">
            <a:avLst/>
          </a:prstGeom>
          <a:noFill/>
          <a:ln/>
        </p:spPr>
      </p:sp>
      <p:sp>
        <p:nvSpPr>
          <p:cNvPr id="88" name="Shape 86"/>
          <p:cNvSpPr/>
          <p:nvPr/>
        </p:nvSpPr>
        <p:spPr>
          <a:xfrm>
            <a:off x="6278761" y="11091506"/>
            <a:ext cx="666423" cy="73959"/>
          </a:xfrm>
          <a:prstGeom prst="rect">
            <a:avLst/>
          </a:prstGeom>
          <a:noFill/>
          <a:ln/>
        </p:spPr>
      </p:sp>
      <p:sp>
        <p:nvSpPr>
          <p:cNvPr id="89" name="Shape 87"/>
          <p:cNvSpPr/>
          <p:nvPr/>
        </p:nvSpPr>
        <p:spPr>
          <a:xfrm>
            <a:off x="6278761" y="11165465"/>
            <a:ext cx="666423" cy="73959"/>
          </a:xfrm>
          <a:prstGeom prst="rect">
            <a:avLst/>
          </a:prstGeom>
          <a:noFill/>
          <a:ln/>
        </p:spPr>
      </p:sp>
      <p:sp>
        <p:nvSpPr>
          <p:cNvPr id="90" name="Shape 88"/>
          <p:cNvSpPr/>
          <p:nvPr/>
        </p:nvSpPr>
        <p:spPr>
          <a:xfrm>
            <a:off x="5538415" y="10295655"/>
            <a:ext cx="666387" cy="666387"/>
          </a:xfrm>
          <a:prstGeom prst="roundRect">
            <a:avLst>
              <a:gd name="adj" fmla="val 18113"/>
            </a:avLst>
          </a:prstGeom>
          <a:solidFill>
            <a:srgbClr val="E8E4DE"/>
          </a:solidFill>
          <a:ln/>
        </p:spPr>
      </p:sp>
      <p:sp>
        <p:nvSpPr>
          <p:cNvPr id="91" name="Shape 89"/>
          <p:cNvSpPr/>
          <p:nvPr/>
        </p:nvSpPr>
        <p:spPr>
          <a:xfrm>
            <a:off x="5538415" y="10999022"/>
            <a:ext cx="666387" cy="92448"/>
          </a:xfrm>
          <a:prstGeom prst="rect">
            <a:avLst/>
          </a:prstGeom>
          <a:noFill/>
          <a:ln/>
        </p:spPr>
      </p:sp>
      <p:sp>
        <p:nvSpPr>
          <p:cNvPr id="92" name="Shape 90"/>
          <p:cNvSpPr/>
          <p:nvPr/>
        </p:nvSpPr>
        <p:spPr>
          <a:xfrm>
            <a:off x="5538415" y="11091470"/>
            <a:ext cx="666387" cy="73959"/>
          </a:xfrm>
          <a:prstGeom prst="rect">
            <a:avLst/>
          </a:prstGeom>
          <a:noFill/>
          <a:ln/>
        </p:spPr>
      </p:sp>
      <p:sp>
        <p:nvSpPr>
          <p:cNvPr id="93" name="Shape 91"/>
          <p:cNvSpPr/>
          <p:nvPr/>
        </p:nvSpPr>
        <p:spPr>
          <a:xfrm>
            <a:off x="5538415" y="11165428"/>
            <a:ext cx="666387" cy="73959"/>
          </a:xfrm>
          <a:prstGeom prst="rect">
            <a:avLst/>
          </a:prstGeom>
          <a:noFill/>
          <a:ln/>
        </p:spPr>
      </p:sp>
      <p:sp>
        <p:nvSpPr>
          <p:cNvPr id="94" name="Shape 92"/>
          <p:cNvSpPr/>
          <p:nvPr/>
        </p:nvSpPr>
        <p:spPr>
          <a:xfrm>
            <a:off x="4798070" y="10295655"/>
            <a:ext cx="666387" cy="666387"/>
          </a:xfrm>
          <a:prstGeom prst="roundRect">
            <a:avLst>
              <a:gd name="adj" fmla="val 18113"/>
            </a:avLst>
          </a:prstGeom>
          <a:solidFill>
            <a:srgbClr val="E8E4DE"/>
          </a:solidFill>
          <a:ln/>
        </p:spPr>
      </p:sp>
      <p:sp>
        <p:nvSpPr>
          <p:cNvPr id="95" name="Shape 93"/>
          <p:cNvSpPr/>
          <p:nvPr/>
        </p:nvSpPr>
        <p:spPr>
          <a:xfrm>
            <a:off x="4798070" y="10999022"/>
            <a:ext cx="666387" cy="92448"/>
          </a:xfrm>
          <a:prstGeom prst="rect">
            <a:avLst/>
          </a:prstGeom>
          <a:noFill/>
          <a:ln/>
        </p:spPr>
      </p:sp>
      <p:sp>
        <p:nvSpPr>
          <p:cNvPr id="96" name="Shape 94"/>
          <p:cNvSpPr/>
          <p:nvPr/>
        </p:nvSpPr>
        <p:spPr>
          <a:xfrm>
            <a:off x="4798070" y="11091470"/>
            <a:ext cx="666387" cy="73959"/>
          </a:xfrm>
          <a:prstGeom prst="rect">
            <a:avLst/>
          </a:prstGeom>
          <a:noFill/>
          <a:ln/>
        </p:spPr>
      </p:sp>
      <p:sp>
        <p:nvSpPr>
          <p:cNvPr id="97" name="Shape 95"/>
          <p:cNvSpPr/>
          <p:nvPr/>
        </p:nvSpPr>
        <p:spPr>
          <a:xfrm>
            <a:off x="4798070" y="11165428"/>
            <a:ext cx="666387" cy="73959"/>
          </a:xfrm>
          <a:prstGeom prst="rect">
            <a:avLst/>
          </a:prstGeom>
          <a:noFill/>
          <a:ln/>
        </p:spPr>
      </p:sp>
      <p:sp>
        <p:nvSpPr>
          <p:cNvPr id="98" name="Shape 96"/>
          <p:cNvSpPr/>
          <p:nvPr/>
        </p:nvSpPr>
        <p:spPr>
          <a:xfrm>
            <a:off x="4057724" y="10295655"/>
            <a:ext cx="666387" cy="666387"/>
          </a:xfrm>
          <a:prstGeom prst="roundRect">
            <a:avLst>
              <a:gd name="adj" fmla="val 18113"/>
            </a:avLst>
          </a:prstGeom>
          <a:solidFill>
            <a:srgbClr val="E8E4DE"/>
          </a:solidFill>
          <a:ln/>
        </p:spPr>
      </p:sp>
      <p:sp>
        <p:nvSpPr>
          <p:cNvPr id="99" name="Shape 97"/>
          <p:cNvSpPr/>
          <p:nvPr/>
        </p:nvSpPr>
        <p:spPr>
          <a:xfrm>
            <a:off x="4057724" y="10999022"/>
            <a:ext cx="666387" cy="92448"/>
          </a:xfrm>
          <a:prstGeom prst="rect">
            <a:avLst/>
          </a:prstGeom>
          <a:noFill/>
          <a:ln/>
        </p:spPr>
      </p:sp>
      <p:sp>
        <p:nvSpPr>
          <p:cNvPr id="100" name="Shape 98"/>
          <p:cNvSpPr/>
          <p:nvPr/>
        </p:nvSpPr>
        <p:spPr>
          <a:xfrm>
            <a:off x="4057724" y="11091470"/>
            <a:ext cx="666387" cy="73959"/>
          </a:xfrm>
          <a:prstGeom prst="rect">
            <a:avLst/>
          </a:prstGeom>
          <a:noFill/>
          <a:ln/>
        </p:spPr>
      </p:sp>
      <p:sp>
        <p:nvSpPr>
          <p:cNvPr id="101" name="Shape 99"/>
          <p:cNvSpPr/>
          <p:nvPr/>
        </p:nvSpPr>
        <p:spPr>
          <a:xfrm>
            <a:off x="4057724" y="11165428"/>
            <a:ext cx="666387" cy="73959"/>
          </a:xfrm>
          <a:prstGeom prst="rect">
            <a:avLst/>
          </a:prstGeom>
          <a:noFill/>
          <a:ln/>
        </p:spPr>
      </p:sp>
      <p:sp>
        <p:nvSpPr>
          <p:cNvPr id="102" name="Shape 100"/>
          <p:cNvSpPr/>
          <p:nvPr/>
        </p:nvSpPr>
        <p:spPr>
          <a:xfrm>
            <a:off x="4057724" y="8271036"/>
            <a:ext cx="2887459" cy="129428"/>
          </a:xfrm>
          <a:prstGeom prst="rect">
            <a:avLst/>
          </a:prstGeom>
          <a:noFill/>
          <a:ln/>
        </p:spPr>
      </p:sp>
      <p:sp>
        <p:nvSpPr>
          <p:cNvPr id="103" name="Shape 101"/>
          <p:cNvSpPr/>
          <p:nvPr/>
        </p:nvSpPr>
        <p:spPr>
          <a:xfrm>
            <a:off x="4057724" y="8585360"/>
            <a:ext cx="2887459" cy="776566"/>
          </a:xfrm>
          <a:prstGeom prst="rect">
            <a:avLst/>
          </a:prstGeom>
          <a:noFill/>
          <a:ln/>
        </p:spPr>
      </p:sp>
      <p:sp>
        <p:nvSpPr>
          <p:cNvPr id="104" name="Shape 102"/>
          <p:cNvSpPr/>
          <p:nvPr/>
        </p:nvSpPr>
        <p:spPr>
          <a:xfrm>
            <a:off x="4057724" y="9546823"/>
            <a:ext cx="2887459" cy="92448"/>
          </a:xfrm>
          <a:prstGeom prst="rect">
            <a:avLst/>
          </a:prstGeom>
          <a:noFill/>
          <a:ln/>
        </p:spPr>
      </p:sp>
      <p:sp>
        <p:nvSpPr>
          <p:cNvPr id="105" name="Shape 103"/>
          <p:cNvSpPr/>
          <p:nvPr/>
        </p:nvSpPr>
        <p:spPr>
          <a:xfrm>
            <a:off x="4057724" y="8585360"/>
            <a:ext cx="934920" cy="221876"/>
          </a:xfrm>
          <a:prstGeom prst="roundRect">
            <a:avLst>
              <a:gd name="adj" fmla="val 54400"/>
            </a:avLst>
          </a:prstGeom>
          <a:solidFill>
            <a:srgbClr val="F5E6E3">
              <a:alpha val="30000"/>
            </a:srgbClr>
          </a:solidFill>
          <a:ln/>
        </p:spPr>
      </p:sp>
      <p:sp>
        <p:nvSpPr>
          <p:cNvPr id="106" name="Shape 104"/>
          <p:cNvSpPr/>
          <p:nvPr/>
        </p:nvSpPr>
        <p:spPr>
          <a:xfrm>
            <a:off x="4057724" y="8862706"/>
            <a:ext cx="906572" cy="221876"/>
          </a:xfrm>
          <a:prstGeom prst="roundRect">
            <a:avLst>
              <a:gd name="adj" fmla="val 54400"/>
            </a:avLst>
          </a:prstGeom>
          <a:solidFill>
            <a:srgbClr val="F5E6E3">
              <a:alpha val="30000"/>
            </a:srgbClr>
          </a:solidFill>
          <a:ln/>
        </p:spPr>
      </p:sp>
      <p:sp>
        <p:nvSpPr>
          <p:cNvPr id="107" name="Shape 105"/>
          <p:cNvSpPr/>
          <p:nvPr/>
        </p:nvSpPr>
        <p:spPr>
          <a:xfrm>
            <a:off x="4057724" y="9140051"/>
            <a:ext cx="893138" cy="221876"/>
          </a:xfrm>
          <a:prstGeom prst="roundRect">
            <a:avLst>
              <a:gd name="adj" fmla="val 54400"/>
            </a:avLst>
          </a:prstGeom>
          <a:solidFill>
            <a:srgbClr val="F5E6E3">
              <a:alpha val="30000"/>
            </a:srgbClr>
          </a:solidFill>
          <a:ln/>
        </p:spPr>
      </p:sp>
      <p:sp>
        <p:nvSpPr>
          <p:cNvPr id="108" name="Shape 106"/>
          <p:cNvSpPr/>
          <p:nvPr/>
        </p:nvSpPr>
        <p:spPr>
          <a:xfrm>
            <a:off x="4113191" y="9195521"/>
            <a:ext cx="591164" cy="110938"/>
          </a:xfrm>
          <a:prstGeom prst="rect">
            <a:avLst/>
          </a:prstGeom>
          <a:noFill/>
          <a:ln/>
        </p:spPr>
      </p:sp>
      <p:sp>
        <p:nvSpPr>
          <p:cNvPr id="109" name="Shape 107"/>
          <p:cNvSpPr/>
          <p:nvPr/>
        </p:nvSpPr>
        <p:spPr>
          <a:xfrm>
            <a:off x="4704355" y="9195520"/>
            <a:ext cx="191036" cy="110938"/>
          </a:xfrm>
          <a:prstGeom prst="rect">
            <a:avLst/>
          </a:prstGeom>
          <a:noFill/>
          <a:ln/>
        </p:spPr>
      </p:sp>
      <p:sp>
        <p:nvSpPr>
          <p:cNvPr id="110" name="Shape 108"/>
          <p:cNvSpPr/>
          <p:nvPr/>
        </p:nvSpPr>
        <p:spPr>
          <a:xfrm>
            <a:off x="4242615" y="9195521"/>
            <a:ext cx="461736" cy="110938"/>
          </a:xfrm>
          <a:prstGeom prst="rect">
            <a:avLst/>
          </a:prstGeom>
          <a:noFill/>
          <a:ln/>
        </p:spPr>
      </p:sp>
      <p:sp>
        <p:nvSpPr>
          <p:cNvPr id="111" name="Shape 109"/>
          <p:cNvSpPr/>
          <p:nvPr/>
        </p:nvSpPr>
        <p:spPr>
          <a:xfrm>
            <a:off x="4113191" y="8918174"/>
            <a:ext cx="604598" cy="110938"/>
          </a:xfrm>
          <a:prstGeom prst="rect">
            <a:avLst/>
          </a:prstGeom>
          <a:noFill/>
          <a:ln/>
        </p:spPr>
      </p:sp>
      <p:sp>
        <p:nvSpPr>
          <p:cNvPr id="112" name="Shape 110"/>
          <p:cNvSpPr/>
          <p:nvPr/>
        </p:nvSpPr>
        <p:spPr>
          <a:xfrm>
            <a:off x="4717796" y="8918174"/>
            <a:ext cx="191036" cy="110938"/>
          </a:xfrm>
          <a:prstGeom prst="rect">
            <a:avLst/>
          </a:prstGeom>
          <a:noFill/>
          <a:ln/>
        </p:spPr>
      </p:sp>
      <p:sp>
        <p:nvSpPr>
          <p:cNvPr id="113" name="Shape 111"/>
          <p:cNvSpPr/>
          <p:nvPr/>
        </p:nvSpPr>
        <p:spPr>
          <a:xfrm>
            <a:off x="4242615" y="8918174"/>
            <a:ext cx="475170" cy="110938"/>
          </a:xfrm>
          <a:prstGeom prst="rect">
            <a:avLst/>
          </a:prstGeom>
          <a:noFill/>
          <a:ln/>
        </p:spPr>
      </p:sp>
      <p:sp>
        <p:nvSpPr>
          <p:cNvPr id="114" name="Shape 112"/>
          <p:cNvSpPr/>
          <p:nvPr/>
        </p:nvSpPr>
        <p:spPr>
          <a:xfrm>
            <a:off x="4113191" y="8640830"/>
            <a:ext cx="632946" cy="110938"/>
          </a:xfrm>
          <a:prstGeom prst="rect">
            <a:avLst/>
          </a:prstGeom>
          <a:noFill/>
          <a:ln/>
        </p:spPr>
      </p:sp>
      <p:sp>
        <p:nvSpPr>
          <p:cNvPr id="115" name="Shape 113"/>
          <p:cNvSpPr/>
          <p:nvPr/>
        </p:nvSpPr>
        <p:spPr>
          <a:xfrm>
            <a:off x="4746138" y="8640830"/>
            <a:ext cx="191036" cy="110938"/>
          </a:xfrm>
          <a:prstGeom prst="rect">
            <a:avLst/>
          </a:prstGeom>
          <a:noFill/>
          <a:ln/>
        </p:spPr>
      </p:sp>
      <p:sp>
        <p:nvSpPr>
          <p:cNvPr id="116" name="Shape 114"/>
          <p:cNvSpPr/>
          <p:nvPr/>
        </p:nvSpPr>
        <p:spPr>
          <a:xfrm>
            <a:off x="4242615" y="8640830"/>
            <a:ext cx="503519" cy="110938"/>
          </a:xfrm>
          <a:prstGeom prst="rect">
            <a:avLst/>
          </a:prstGeom>
          <a:noFill/>
          <a:ln/>
        </p:spPr>
      </p:sp>
      <p:sp>
        <p:nvSpPr>
          <p:cNvPr id="117" name="Shape 115"/>
          <p:cNvSpPr/>
          <p:nvPr/>
        </p:nvSpPr>
        <p:spPr>
          <a:xfrm>
            <a:off x="4057724" y="5557676"/>
            <a:ext cx="2887459" cy="129428"/>
          </a:xfrm>
          <a:prstGeom prst="rect">
            <a:avLst/>
          </a:prstGeom>
          <a:noFill/>
          <a:ln/>
        </p:spPr>
      </p:sp>
      <p:sp>
        <p:nvSpPr>
          <p:cNvPr id="118" name="Shape 116"/>
          <p:cNvSpPr/>
          <p:nvPr/>
        </p:nvSpPr>
        <p:spPr>
          <a:xfrm>
            <a:off x="4057724" y="5872000"/>
            <a:ext cx="2887459" cy="554690"/>
          </a:xfrm>
          <a:prstGeom prst="rect">
            <a:avLst/>
          </a:prstGeom>
          <a:noFill/>
          <a:ln/>
        </p:spPr>
      </p:sp>
      <p:sp>
        <p:nvSpPr>
          <p:cNvPr id="119" name="Shape 117"/>
          <p:cNvSpPr/>
          <p:nvPr/>
        </p:nvSpPr>
        <p:spPr>
          <a:xfrm>
            <a:off x="4057724" y="6759505"/>
            <a:ext cx="2887459" cy="631451"/>
          </a:xfrm>
          <a:prstGeom prst="rect">
            <a:avLst/>
          </a:prstGeom>
          <a:noFill/>
          <a:ln/>
        </p:spPr>
      </p:sp>
      <p:sp>
        <p:nvSpPr>
          <p:cNvPr id="120" name="Shape 118"/>
          <p:cNvSpPr/>
          <p:nvPr/>
        </p:nvSpPr>
        <p:spPr>
          <a:xfrm>
            <a:off x="4057724" y="7610030"/>
            <a:ext cx="2887459" cy="318947"/>
          </a:xfrm>
          <a:prstGeom prst="rect">
            <a:avLst/>
          </a:prstGeom>
          <a:noFill/>
          <a:ln w="12326">
            <a:solidFill>
              <a:srgbClr val="D4CFCA"/>
            </a:solidFill>
            <a:prstDash val="solid"/>
          </a:ln>
        </p:spPr>
      </p:sp>
      <p:sp>
        <p:nvSpPr>
          <p:cNvPr id="121" name="Shape 119"/>
          <p:cNvSpPr/>
          <p:nvPr/>
        </p:nvSpPr>
        <p:spPr>
          <a:xfrm>
            <a:off x="4057724" y="7725591"/>
            <a:ext cx="1406732" cy="203386"/>
          </a:xfrm>
          <a:prstGeom prst="rect">
            <a:avLst/>
          </a:prstGeom>
          <a:noFill/>
          <a:ln/>
        </p:spPr>
      </p:sp>
      <p:sp>
        <p:nvSpPr>
          <p:cNvPr id="122" name="Shape 120"/>
          <p:cNvSpPr/>
          <p:nvPr/>
        </p:nvSpPr>
        <p:spPr>
          <a:xfrm>
            <a:off x="5538415" y="7725591"/>
            <a:ext cx="1406768" cy="203386"/>
          </a:xfrm>
          <a:prstGeom prst="rect">
            <a:avLst/>
          </a:prstGeom>
          <a:noFill/>
          <a:ln/>
        </p:spPr>
      </p:sp>
      <p:sp>
        <p:nvSpPr>
          <p:cNvPr id="123" name="Shape 121"/>
          <p:cNvSpPr/>
          <p:nvPr/>
        </p:nvSpPr>
        <p:spPr>
          <a:xfrm>
            <a:off x="5538415" y="7725591"/>
            <a:ext cx="1406768" cy="73959"/>
          </a:xfrm>
          <a:prstGeom prst="rect">
            <a:avLst/>
          </a:prstGeom>
          <a:noFill/>
          <a:ln/>
        </p:spPr>
      </p:sp>
      <p:sp>
        <p:nvSpPr>
          <p:cNvPr id="124" name="Shape 122"/>
          <p:cNvSpPr/>
          <p:nvPr/>
        </p:nvSpPr>
        <p:spPr>
          <a:xfrm>
            <a:off x="5538415" y="7818038"/>
            <a:ext cx="1406768" cy="110938"/>
          </a:xfrm>
          <a:prstGeom prst="rect">
            <a:avLst/>
          </a:prstGeom>
          <a:noFill/>
          <a:ln/>
        </p:spPr>
      </p:sp>
      <p:sp>
        <p:nvSpPr>
          <p:cNvPr id="125" name="Shape 123"/>
          <p:cNvSpPr/>
          <p:nvPr/>
        </p:nvSpPr>
        <p:spPr>
          <a:xfrm>
            <a:off x="4057724" y="7725591"/>
            <a:ext cx="1406732" cy="73959"/>
          </a:xfrm>
          <a:prstGeom prst="rect">
            <a:avLst/>
          </a:prstGeom>
          <a:noFill/>
          <a:ln/>
        </p:spPr>
      </p:sp>
      <p:sp>
        <p:nvSpPr>
          <p:cNvPr id="126" name="Shape 124"/>
          <p:cNvSpPr/>
          <p:nvPr/>
        </p:nvSpPr>
        <p:spPr>
          <a:xfrm>
            <a:off x="4057724" y="7818038"/>
            <a:ext cx="1406732" cy="110938"/>
          </a:xfrm>
          <a:prstGeom prst="rect">
            <a:avLst/>
          </a:prstGeom>
          <a:noFill/>
          <a:ln/>
        </p:spPr>
      </p:sp>
      <p:sp>
        <p:nvSpPr>
          <p:cNvPr id="127" name="Shape 125"/>
          <p:cNvSpPr/>
          <p:nvPr/>
        </p:nvSpPr>
        <p:spPr>
          <a:xfrm>
            <a:off x="4057724" y="6759505"/>
            <a:ext cx="2887459" cy="95250"/>
          </a:xfrm>
          <a:prstGeom prst="rect">
            <a:avLst/>
          </a:prstGeom>
          <a:noFill/>
          <a:ln/>
        </p:spPr>
      </p:sp>
      <p:sp>
        <p:nvSpPr>
          <p:cNvPr id="128" name="Shape 126"/>
          <p:cNvSpPr/>
          <p:nvPr/>
        </p:nvSpPr>
        <p:spPr>
          <a:xfrm>
            <a:off x="4057724" y="6910224"/>
            <a:ext cx="2887459" cy="480732"/>
          </a:xfrm>
          <a:prstGeom prst="rect">
            <a:avLst/>
          </a:prstGeom>
          <a:noFill/>
          <a:ln/>
        </p:spPr>
      </p:sp>
      <p:sp>
        <p:nvSpPr>
          <p:cNvPr id="129" name="Shape 127"/>
          <p:cNvSpPr/>
          <p:nvPr/>
        </p:nvSpPr>
        <p:spPr>
          <a:xfrm>
            <a:off x="4057724" y="6910224"/>
            <a:ext cx="2887459" cy="92448"/>
          </a:xfrm>
          <a:prstGeom prst="rect">
            <a:avLst/>
          </a:prstGeom>
          <a:noFill/>
          <a:ln/>
        </p:spPr>
      </p:sp>
      <p:sp>
        <p:nvSpPr>
          <p:cNvPr id="130" name="Shape 128"/>
          <p:cNvSpPr/>
          <p:nvPr/>
        </p:nvSpPr>
        <p:spPr>
          <a:xfrm>
            <a:off x="4057724" y="7039652"/>
            <a:ext cx="2887459" cy="92448"/>
          </a:xfrm>
          <a:prstGeom prst="rect">
            <a:avLst/>
          </a:prstGeom>
          <a:noFill/>
          <a:ln/>
        </p:spPr>
      </p:sp>
      <p:sp>
        <p:nvSpPr>
          <p:cNvPr id="131" name="Shape 129"/>
          <p:cNvSpPr/>
          <p:nvPr/>
        </p:nvSpPr>
        <p:spPr>
          <a:xfrm>
            <a:off x="4057724" y="7169080"/>
            <a:ext cx="2887459" cy="92448"/>
          </a:xfrm>
          <a:prstGeom prst="rect">
            <a:avLst/>
          </a:prstGeom>
          <a:noFill/>
          <a:ln/>
        </p:spPr>
      </p:sp>
      <p:sp>
        <p:nvSpPr>
          <p:cNvPr id="132" name="Shape 130"/>
          <p:cNvSpPr/>
          <p:nvPr/>
        </p:nvSpPr>
        <p:spPr>
          <a:xfrm>
            <a:off x="4057724" y="7298507"/>
            <a:ext cx="2887459" cy="92448"/>
          </a:xfrm>
          <a:prstGeom prst="rect">
            <a:avLst/>
          </a:prstGeom>
          <a:noFill/>
          <a:ln/>
        </p:spPr>
      </p:sp>
      <p:sp>
        <p:nvSpPr>
          <p:cNvPr id="133" name="Shape 131"/>
          <p:cNvSpPr/>
          <p:nvPr/>
        </p:nvSpPr>
        <p:spPr>
          <a:xfrm>
            <a:off x="4168657" y="7298507"/>
            <a:ext cx="974103" cy="92448"/>
          </a:xfrm>
          <a:prstGeom prst="rect">
            <a:avLst/>
          </a:prstGeom>
          <a:noFill/>
          <a:ln/>
        </p:spPr>
      </p:sp>
      <p:sp>
        <p:nvSpPr>
          <p:cNvPr id="134" name="Shape 132"/>
          <p:cNvSpPr/>
          <p:nvPr/>
        </p:nvSpPr>
        <p:spPr>
          <a:xfrm>
            <a:off x="4168657" y="7169080"/>
            <a:ext cx="1146504" cy="92448"/>
          </a:xfrm>
          <a:prstGeom prst="rect">
            <a:avLst/>
          </a:prstGeom>
          <a:noFill/>
          <a:ln/>
        </p:spPr>
      </p:sp>
      <p:sp>
        <p:nvSpPr>
          <p:cNvPr id="135" name="Shape 133"/>
          <p:cNvSpPr/>
          <p:nvPr/>
        </p:nvSpPr>
        <p:spPr>
          <a:xfrm>
            <a:off x="4168657" y="7039652"/>
            <a:ext cx="988439" cy="92448"/>
          </a:xfrm>
          <a:prstGeom prst="rect">
            <a:avLst/>
          </a:prstGeom>
          <a:noFill/>
          <a:ln/>
        </p:spPr>
      </p:sp>
      <p:sp>
        <p:nvSpPr>
          <p:cNvPr id="136" name="Shape 134"/>
          <p:cNvSpPr/>
          <p:nvPr/>
        </p:nvSpPr>
        <p:spPr>
          <a:xfrm>
            <a:off x="4168657" y="6910224"/>
            <a:ext cx="1307856" cy="92448"/>
          </a:xfrm>
          <a:prstGeom prst="rect">
            <a:avLst/>
          </a:prstGeom>
          <a:noFill/>
          <a:ln/>
        </p:spPr>
      </p:sp>
      <p:sp>
        <p:nvSpPr>
          <p:cNvPr id="137" name="Shape 135"/>
          <p:cNvSpPr/>
          <p:nvPr/>
        </p:nvSpPr>
        <p:spPr>
          <a:xfrm>
            <a:off x="4057724" y="5872000"/>
            <a:ext cx="1406732" cy="184897"/>
          </a:xfrm>
          <a:prstGeom prst="rect">
            <a:avLst/>
          </a:prstGeom>
          <a:noFill/>
          <a:ln/>
        </p:spPr>
      </p:sp>
      <p:sp>
        <p:nvSpPr>
          <p:cNvPr id="138" name="Shape 136"/>
          <p:cNvSpPr/>
          <p:nvPr/>
        </p:nvSpPr>
        <p:spPr>
          <a:xfrm>
            <a:off x="5538415" y="5872000"/>
            <a:ext cx="1406768" cy="184897"/>
          </a:xfrm>
          <a:prstGeom prst="rect">
            <a:avLst/>
          </a:prstGeom>
          <a:noFill/>
          <a:ln/>
        </p:spPr>
      </p:sp>
      <p:sp>
        <p:nvSpPr>
          <p:cNvPr id="139" name="Shape 137"/>
          <p:cNvSpPr/>
          <p:nvPr/>
        </p:nvSpPr>
        <p:spPr>
          <a:xfrm>
            <a:off x="4057724" y="6130856"/>
            <a:ext cx="1406732" cy="295835"/>
          </a:xfrm>
          <a:prstGeom prst="rect">
            <a:avLst/>
          </a:prstGeom>
          <a:noFill/>
          <a:ln/>
        </p:spPr>
      </p:sp>
      <p:sp>
        <p:nvSpPr>
          <p:cNvPr id="140" name="Shape 138"/>
          <p:cNvSpPr/>
          <p:nvPr/>
        </p:nvSpPr>
        <p:spPr>
          <a:xfrm>
            <a:off x="5538415" y="6130856"/>
            <a:ext cx="1406768" cy="295835"/>
          </a:xfrm>
          <a:prstGeom prst="rect">
            <a:avLst/>
          </a:prstGeom>
          <a:noFill/>
          <a:ln/>
        </p:spPr>
      </p:sp>
      <p:sp>
        <p:nvSpPr>
          <p:cNvPr id="141" name="Shape 139"/>
          <p:cNvSpPr/>
          <p:nvPr/>
        </p:nvSpPr>
        <p:spPr>
          <a:xfrm>
            <a:off x="5663617" y="6130856"/>
            <a:ext cx="1281566" cy="295835"/>
          </a:xfrm>
          <a:prstGeom prst="rect">
            <a:avLst/>
          </a:prstGeom>
          <a:noFill/>
          <a:ln/>
        </p:spPr>
      </p:sp>
      <p:sp>
        <p:nvSpPr>
          <p:cNvPr id="142" name="Shape 140"/>
          <p:cNvSpPr/>
          <p:nvPr/>
        </p:nvSpPr>
        <p:spPr>
          <a:xfrm>
            <a:off x="5663617" y="6130856"/>
            <a:ext cx="1281566" cy="73959"/>
          </a:xfrm>
          <a:prstGeom prst="rect">
            <a:avLst/>
          </a:prstGeom>
          <a:noFill/>
          <a:ln/>
        </p:spPr>
      </p:sp>
      <p:sp>
        <p:nvSpPr>
          <p:cNvPr id="143" name="Shape 141"/>
          <p:cNvSpPr/>
          <p:nvPr/>
        </p:nvSpPr>
        <p:spPr>
          <a:xfrm>
            <a:off x="5663617" y="6204814"/>
            <a:ext cx="1281566" cy="221876"/>
          </a:xfrm>
          <a:prstGeom prst="rect">
            <a:avLst/>
          </a:prstGeom>
          <a:noFill/>
          <a:ln/>
        </p:spPr>
      </p:sp>
      <p:sp>
        <p:nvSpPr>
          <p:cNvPr id="144" name="Shape 142"/>
          <p:cNvSpPr/>
          <p:nvPr/>
        </p:nvSpPr>
        <p:spPr>
          <a:xfrm>
            <a:off x="4205641" y="6186325"/>
            <a:ext cx="628613" cy="184897"/>
          </a:xfrm>
          <a:prstGeom prst="rect">
            <a:avLst/>
          </a:prstGeom>
          <a:noFill/>
          <a:ln/>
        </p:spPr>
      </p:sp>
      <p:sp>
        <p:nvSpPr>
          <p:cNvPr id="145" name="Shape 143"/>
          <p:cNvSpPr/>
          <p:nvPr/>
        </p:nvSpPr>
        <p:spPr>
          <a:xfrm>
            <a:off x="4205641" y="6186325"/>
            <a:ext cx="628613" cy="73959"/>
          </a:xfrm>
          <a:prstGeom prst="rect">
            <a:avLst/>
          </a:prstGeom>
          <a:noFill/>
          <a:ln/>
        </p:spPr>
      </p:sp>
      <p:sp>
        <p:nvSpPr>
          <p:cNvPr id="146" name="Shape 144"/>
          <p:cNvSpPr/>
          <p:nvPr/>
        </p:nvSpPr>
        <p:spPr>
          <a:xfrm>
            <a:off x="4205641" y="6260284"/>
            <a:ext cx="628613" cy="110938"/>
          </a:xfrm>
          <a:prstGeom prst="rect">
            <a:avLst/>
          </a:prstGeom>
          <a:noFill/>
          <a:ln/>
        </p:spPr>
      </p:sp>
      <p:sp>
        <p:nvSpPr>
          <p:cNvPr id="147" name="Shape 145"/>
          <p:cNvSpPr/>
          <p:nvPr/>
        </p:nvSpPr>
        <p:spPr>
          <a:xfrm>
            <a:off x="5686332" y="5872000"/>
            <a:ext cx="441694" cy="184897"/>
          </a:xfrm>
          <a:prstGeom prst="rect">
            <a:avLst/>
          </a:prstGeom>
          <a:noFill/>
          <a:ln/>
        </p:spPr>
      </p:sp>
      <p:sp>
        <p:nvSpPr>
          <p:cNvPr id="148" name="Shape 146"/>
          <p:cNvSpPr/>
          <p:nvPr/>
        </p:nvSpPr>
        <p:spPr>
          <a:xfrm>
            <a:off x="5686332" y="5872000"/>
            <a:ext cx="441694" cy="73959"/>
          </a:xfrm>
          <a:prstGeom prst="rect">
            <a:avLst/>
          </a:prstGeom>
          <a:noFill/>
          <a:ln/>
        </p:spPr>
      </p:sp>
      <p:sp>
        <p:nvSpPr>
          <p:cNvPr id="149" name="Shape 147"/>
          <p:cNvSpPr/>
          <p:nvPr/>
        </p:nvSpPr>
        <p:spPr>
          <a:xfrm>
            <a:off x="5686332" y="5945959"/>
            <a:ext cx="441694" cy="110938"/>
          </a:xfrm>
          <a:prstGeom prst="rect">
            <a:avLst/>
          </a:prstGeom>
          <a:noFill/>
          <a:ln/>
        </p:spPr>
      </p:sp>
      <p:sp>
        <p:nvSpPr>
          <p:cNvPr id="150" name="Shape 148"/>
          <p:cNvSpPr/>
          <p:nvPr/>
        </p:nvSpPr>
        <p:spPr>
          <a:xfrm>
            <a:off x="4205641" y="5872000"/>
            <a:ext cx="347079" cy="184897"/>
          </a:xfrm>
          <a:prstGeom prst="rect">
            <a:avLst/>
          </a:prstGeom>
          <a:noFill/>
          <a:ln/>
        </p:spPr>
      </p:sp>
      <p:sp>
        <p:nvSpPr>
          <p:cNvPr id="151" name="Shape 149"/>
          <p:cNvSpPr/>
          <p:nvPr/>
        </p:nvSpPr>
        <p:spPr>
          <a:xfrm>
            <a:off x="4205641" y="5872000"/>
            <a:ext cx="347079" cy="73959"/>
          </a:xfrm>
          <a:prstGeom prst="rect">
            <a:avLst/>
          </a:prstGeom>
          <a:noFill/>
          <a:ln/>
        </p:spPr>
      </p:sp>
      <p:sp>
        <p:nvSpPr>
          <p:cNvPr id="152" name="Shape 150"/>
          <p:cNvSpPr/>
          <p:nvPr/>
        </p:nvSpPr>
        <p:spPr>
          <a:xfrm>
            <a:off x="4205641" y="5945959"/>
            <a:ext cx="347079" cy="110938"/>
          </a:xfrm>
          <a:prstGeom prst="rect">
            <a:avLst/>
          </a:prstGeom>
          <a:noFill/>
          <a:ln/>
        </p:spPr>
      </p:sp>
      <p:sp>
        <p:nvSpPr>
          <p:cNvPr id="153" name="Shape 151"/>
          <p:cNvSpPr/>
          <p:nvPr/>
        </p:nvSpPr>
        <p:spPr>
          <a:xfrm>
            <a:off x="4057724" y="3394384"/>
            <a:ext cx="2887459" cy="129428"/>
          </a:xfrm>
          <a:prstGeom prst="rect">
            <a:avLst/>
          </a:prstGeom>
          <a:noFill/>
          <a:ln/>
        </p:spPr>
      </p:sp>
      <p:sp>
        <p:nvSpPr>
          <p:cNvPr id="154" name="Shape 152"/>
          <p:cNvSpPr/>
          <p:nvPr/>
        </p:nvSpPr>
        <p:spPr>
          <a:xfrm>
            <a:off x="4057724" y="3708709"/>
            <a:ext cx="2887459" cy="600914"/>
          </a:xfrm>
          <a:prstGeom prst="rect">
            <a:avLst/>
          </a:prstGeom>
          <a:noFill/>
          <a:ln/>
        </p:spPr>
      </p:sp>
      <p:sp>
        <p:nvSpPr>
          <p:cNvPr id="155" name="Shape 153"/>
          <p:cNvSpPr/>
          <p:nvPr/>
        </p:nvSpPr>
        <p:spPr>
          <a:xfrm>
            <a:off x="4057724" y="4494520"/>
            <a:ext cx="2887459" cy="721097"/>
          </a:xfrm>
          <a:prstGeom prst="rect">
            <a:avLst/>
          </a:prstGeom>
          <a:noFill/>
          <a:ln/>
        </p:spPr>
      </p:sp>
      <p:sp>
        <p:nvSpPr>
          <p:cNvPr id="156" name="Shape 154"/>
          <p:cNvSpPr/>
          <p:nvPr/>
        </p:nvSpPr>
        <p:spPr>
          <a:xfrm>
            <a:off x="4057724" y="4494520"/>
            <a:ext cx="2887459" cy="277345"/>
          </a:xfrm>
          <a:prstGeom prst="rect">
            <a:avLst/>
          </a:prstGeom>
          <a:noFill/>
          <a:ln w="12326">
            <a:solidFill>
              <a:srgbClr val="C35141"/>
            </a:solidFill>
            <a:prstDash val="solid"/>
          </a:ln>
        </p:spPr>
      </p:sp>
      <p:sp>
        <p:nvSpPr>
          <p:cNvPr id="157" name="Shape 155"/>
          <p:cNvSpPr/>
          <p:nvPr/>
        </p:nvSpPr>
        <p:spPr>
          <a:xfrm>
            <a:off x="4057724" y="4827334"/>
            <a:ext cx="2887459" cy="277345"/>
          </a:xfrm>
          <a:prstGeom prst="rect">
            <a:avLst/>
          </a:prstGeom>
          <a:noFill/>
          <a:ln w="12326">
            <a:solidFill>
              <a:srgbClr val="C35141"/>
            </a:solidFill>
            <a:prstDash val="solid"/>
          </a:ln>
        </p:spPr>
      </p:sp>
      <p:sp>
        <p:nvSpPr>
          <p:cNvPr id="158" name="Shape 156"/>
          <p:cNvSpPr/>
          <p:nvPr/>
        </p:nvSpPr>
        <p:spPr>
          <a:xfrm>
            <a:off x="4140929" y="4864313"/>
            <a:ext cx="2804255" cy="110938"/>
          </a:xfrm>
          <a:prstGeom prst="rect">
            <a:avLst/>
          </a:prstGeom>
          <a:noFill/>
          <a:ln/>
        </p:spPr>
      </p:sp>
      <p:sp>
        <p:nvSpPr>
          <p:cNvPr id="159" name="Shape 157"/>
          <p:cNvSpPr/>
          <p:nvPr/>
        </p:nvSpPr>
        <p:spPr>
          <a:xfrm>
            <a:off x="4140929" y="4993741"/>
            <a:ext cx="2804255" cy="73959"/>
          </a:xfrm>
          <a:prstGeom prst="rect">
            <a:avLst/>
          </a:prstGeom>
          <a:noFill/>
          <a:ln/>
        </p:spPr>
      </p:sp>
      <p:sp>
        <p:nvSpPr>
          <p:cNvPr id="160" name="Shape 158"/>
          <p:cNvSpPr/>
          <p:nvPr/>
        </p:nvSpPr>
        <p:spPr>
          <a:xfrm>
            <a:off x="4140929" y="4531499"/>
            <a:ext cx="2804255" cy="110938"/>
          </a:xfrm>
          <a:prstGeom prst="rect">
            <a:avLst/>
          </a:prstGeom>
          <a:noFill/>
          <a:ln/>
        </p:spPr>
      </p:sp>
      <p:sp>
        <p:nvSpPr>
          <p:cNvPr id="161" name="Shape 159"/>
          <p:cNvSpPr/>
          <p:nvPr/>
        </p:nvSpPr>
        <p:spPr>
          <a:xfrm>
            <a:off x="4140929" y="4660927"/>
            <a:ext cx="2804255" cy="73959"/>
          </a:xfrm>
          <a:prstGeom prst="rect">
            <a:avLst/>
          </a:prstGeom>
          <a:noFill/>
          <a:ln/>
        </p:spPr>
      </p:sp>
      <p:sp>
        <p:nvSpPr>
          <p:cNvPr id="162" name="Shape 160"/>
          <p:cNvSpPr/>
          <p:nvPr/>
        </p:nvSpPr>
        <p:spPr>
          <a:xfrm>
            <a:off x="3979143" y="2105487"/>
            <a:ext cx="175652" cy="175652"/>
          </a:xfrm>
          <a:prstGeom prst="roundRect">
            <a:avLst>
              <a:gd name="adj" fmla="val 84768969635"/>
            </a:avLst>
          </a:prstGeom>
          <a:solidFill>
            <a:srgbClr val="FFFFFF">
              <a:alpha val="0"/>
            </a:srgbClr>
          </a:solidFill>
          <a:ln w="12326">
            <a:solidFill>
              <a:srgbClr val="D4CFCA">
                <a:alpha val="0"/>
              </a:srgbClr>
            </a:solidFill>
            <a:prstDash val="solid"/>
          </a:ln>
        </p:spPr>
      </p:sp>
      <p:sp>
        <p:nvSpPr>
          <p:cNvPr id="163" name="Shape 161"/>
          <p:cNvSpPr/>
          <p:nvPr/>
        </p:nvSpPr>
        <p:spPr>
          <a:xfrm>
            <a:off x="6848112" y="2105487"/>
            <a:ext cx="175652" cy="175652"/>
          </a:xfrm>
          <a:prstGeom prst="roundRect">
            <a:avLst>
              <a:gd name="adj" fmla="val 84768969635"/>
            </a:avLst>
          </a:prstGeom>
          <a:solidFill>
            <a:srgbClr val="FFFFFF">
              <a:alpha val="0"/>
            </a:srgbClr>
          </a:solidFill>
          <a:ln w="12326">
            <a:solidFill>
              <a:srgbClr val="D4CFCA">
                <a:alpha val="0"/>
              </a:srgbClr>
            </a:solidFill>
            <a:prstDash val="solid"/>
          </a:ln>
        </p:spPr>
      </p:sp>
      <p:sp>
        <p:nvSpPr>
          <p:cNvPr id="164" name="Shape 162"/>
          <p:cNvSpPr/>
          <p:nvPr/>
        </p:nvSpPr>
        <p:spPr>
          <a:xfrm>
            <a:off x="5372007" y="3075437"/>
            <a:ext cx="258855" cy="36979"/>
          </a:xfrm>
          <a:prstGeom prst="rect">
            <a:avLst/>
          </a:prstGeom>
          <a:noFill/>
          <a:ln/>
        </p:spPr>
      </p:sp>
      <p:sp>
        <p:nvSpPr>
          <p:cNvPr id="165" name="Shape 163"/>
          <p:cNvSpPr/>
          <p:nvPr/>
        </p:nvSpPr>
        <p:spPr>
          <a:xfrm>
            <a:off x="3815042" y="627108"/>
            <a:ext cx="419448" cy="166407"/>
          </a:xfrm>
          <a:prstGeom prst="roundRect">
            <a:avLst>
              <a:gd name="adj" fmla="val 61867"/>
            </a:avLst>
          </a:prstGeom>
          <a:solidFill>
            <a:srgbClr val="FAF7F2"/>
          </a:solidFill>
          <a:ln w="12326">
            <a:solidFill>
              <a:srgbClr val="D4CFCA"/>
            </a:solidFill>
            <a:prstDash val="solid"/>
          </a:ln>
        </p:spPr>
      </p:sp>
      <p:sp>
        <p:nvSpPr>
          <p:cNvPr id="166" name="Shape 164"/>
          <p:cNvSpPr/>
          <p:nvPr/>
        </p:nvSpPr>
        <p:spPr>
          <a:xfrm>
            <a:off x="4271470" y="627108"/>
            <a:ext cx="543062" cy="166407"/>
          </a:xfrm>
          <a:prstGeom prst="roundRect">
            <a:avLst>
              <a:gd name="adj" fmla="val 61867"/>
            </a:avLst>
          </a:prstGeom>
          <a:solidFill>
            <a:srgbClr val="FAF7F2"/>
          </a:solidFill>
          <a:ln w="12326">
            <a:solidFill>
              <a:srgbClr val="D4CFCA"/>
            </a:solidFill>
            <a:prstDash val="solid"/>
          </a:ln>
        </p:spPr>
      </p:sp>
      <p:sp>
        <p:nvSpPr>
          <p:cNvPr id="167" name="Shape 165"/>
          <p:cNvSpPr/>
          <p:nvPr/>
        </p:nvSpPr>
        <p:spPr>
          <a:xfrm>
            <a:off x="4851509" y="627108"/>
            <a:ext cx="416740" cy="166407"/>
          </a:xfrm>
          <a:prstGeom prst="roundRect">
            <a:avLst>
              <a:gd name="adj" fmla="val 61867"/>
            </a:avLst>
          </a:prstGeom>
          <a:solidFill>
            <a:srgbClr val="FAF7F2"/>
          </a:solidFill>
          <a:ln w="12326">
            <a:solidFill>
              <a:srgbClr val="D4CFCA"/>
            </a:solidFill>
            <a:prstDash val="solid"/>
          </a:ln>
        </p:spPr>
      </p:sp>
      <p:sp>
        <p:nvSpPr>
          <p:cNvPr id="168" name="Shape 166"/>
          <p:cNvSpPr/>
          <p:nvPr/>
        </p:nvSpPr>
        <p:spPr>
          <a:xfrm>
            <a:off x="5305230" y="627108"/>
            <a:ext cx="434507" cy="166407"/>
          </a:xfrm>
          <a:prstGeom prst="roundRect">
            <a:avLst>
              <a:gd name="adj" fmla="val 61867"/>
            </a:avLst>
          </a:prstGeom>
          <a:solidFill>
            <a:srgbClr val="C35141"/>
          </a:solidFill>
          <a:ln/>
        </p:spPr>
      </p:sp>
      <p:sp>
        <p:nvSpPr>
          <p:cNvPr id="169" name="Shape 167"/>
          <p:cNvSpPr/>
          <p:nvPr/>
        </p:nvSpPr>
        <p:spPr>
          <a:xfrm>
            <a:off x="7353914" y="1296238"/>
            <a:ext cx="1272718" cy="1476372"/>
          </a:xfrm>
          <a:prstGeom prst="rect">
            <a:avLst/>
          </a:prstGeom>
          <a:noFill/>
          <a:ln/>
        </p:spPr>
      </p:sp>
      <p:sp>
        <p:nvSpPr>
          <p:cNvPr id="170" name="Shape 168"/>
          <p:cNvSpPr/>
          <p:nvPr/>
        </p:nvSpPr>
        <p:spPr>
          <a:xfrm>
            <a:off x="7353914" y="2957507"/>
            <a:ext cx="1272718" cy="212631"/>
          </a:xfrm>
          <a:prstGeom prst="rect">
            <a:avLst/>
          </a:prstGeom>
          <a:noFill/>
          <a:ln/>
        </p:spPr>
      </p:sp>
      <p:sp>
        <p:nvSpPr>
          <p:cNvPr id="171" name="Shape 169"/>
          <p:cNvSpPr/>
          <p:nvPr/>
        </p:nvSpPr>
        <p:spPr>
          <a:xfrm>
            <a:off x="7353914" y="3355035"/>
            <a:ext cx="1272718" cy="610159"/>
          </a:xfrm>
          <a:prstGeom prst="rect">
            <a:avLst/>
          </a:prstGeom>
          <a:noFill/>
          <a:ln/>
        </p:spPr>
      </p:sp>
      <p:sp>
        <p:nvSpPr>
          <p:cNvPr id="172" name="Shape 170"/>
          <p:cNvSpPr/>
          <p:nvPr/>
        </p:nvSpPr>
        <p:spPr>
          <a:xfrm>
            <a:off x="7353914" y="4150091"/>
            <a:ext cx="1272718" cy="372595"/>
          </a:xfrm>
          <a:prstGeom prst="rect">
            <a:avLst/>
          </a:prstGeom>
          <a:noFill/>
          <a:ln/>
        </p:spPr>
      </p:sp>
      <p:sp>
        <p:nvSpPr>
          <p:cNvPr id="173" name="Shape 171"/>
          <p:cNvSpPr/>
          <p:nvPr/>
        </p:nvSpPr>
        <p:spPr>
          <a:xfrm>
            <a:off x="7353914" y="4150091"/>
            <a:ext cx="495580" cy="169209"/>
          </a:xfrm>
          <a:prstGeom prst="roundRect">
            <a:avLst>
              <a:gd name="adj" fmla="val 60842"/>
            </a:avLst>
          </a:prstGeom>
          <a:solidFill>
            <a:srgbClr val="C35141"/>
          </a:solidFill>
          <a:ln/>
        </p:spPr>
      </p:sp>
      <p:sp>
        <p:nvSpPr>
          <p:cNvPr id="174" name="Shape 172"/>
          <p:cNvSpPr/>
          <p:nvPr/>
        </p:nvSpPr>
        <p:spPr>
          <a:xfrm>
            <a:off x="7353914" y="4356279"/>
            <a:ext cx="1272718" cy="166407"/>
          </a:xfrm>
          <a:prstGeom prst="roundRect">
            <a:avLst>
              <a:gd name="adj" fmla="val 61867"/>
            </a:avLst>
          </a:prstGeom>
          <a:solidFill>
            <a:srgbClr val="FAF7F2"/>
          </a:solidFill>
          <a:ln w="12326">
            <a:solidFill>
              <a:srgbClr val="D4CFCA"/>
            </a:solidFill>
            <a:prstDash val="solid"/>
          </a:ln>
        </p:spPr>
      </p:sp>
      <p:sp>
        <p:nvSpPr>
          <p:cNvPr id="175" name="Shape 173"/>
          <p:cNvSpPr/>
          <p:nvPr/>
        </p:nvSpPr>
        <p:spPr>
          <a:xfrm>
            <a:off x="7353914" y="3355035"/>
            <a:ext cx="1272718" cy="73959"/>
          </a:xfrm>
          <a:prstGeom prst="rect">
            <a:avLst/>
          </a:prstGeom>
          <a:noFill/>
          <a:ln/>
        </p:spPr>
      </p:sp>
      <p:sp>
        <p:nvSpPr>
          <p:cNvPr id="176" name="Shape 174"/>
          <p:cNvSpPr/>
          <p:nvPr/>
        </p:nvSpPr>
        <p:spPr>
          <a:xfrm>
            <a:off x="7353914" y="3484463"/>
            <a:ext cx="1272718" cy="480732"/>
          </a:xfrm>
          <a:prstGeom prst="rect">
            <a:avLst/>
          </a:prstGeom>
          <a:noFill/>
          <a:ln/>
        </p:spPr>
      </p:sp>
      <p:sp>
        <p:nvSpPr>
          <p:cNvPr id="177" name="Shape 175"/>
          <p:cNvSpPr/>
          <p:nvPr/>
        </p:nvSpPr>
        <p:spPr>
          <a:xfrm>
            <a:off x="7353914" y="3484463"/>
            <a:ext cx="1272718" cy="92448"/>
          </a:xfrm>
          <a:prstGeom prst="rect">
            <a:avLst/>
          </a:prstGeom>
          <a:noFill/>
          <a:ln/>
        </p:spPr>
      </p:sp>
      <p:sp>
        <p:nvSpPr>
          <p:cNvPr id="178" name="Shape 176"/>
          <p:cNvSpPr/>
          <p:nvPr/>
        </p:nvSpPr>
        <p:spPr>
          <a:xfrm>
            <a:off x="7353914" y="3613890"/>
            <a:ext cx="1272718" cy="92448"/>
          </a:xfrm>
          <a:prstGeom prst="rect">
            <a:avLst/>
          </a:prstGeom>
          <a:noFill/>
          <a:ln/>
        </p:spPr>
      </p:sp>
      <p:sp>
        <p:nvSpPr>
          <p:cNvPr id="179" name="Shape 177"/>
          <p:cNvSpPr/>
          <p:nvPr/>
        </p:nvSpPr>
        <p:spPr>
          <a:xfrm>
            <a:off x="7353914" y="3743318"/>
            <a:ext cx="1272718" cy="92448"/>
          </a:xfrm>
          <a:prstGeom prst="rect">
            <a:avLst/>
          </a:prstGeom>
          <a:noFill/>
          <a:ln/>
        </p:spPr>
      </p:sp>
      <p:sp>
        <p:nvSpPr>
          <p:cNvPr id="180" name="Shape 178"/>
          <p:cNvSpPr/>
          <p:nvPr/>
        </p:nvSpPr>
        <p:spPr>
          <a:xfrm>
            <a:off x="7353914" y="3872746"/>
            <a:ext cx="1272718" cy="92448"/>
          </a:xfrm>
          <a:prstGeom prst="rect">
            <a:avLst/>
          </a:prstGeom>
          <a:noFill/>
          <a:ln/>
        </p:spPr>
      </p:sp>
      <p:sp>
        <p:nvSpPr>
          <p:cNvPr id="181" name="Shape 179"/>
          <p:cNvSpPr/>
          <p:nvPr/>
        </p:nvSpPr>
        <p:spPr>
          <a:xfrm>
            <a:off x="7464856" y="3872746"/>
            <a:ext cx="190603" cy="92448"/>
          </a:xfrm>
          <a:prstGeom prst="rect">
            <a:avLst/>
          </a:prstGeom>
          <a:noFill/>
          <a:ln/>
        </p:spPr>
      </p:sp>
      <p:sp>
        <p:nvSpPr>
          <p:cNvPr id="182" name="Shape 180"/>
          <p:cNvSpPr/>
          <p:nvPr/>
        </p:nvSpPr>
        <p:spPr>
          <a:xfrm>
            <a:off x="7464856" y="3743318"/>
            <a:ext cx="276767" cy="92448"/>
          </a:xfrm>
          <a:prstGeom prst="rect">
            <a:avLst/>
          </a:prstGeom>
          <a:noFill/>
          <a:ln/>
        </p:spPr>
      </p:sp>
      <p:sp>
        <p:nvSpPr>
          <p:cNvPr id="183" name="Shape 181"/>
          <p:cNvSpPr/>
          <p:nvPr/>
        </p:nvSpPr>
        <p:spPr>
          <a:xfrm>
            <a:off x="7464856" y="3613891"/>
            <a:ext cx="530098" cy="92448"/>
          </a:xfrm>
          <a:prstGeom prst="rect">
            <a:avLst/>
          </a:prstGeom>
          <a:noFill/>
          <a:ln/>
        </p:spPr>
      </p:sp>
      <p:sp>
        <p:nvSpPr>
          <p:cNvPr id="184" name="Shape 182"/>
          <p:cNvSpPr/>
          <p:nvPr/>
        </p:nvSpPr>
        <p:spPr>
          <a:xfrm>
            <a:off x="7464856" y="3484463"/>
            <a:ext cx="462097" cy="92448"/>
          </a:xfrm>
          <a:prstGeom prst="rect">
            <a:avLst/>
          </a:prstGeom>
          <a:noFill/>
          <a:ln/>
        </p:spPr>
      </p:sp>
      <p:sp>
        <p:nvSpPr>
          <p:cNvPr id="185" name="Shape 183"/>
          <p:cNvSpPr/>
          <p:nvPr/>
        </p:nvSpPr>
        <p:spPr>
          <a:xfrm>
            <a:off x="7353914" y="2957507"/>
            <a:ext cx="1272718" cy="73959"/>
          </a:xfrm>
          <a:prstGeom prst="rect">
            <a:avLst/>
          </a:prstGeom>
          <a:noFill/>
          <a:ln/>
        </p:spPr>
      </p:sp>
      <p:sp>
        <p:nvSpPr>
          <p:cNvPr id="186" name="Shape 184"/>
          <p:cNvSpPr/>
          <p:nvPr/>
        </p:nvSpPr>
        <p:spPr>
          <a:xfrm>
            <a:off x="7353914" y="3068445"/>
            <a:ext cx="1272718" cy="101693"/>
          </a:xfrm>
          <a:prstGeom prst="rect">
            <a:avLst/>
          </a:prstGeom>
          <a:noFill/>
          <a:ln/>
        </p:spPr>
      </p:sp>
      <p:sp>
        <p:nvSpPr>
          <p:cNvPr id="187" name="Shape 185"/>
          <p:cNvSpPr/>
          <p:nvPr/>
        </p:nvSpPr>
        <p:spPr>
          <a:xfrm>
            <a:off x="7353914" y="3068445"/>
            <a:ext cx="343648" cy="101693"/>
          </a:xfrm>
          <a:prstGeom prst="roundRect">
            <a:avLst>
              <a:gd name="adj" fmla="val 101237"/>
            </a:avLst>
          </a:prstGeom>
          <a:solidFill>
            <a:srgbClr val="F5E6E3"/>
          </a:solidFill>
          <a:ln w="12326">
            <a:solidFill>
              <a:srgbClr val="000000">
                <a:alpha val="0"/>
              </a:srgbClr>
            </a:solidFill>
            <a:prstDash val="solid"/>
          </a:ln>
        </p:spPr>
      </p:sp>
      <p:sp>
        <p:nvSpPr>
          <p:cNvPr id="188" name="Shape 186"/>
          <p:cNvSpPr/>
          <p:nvPr/>
        </p:nvSpPr>
        <p:spPr>
          <a:xfrm>
            <a:off x="7725296" y="3068445"/>
            <a:ext cx="351809" cy="101693"/>
          </a:xfrm>
          <a:prstGeom prst="roundRect">
            <a:avLst>
              <a:gd name="adj" fmla="val 101237"/>
            </a:avLst>
          </a:prstGeom>
          <a:solidFill>
            <a:srgbClr val="F5E6E3"/>
          </a:solidFill>
          <a:ln w="12326">
            <a:solidFill>
              <a:srgbClr val="000000">
                <a:alpha val="0"/>
              </a:srgbClr>
            </a:solidFill>
            <a:prstDash val="solid"/>
          </a:ln>
        </p:spPr>
      </p:sp>
      <p:sp>
        <p:nvSpPr>
          <p:cNvPr id="189" name="Shape 187"/>
          <p:cNvSpPr/>
          <p:nvPr/>
        </p:nvSpPr>
        <p:spPr>
          <a:xfrm>
            <a:off x="8104845" y="3068445"/>
            <a:ext cx="351232" cy="101693"/>
          </a:xfrm>
          <a:prstGeom prst="roundRect">
            <a:avLst>
              <a:gd name="adj" fmla="val 101237"/>
            </a:avLst>
          </a:prstGeom>
          <a:solidFill>
            <a:srgbClr val="F5E6E3"/>
          </a:solidFill>
          <a:ln w="12326">
            <a:solidFill>
              <a:srgbClr val="000000">
                <a:alpha val="0"/>
              </a:srgbClr>
            </a:solidFill>
            <a:prstDash val="solid"/>
          </a:ln>
        </p:spPr>
      </p:sp>
      <p:sp>
        <p:nvSpPr>
          <p:cNvPr id="190" name="Shape 188"/>
          <p:cNvSpPr/>
          <p:nvPr/>
        </p:nvSpPr>
        <p:spPr>
          <a:xfrm>
            <a:off x="7805356" y="1296238"/>
            <a:ext cx="369794" cy="369794"/>
          </a:xfrm>
          <a:prstGeom prst="roundRect">
            <a:avLst>
              <a:gd name="adj" fmla="val 40265226192"/>
            </a:avLst>
          </a:prstGeom>
          <a:solidFill>
            <a:srgbClr val="C35141"/>
          </a:solidFill>
          <a:ln/>
        </p:spPr>
      </p:sp>
      <p:sp>
        <p:nvSpPr>
          <p:cNvPr id="191" name="Shape 189"/>
          <p:cNvSpPr/>
          <p:nvPr/>
        </p:nvSpPr>
        <p:spPr>
          <a:xfrm>
            <a:off x="7353914" y="1721500"/>
            <a:ext cx="1272718" cy="129428"/>
          </a:xfrm>
          <a:prstGeom prst="rect">
            <a:avLst/>
          </a:prstGeom>
          <a:noFill/>
          <a:ln/>
        </p:spPr>
      </p:sp>
      <p:sp>
        <p:nvSpPr>
          <p:cNvPr id="192" name="Shape 190"/>
          <p:cNvSpPr/>
          <p:nvPr/>
        </p:nvSpPr>
        <p:spPr>
          <a:xfrm>
            <a:off x="7353914" y="1869418"/>
            <a:ext cx="1272718" cy="92448"/>
          </a:xfrm>
          <a:prstGeom prst="rect">
            <a:avLst/>
          </a:prstGeom>
          <a:noFill/>
          <a:ln/>
        </p:spPr>
      </p:sp>
      <p:sp>
        <p:nvSpPr>
          <p:cNvPr id="193" name="Shape 191"/>
          <p:cNvSpPr/>
          <p:nvPr/>
        </p:nvSpPr>
        <p:spPr>
          <a:xfrm>
            <a:off x="7353914" y="1980356"/>
            <a:ext cx="1272718" cy="73959"/>
          </a:xfrm>
          <a:prstGeom prst="rect">
            <a:avLst/>
          </a:prstGeom>
          <a:noFill/>
          <a:ln/>
        </p:spPr>
      </p:sp>
      <p:sp>
        <p:nvSpPr>
          <p:cNvPr id="194" name="Shape 192"/>
          <p:cNvSpPr/>
          <p:nvPr/>
        </p:nvSpPr>
        <p:spPr>
          <a:xfrm>
            <a:off x="7353914" y="2109783"/>
            <a:ext cx="1272718" cy="73959"/>
          </a:xfrm>
          <a:prstGeom prst="rect">
            <a:avLst/>
          </a:prstGeom>
          <a:noFill/>
          <a:ln/>
        </p:spPr>
      </p:sp>
      <p:sp>
        <p:nvSpPr>
          <p:cNvPr id="195" name="Shape 193"/>
          <p:cNvSpPr/>
          <p:nvPr/>
        </p:nvSpPr>
        <p:spPr>
          <a:xfrm>
            <a:off x="7353914" y="2257701"/>
            <a:ext cx="1272718" cy="129428"/>
          </a:xfrm>
          <a:prstGeom prst="rect">
            <a:avLst/>
          </a:prstGeom>
          <a:noFill/>
          <a:ln/>
        </p:spPr>
      </p:sp>
      <p:sp>
        <p:nvSpPr>
          <p:cNvPr id="196" name="Shape 194"/>
          <p:cNvSpPr/>
          <p:nvPr/>
        </p:nvSpPr>
        <p:spPr>
          <a:xfrm>
            <a:off x="7353914" y="2461087"/>
            <a:ext cx="1272718" cy="203386"/>
          </a:xfrm>
          <a:prstGeom prst="roundRect">
            <a:avLst>
              <a:gd name="adj" fmla="val 59346"/>
            </a:avLst>
          </a:prstGeom>
          <a:solidFill>
            <a:srgbClr val="F5E6E3">
              <a:alpha val="50000"/>
            </a:srgbClr>
          </a:solidFill>
          <a:ln/>
        </p:spPr>
      </p:sp>
      <p:sp>
        <p:nvSpPr>
          <p:cNvPr id="197" name="Shape 195"/>
          <p:cNvSpPr/>
          <p:nvPr/>
        </p:nvSpPr>
        <p:spPr>
          <a:xfrm>
            <a:off x="7409380" y="2516556"/>
            <a:ext cx="1161780" cy="92448"/>
          </a:xfrm>
          <a:prstGeom prst="rect">
            <a:avLst/>
          </a:prstGeom>
          <a:noFill/>
          <a:ln/>
        </p:spPr>
      </p:sp>
      <p:sp>
        <p:nvSpPr>
          <p:cNvPr id="198" name="Shape 196"/>
          <p:cNvSpPr/>
          <p:nvPr/>
        </p:nvSpPr>
        <p:spPr>
          <a:xfrm>
            <a:off x="7841577" y="2257701"/>
            <a:ext cx="104004" cy="129428"/>
          </a:xfrm>
          <a:prstGeom prst="rect">
            <a:avLst/>
          </a:prstGeom>
          <a:noFill/>
          <a:ln/>
        </p:spPr>
      </p:sp>
      <p:sp>
        <p:nvSpPr>
          <p:cNvPr id="199" name="Shape 197"/>
          <p:cNvSpPr/>
          <p:nvPr/>
        </p:nvSpPr>
        <p:spPr>
          <a:xfrm>
            <a:off x="7982564" y="2276190"/>
            <a:ext cx="285832" cy="92448"/>
          </a:xfrm>
          <a:prstGeom prst="rect">
            <a:avLst/>
          </a:prstGeom>
          <a:noFill/>
          <a:ln/>
        </p:spPr>
      </p:sp>
      <p:sp>
        <p:nvSpPr>
          <p:cNvPr id="200" name="Shape 198"/>
          <p:cNvSpPr/>
          <p:nvPr/>
        </p:nvSpPr>
        <p:spPr>
          <a:xfrm>
            <a:off x="3881717" y="589008"/>
            <a:ext cx="4987590" cy="166407"/>
          </a:xfrm>
          <a:prstGeom prst="rect">
            <a:avLst/>
          </a:prstGeom>
          <a:noFill/>
          <a:ln/>
        </p:spPr>
      </p:sp>
      <p:sp>
        <p:nvSpPr>
          <p:cNvPr id="201" name="Shape 199"/>
          <p:cNvSpPr/>
          <p:nvPr/>
        </p:nvSpPr>
        <p:spPr>
          <a:xfrm>
            <a:off x="4008834" y="903332"/>
            <a:ext cx="4733357" cy="12687781"/>
          </a:xfrm>
          <a:prstGeom prst="rect">
            <a:avLst/>
          </a:prstGeom>
          <a:noFill/>
          <a:ln/>
        </p:spPr>
      </p:sp>
      <p:sp>
        <p:nvSpPr>
          <p:cNvPr id="202" name="Shape 200"/>
          <p:cNvSpPr/>
          <p:nvPr/>
        </p:nvSpPr>
        <p:spPr>
          <a:xfrm>
            <a:off x="3971860" y="903332"/>
            <a:ext cx="584700" cy="166407"/>
          </a:xfrm>
          <a:prstGeom prst="roundRect">
            <a:avLst>
              <a:gd name="adj" fmla="val 61867"/>
            </a:avLst>
          </a:prstGeom>
          <a:noFill/>
          <a:ln/>
        </p:spPr>
      </p:sp>
      <p:sp>
        <p:nvSpPr>
          <p:cNvPr id="203" name="Shape 201"/>
          <p:cNvSpPr/>
          <p:nvPr/>
        </p:nvSpPr>
        <p:spPr>
          <a:xfrm>
            <a:off x="4008834" y="1180677"/>
            <a:ext cx="4733357" cy="12410437"/>
          </a:xfrm>
          <a:prstGeom prst="rect">
            <a:avLst/>
          </a:prstGeom>
          <a:noFill/>
          <a:ln/>
        </p:spPr>
      </p:sp>
      <p:sp>
        <p:nvSpPr>
          <p:cNvPr id="204" name="Shape 202"/>
          <p:cNvSpPr/>
          <p:nvPr/>
        </p:nvSpPr>
        <p:spPr>
          <a:xfrm>
            <a:off x="4008834" y="1180677"/>
            <a:ext cx="3118580" cy="12410437"/>
          </a:xfrm>
          <a:prstGeom prst="rect">
            <a:avLst/>
          </a:prstGeom>
          <a:noFill/>
          <a:ln/>
        </p:spPr>
      </p:sp>
      <p:sp>
        <p:nvSpPr>
          <p:cNvPr id="205" name="Shape 203"/>
          <p:cNvSpPr/>
          <p:nvPr/>
        </p:nvSpPr>
        <p:spPr>
          <a:xfrm>
            <a:off x="4008834" y="1180677"/>
            <a:ext cx="3118580" cy="1949108"/>
          </a:xfrm>
          <a:prstGeom prst="roundRect">
            <a:avLst>
              <a:gd name="adj" fmla="val 6193"/>
            </a:avLst>
          </a:prstGeom>
          <a:solidFill>
            <a:srgbClr val="E8E4DE"/>
          </a:solidFill>
          <a:ln/>
        </p:spPr>
      </p:sp>
      <p:sp>
        <p:nvSpPr>
          <p:cNvPr id="206" name="Shape 204"/>
          <p:cNvSpPr/>
          <p:nvPr/>
        </p:nvSpPr>
        <p:spPr>
          <a:xfrm>
            <a:off x="4008834" y="3240723"/>
            <a:ext cx="3118580" cy="2052354"/>
          </a:xfrm>
          <a:prstGeom prst="roundRect">
            <a:avLst>
              <a:gd name="adj" fmla="val 7611"/>
            </a:avLst>
          </a:prstGeom>
          <a:solidFill>
            <a:srgbClr val="FFFFFF"/>
          </a:solidFill>
          <a:ln w="12326">
            <a:solidFill>
              <a:srgbClr val="D4CFCA"/>
            </a:solidFill>
            <a:prstDash val="solid"/>
          </a:ln>
        </p:spPr>
      </p:sp>
      <p:sp>
        <p:nvSpPr>
          <p:cNvPr id="207" name="Shape 205"/>
          <p:cNvSpPr/>
          <p:nvPr/>
        </p:nvSpPr>
        <p:spPr>
          <a:xfrm>
            <a:off x="4008834" y="5404015"/>
            <a:ext cx="3118580" cy="2602422"/>
          </a:xfrm>
          <a:prstGeom prst="roundRect">
            <a:avLst>
              <a:gd name="adj" fmla="val 6002"/>
            </a:avLst>
          </a:prstGeom>
          <a:solidFill>
            <a:srgbClr val="FFFFFF"/>
          </a:solidFill>
          <a:ln w="12326">
            <a:solidFill>
              <a:srgbClr val="D4CFCA"/>
            </a:solidFill>
            <a:prstDash val="solid"/>
          </a:ln>
        </p:spPr>
      </p:sp>
      <p:sp>
        <p:nvSpPr>
          <p:cNvPr id="208" name="Shape 206"/>
          <p:cNvSpPr/>
          <p:nvPr/>
        </p:nvSpPr>
        <p:spPr>
          <a:xfrm>
            <a:off x="4008834" y="8117375"/>
            <a:ext cx="3118580" cy="1599357"/>
          </a:xfrm>
          <a:prstGeom prst="roundRect">
            <a:avLst>
              <a:gd name="adj" fmla="val 9766"/>
            </a:avLst>
          </a:prstGeom>
          <a:solidFill>
            <a:srgbClr val="FFFFFF"/>
          </a:solidFill>
          <a:ln w="12326">
            <a:solidFill>
              <a:srgbClr val="D4CFCA"/>
            </a:solidFill>
            <a:prstDash val="solid"/>
          </a:ln>
        </p:spPr>
      </p:sp>
      <p:sp>
        <p:nvSpPr>
          <p:cNvPr id="209" name="Shape 207"/>
          <p:cNvSpPr/>
          <p:nvPr/>
        </p:nvSpPr>
        <p:spPr>
          <a:xfrm>
            <a:off x="4008834" y="9827670"/>
            <a:ext cx="3118580" cy="1489213"/>
          </a:xfrm>
          <a:prstGeom prst="roundRect">
            <a:avLst>
              <a:gd name="adj" fmla="val 10489"/>
            </a:avLst>
          </a:prstGeom>
          <a:solidFill>
            <a:srgbClr val="FFFFFF"/>
          </a:solidFill>
          <a:ln w="12326">
            <a:solidFill>
              <a:srgbClr val="D4CFCA"/>
            </a:solidFill>
            <a:prstDash val="solid"/>
          </a:ln>
        </p:spPr>
      </p:sp>
      <p:sp>
        <p:nvSpPr>
          <p:cNvPr id="210" name="Shape 208"/>
          <p:cNvSpPr/>
          <p:nvPr/>
        </p:nvSpPr>
        <p:spPr>
          <a:xfrm>
            <a:off x="4008834" y="11427821"/>
            <a:ext cx="3118580" cy="2163292"/>
          </a:xfrm>
          <a:prstGeom prst="roundRect">
            <a:avLst>
              <a:gd name="adj" fmla="val 7221"/>
            </a:avLst>
          </a:prstGeom>
          <a:solidFill>
            <a:srgbClr val="FFFFFF"/>
          </a:solidFill>
          <a:ln w="12326">
            <a:solidFill>
              <a:srgbClr val="D4CFCA"/>
            </a:solidFill>
            <a:prstDash val="solid"/>
          </a:ln>
        </p:spPr>
      </p:sp>
      <p:sp>
        <p:nvSpPr>
          <p:cNvPr id="211" name="Shape 209"/>
          <p:cNvSpPr/>
          <p:nvPr/>
        </p:nvSpPr>
        <p:spPr>
          <a:xfrm>
            <a:off x="4124399" y="11543383"/>
            <a:ext cx="2887459" cy="129428"/>
          </a:xfrm>
          <a:prstGeom prst="rect">
            <a:avLst/>
          </a:prstGeom>
          <a:noFill/>
          <a:ln/>
        </p:spPr>
      </p:sp>
      <p:sp>
        <p:nvSpPr>
          <p:cNvPr id="212" name="Shape 210"/>
          <p:cNvSpPr/>
          <p:nvPr/>
        </p:nvSpPr>
        <p:spPr>
          <a:xfrm>
            <a:off x="4124399" y="11857706"/>
            <a:ext cx="2887459" cy="1617847"/>
          </a:xfrm>
          <a:prstGeom prst="rect">
            <a:avLst/>
          </a:prstGeom>
          <a:noFill/>
          <a:ln/>
        </p:spPr>
      </p:sp>
      <p:sp>
        <p:nvSpPr>
          <p:cNvPr id="213" name="Shape 211"/>
          <p:cNvSpPr/>
          <p:nvPr/>
        </p:nvSpPr>
        <p:spPr>
          <a:xfrm>
            <a:off x="4124399" y="11857706"/>
            <a:ext cx="2887459" cy="577802"/>
          </a:xfrm>
          <a:prstGeom prst="rect">
            <a:avLst/>
          </a:prstGeom>
          <a:noFill/>
          <a:ln w="12326">
            <a:solidFill>
              <a:srgbClr val="D4CFCA"/>
            </a:solidFill>
            <a:prstDash val="solid"/>
          </a:ln>
        </p:spPr>
      </p:sp>
      <p:sp>
        <p:nvSpPr>
          <p:cNvPr id="214" name="Shape 212"/>
          <p:cNvSpPr/>
          <p:nvPr/>
        </p:nvSpPr>
        <p:spPr>
          <a:xfrm>
            <a:off x="4124399" y="12509468"/>
            <a:ext cx="2887459" cy="485354"/>
          </a:xfrm>
          <a:prstGeom prst="rect">
            <a:avLst/>
          </a:prstGeom>
          <a:noFill/>
          <a:ln w="12326">
            <a:solidFill>
              <a:srgbClr val="D4CFCA"/>
            </a:solidFill>
            <a:prstDash val="solid"/>
          </a:ln>
        </p:spPr>
      </p:sp>
      <p:sp>
        <p:nvSpPr>
          <p:cNvPr id="215" name="Shape 213"/>
          <p:cNvSpPr/>
          <p:nvPr/>
        </p:nvSpPr>
        <p:spPr>
          <a:xfrm>
            <a:off x="4124399" y="13068780"/>
            <a:ext cx="2887459" cy="406773"/>
          </a:xfrm>
          <a:prstGeom prst="rect">
            <a:avLst/>
          </a:prstGeom>
          <a:noFill/>
          <a:ln/>
        </p:spPr>
      </p:sp>
      <p:sp>
        <p:nvSpPr>
          <p:cNvPr id="216" name="Shape 214"/>
          <p:cNvSpPr/>
          <p:nvPr/>
        </p:nvSpPr>
        <p:spPr>
          <a:xfrm>
            <a:off x="4124399" y="13068780"/>
            <a:ext cx="853017" cy="184897"/>
          </a:xfrm>
          <a:prstGeom prst="rect">
            <a:avLst/>
          </a:prstGeom>
          <a:noFill/>
          <a:ln/>
        </p:spPr>
      </p:sp>
      <p:sp>
        <p:nvSpPr>
          <p:cNvPr id="217" name="Shape 215"/>
          <p:cNvSpPr/>
          <p:nvPr/>
        </p:nvSpPr>
        <p:spPr>
          <a:xfrm>
            <a:off x="4124399" y="13290656"/>
            <a:ext cx="2887459" cy="184897"/>
          </a:xfrm>
          <a:prstGeom prst="rect">
            <a:avLst/>
          </a:prstGeom>
          <a:noFill/>
          <a:ln/>
        </p:spPr>
      </p:sp>
      <p:sp>
        <p:nvSpPr>
          <p:cNvPr id="218" name="Shape 216"/>
          <p:cNvSpPr/>
          <p:nvPr/>
        </p:nvSpPr>
        <p:spPr>
          <a:xfrm>
            <a:off x="4124399" y="13068780"/>
            <a:ext cx="409265" cy="184897"/>
          </a:xfrm>
          <a:prstGeom prst="rect">
            <a:avLst/>
          </a:prstGeom>
          <a:noFill/>
          <a:ln/>
        </p:spPr>
      </p:sp>
      <p:sp>
        <p:nvSpPr>
          <p:cNvPr id="219" name="Shape 217"/>
          <p:cNvSpPr/>
          <p:nvPr/>
        </p:nvSpPr>
        <p:spPr>
          <a:xfrm>
            <a:off x="4533667" y="13124249"/>
            <a:ext cx="443752" cy="73959"/>
          </a:xfrm>
          <a:prstGeom prst="rect">
            <a:avLst/>
          </a:prstGeom>
          <a:noFill/>
          <a:ln/>
        </p:spPr>
      </p:sp>
      <p:sp>
        <p:nvSpPr>
          <p:cNvPr id="220" name="Shape 218"/>
          <p:cNvSpPr/>
          <p:nvPr/>
        </p:nvSpPr>
        <p:spPr>
          <a:xfrm>
            <a:off x="4124399" y="13068780"/>
            <a:ext cx="409265" cy="110938"/>
          </a:xfrm>
          <a:prstGeom prst="rect">
            <a:avLst/>
          </a:prstGeom>
          <a:noFill/>
          <a:ln/>
        </p:spPr>
      </p:sp>
      <p:sp>
        <p:nvSpPr>
          <p:cNvPr id="221" name="Shape 219"/>
          <p:cNvSpPr/>
          <p:nvPr/>
        </p:nvSpPr>
        <p:spPr>
          <a:xfrm>
            <a:off x="4124399" y="13179719"/>
            <a:ext cx="409265" cy="73959"/>
          </a:xfrm>
          <a:prstGeom prst="rect">
            <a:avLst/>
          </a:prstGeom>
          <a:noFill/>
          <a:ln/>
        </p:spPr>
      </p:sp>
      <p:sp>
        <p:nvSpPr>
          <p:cNvPr id="222" name="Shape 220"/>
          <p:cNvSpPr/>
          <p:nvPr/>
        </p:nvSpPr>
        <p:spPr>
          <a:xfrm>
            <a:off x="4124399" y="12509468"/>
            <a:ext cx="988584" cy="184897"/>
          </a:xfrm>
          <a:prstGeom prst="rect">
            <a:avLst/>
          </a:prstGeom>
          <a:noFill/>
          <a:ln/>
        </p:spPr>
      </p:sp>
      <p:sp>
        <p:nvSpPr>
          <p:cNvPr id="223" name="Shape 221"/>
          <p:cNvSpPr/>
          <p:nvPr/>
        </p:nvSpPr>
        <p:spPr>
          <a:xfrm>
            <a:off x="4124399" y="12731344"/>
            <a:ext cx="2887459" cy="184897"/>
          </a:xfrm>
          <a:prstGeom prst="rect">
            <a:avLst/>
          </a:prstGeom>
          <a:noFill/>
          <a:ln/>
        </p:spPr>
      </p:sp>
      <p:sp>
        <p:nvSpPr>
          <p:cNvPr id="224" name="Shape 222"/>
          <p:cNvSpPr/>
          <p:nvPr/>
        </p:nvSpPr>
        <p:spPr>
          <a:xfrm>
            <a:off x="4124399" y="12509468"/>
            <a:ext cx="544831" cy="184897"/>
          </a:xfrm>
          <a:prstGeom prst="rect">
            <a:avLst/>
          </a:prstGeom>
          <a:noFill/>
          <a:ln/>
        </p:spPr>
      </p:sp>
      <p:sp>
        <p:nvSpPr>
          <p:cNvPr id="225" name="Shape 223"/>
          <p:cNvSpPr/>
          <p:nvPr/>
        </p:nvSpPr>
        <p:spPr>
          <a:xfrm>
            <a:off x="4669231" y="12564937"/>
            <a:ext cx="443752" cy="73959"/>
          </a:xfrm>
          <a:prstGeom prst="rect">
            <a:avLst/>
          </a:prstGeom>
          <a:noFill/>
          <a:ln/>
        </p:spPr>
      </p:sp>
      <p:sp>
        <p:nvSpPr>
          <p:cNvPr id="226" name="Shape 224"/>
          <p:cNvSpPr/>
          <p:nvPr/>
        </p:nvSpPr>
        <p:spPr>
          <a:xfrm>
            <a:off x="4124399" y="12509468"/>
            <a:ext cx="544831" cy="110938"/>
          </a:xfrm>
          <a:prstGeom prst="rect">
            <a:avLst/>
          </a:prstGeom>
          <a:noFill/>
          <a:ln/>
        </p:spPr>
      </p:sp>
      <p:sp>
        <p:nvSpPr>
          <p:cNvPr id="227" name="Shape 225"/>
          <p:cNvSpPr/>
          <p:nvPr/>
        </p:nvSpPr>
        <p:spPr>
          <a:xfrm>
            <a:off x="4124399" y="12620405"/>
            <a:ext cx="544831" cy="73959"/>
          </a:xfrm>
          <a:prstGeom prst="rect">
            <a:avLst/>
          </a:prstGeom>
          <a:noFill/>
          <a:ln/>
        </p:spPr>
      </p:sp>
      <p:sp>
        <p:nvSpPr>
          <p:cNvPr id="228" name="Shape 226"/>
          <p:cNvSpPr/>
          <p:nvPr/>
        </p:nvSpPr>
        <p:spPr>
          <a:xfrm>
            <a:off x="4124399" y="11857706"/>
            <a:ext cx="1244189" cy="184897"/>
          </a:xfrm>
          <a:prstGeom prst="rect">
            <a:avLst/>
          </a:prstGeom>
          <a:noFill/>
          <a:ln/>
        </p:spPr>
      </p:sp>
      <p:sp>
        <p:nvSpPr>
          <p:cNvPr id="229" name="Shape 227"/>
          <p:cNvSpPr/>
          <p:nvPr/>
        </p:nvSpPr>
        <p:spPr>
          <a:xfrm>
            <a:off x="4124399" y="12079582"/>
            <a:ext cx="2887459" cy="277345"/>
          </a:xfrm>
          <a:prstGeom prst="rect">
            <a:avLst/>
          </a:prstGeom>
          <a:noFill/>
          <a:ln/>
        </p:spPr>
      </p:sp>
      <p:sp>
        <p:nvSpPr>
          <p:cNvPr id="230" name="Shape 228"/>
          <p:cNvSpPr/>
          <p:nvPr/>
        </p:nvSpPr>
        <p:spPr>
          <a:xfrm>
            <a:off x="4124399" y="11857706"/>
            <a:ext cx="800437" cy="184897"/>
          </a:xfrm>
          <a:prstGeom prst="rect">
            <a:avLst/>
          </a:prstGeom>
          <a:noFill/>
          <a:ln/>
        </p:spPr>
      </p:sp>
      <p:sp>
        <p:nvSpPr>
          <p:cNvPr id="231" name="Shape 229"/>
          <p:cNvSpPr/>
          <p:nvPr/>
        </p:nvSpPr>
        <p:spPr>
          <a:xfrm>
            <a:off x="4924834" y="11913175"/>
            <a:ext cx="443752" cy="73959"/>
          </a:xfrm>
          <a:prstGeom prst="rect">
            <a:avLst/>
          </a:prstGeom>
          <a:noFill/>
          <a:ln/>
        </p:spPr>
      </p:sp>
      <p:sp>
        <p:nvSpPr>
          <p:cNvPr id="232" name="Shape 230"/>
          <p:cNvSpPr/>
          <p:nvPr/>
        </p:nvSpPr>
        <p:spPr>
          <a:xfrm>
            <a:off x="4124399" y="11857706"/>
            <a:ext cx="800437" cy="110938"/>
          </a:xfrm>
          <a:prstGeom prst="rect">
            <a:avLst/>
          </a:prstGeom>
          <a:noFill/>
          <a:ln/>
        </p:spPr>
      </p:sp>
      <p:sp>
        <p:nvSpPr>
          <p:cNvPr id="233" name="Shape 231"/>
          <p:cNvSpPr/>
          <p:nvPr/>
        </p:nvSpPr>
        <p:spPr>
          <a:xfrm>
            <a:off x="4124399" y="11968645"/>
            <a:ext cx="800437" cy="73959"/>
          </a:xfrm>
          <a:prstGeom prst="rect">
            <a:avLst/>
          </a:prstGeom>
          <a:noFill/>
          <a:ln/>
        </p:spPr>
      </p:sp>
      <p:sp>
        <p:nvSpPr>
          <p:cNvPr id="234" name="Shape 232"/>
          <p:cNvSpPr/>
          <p:nvPr/>
        </p:nvSpPr>
        <p:spPr>
          <a:xfrm>
            <a:off x="4124399" y="9943230"/>
            <a:ext cx="2887459" cy="129428"/>
          </a:xfrm>
          <a:prstGeom prst="rect">
            <a:avLst/>
          </a:prstGeom>
          <a:noFill/>
          <a:ln/>
        </p:spPr>
      </p:sp>
      <p:sp>
        <p:nvSpPr>
          <p:cNvPr id="235" name="Shape 233"/>
          <p:cNvSpPr/>
          <p:nvPr/>
        </p:nvSpPr>
        <p:spPr>
          <a:xfrm>
            <a:off x="4124399" y="10257555"/>
            <a:ext cx="2887459" cy="943768"/>
          </a:xfrm>
          <a:prstGeom prst="rect">
            <a:avLst/>
          </a:prstGeom>
          <a:noFill/>
          <a:ln/>
        </p:spPr>
      </p:sp>
      <p:sp>
        <p:nvSpPr>
          <p:cNvPr id="236" name="Shape 234"/>
          <p:cNvSpPr/>
          <p:nvPr/>
        </p:nvSpPr>
        <p:spPr>
          <a:xfrm>
            <a:off x="4124399" y="10257555"/>
            <a:ext cx="666387" cy="943768"/>
          </a:xfrm>
          <a:prstGeom prst="rect">
            <a:avLst/>
          </a:prstGeom>
          <a:noFill/>
          <a:ln/>
        </p:spPr>
      </p:sp>
      <p:sp>
        <p:nvSpPr>
          <p:cNvPr id="237" name="Shape 235"/>
          <p:cNvSpPr/>
          <p:nvPr/>
        </p:nvSpPr>
        <p:spPr>
          <a:xfrm>
            <a:off x="4864745" y="10257555"/>
            <a:ext cx="666387" cy="943768"/>
          </a:xfrm>
          <a:prstGeom prst="rect">
            <a:avLst/>
          </a:prstGeom>
          <a:noFill/>
          <a:ln/>
        </p:spPr>
      </p:sp>
      <p:sp>
        <p:nvSpPr>
          <p:cNvPr id="238" name="Shape 236"/>
          <p:cNvSpPr/>
          <p:nvPr/>
        </p:nvSpPr>
        <p:spPr>
          <a:xfrm>
            <a:off x="5605090" y="10257555"/>
            <a:ext cx="666387" cy="943768"/>
          </a:xfrm>
          <a:prstGeom prst="rect">
            <a:avLst/>
          </a:prstGeom>
          <a:noFill/>
          <a:ln/>
        </p:spPr>
      </p:sp>
      <p:sp>
        <p:nvSpPr>
          <p:cNvPr id="239" name="Shape 237"/>
          <p:cNvSpPr/>
          <p:nvPr/>
        </p:nvSpPr>
        <p:spPr>
          <a:xfrm>
            <a:off x="6345436" y="10257555"/>
            <a:ext cx="666423" cy="943768"/>
          </a:xfrm>
          <a:prstGeom prst="rect">
            <a:avLst/>
          </a:prstGeom>
          <a:noFill/>
          <a:ln/>
        </p:spPr>
      </p:sp>
      <p:sp>
        <p:nvSpPr>
          <p:cNvPr id="240" name="Shape 238"/>
          <p:cNvSpPr/>
          <p:nvPr/>
        </p:nvSpPr>
        <p:spPr>
          <a:xfrm>
            <a:off x="6345436" y="10257555"/>
            <a:ext cx="666423" cy="666423"/>
          </a:xfrm>
          <a:prstGeom prst="roundRect">
            <a:avLst>
              <a:gd name="adj" fmla="val 18112"/>
            </a:avLst>
          </a:prstGeom>
          <a:solidFill>
            <a:srgbClr val="E8E4DE"/>
          </a:solidFill>
          <a:ln/>
        </p:spPr>
      </p:sp>
      <p:sp>
        <p:nvSpPr>
          <p:cNvPr id="241" name="Shape 239"/>
          <p:cNvSpPr/>
          <p:nvPr/>
        </p:nvSpPr>
        <p:spPr>
          <a:xfrm>
            <a:off x="6345436" y="10960958"/>
            <a:ext cx="666423" cy="92448"/>
          </a:xfrm>
          <a:prstGeom prst="rect">
            <a:avLst/>
          </a:prstGeom>
          <a:noFill/>
          <a:ln/>
        </p:spPr>
      </p:sp>
      <p:sp>
        <p:nvSpPr>
          <p:cNvPr id="242" name="Shape 240"/>
          <p:cNvSpPr/>
          <p:nvPr/>
        </p:nvSpPr>
        <p:spPr>
          <a:xfrm>
            <a:off x="6345436" y="11053406"/>
            <a:ext cx="666423" cy="73959"/>
          </a:xfrm>
          <a:prstGeom prst="rect">
            <a:avLst/>
          </a:prstGeom>
          <a:noFill/>
          <a:ln/>
        </p:spPr>
      </p:sp>
      <p:sp>
        <p:nvSpPr>
          <p:cNvPr id="243" name="Shape 241"/>
          <p:cNvSpPr/>
          <p:nvPr/>
        </p:nvSpPr>
        <p:spPr>
          <a:xfrm>
            <a:off x="6345436" y="11127365"/>
            <a:ext cx="666423" cy="73959"/>
          </a:xfrm>
          <a:prstGeom prst="rect">
            <a:avLst/>
          </a:prstGeom>
          <a:noFill/>
          <a:ln/>
        </p:spPr>
      </p:sp>
      <p:sp>
        <p:nvSpPr>
          <p:cNvPr id="244" name="Shape 242"/>
          <p:cNvSpPr/>
          <p:nvPr/>
        </p:nvSpPr>
        <p:spPr>
          <a:xfrm>
            <a:off x="5605090" y="10257555"/>
            <a:ext cx="666387" cy="666387"/>
          </a:xfrm>
          <a:prstGeom prst="roundRect">
            <a:avLst>
              <a:gd name="adj" fmla="val 18113"/>
            </a:avLst>
          </a:prstGeom>
          <a:solidFill>
            <a:srgbClr val="E8E4DE"/>
          </a:solidFill>
          <a:ln/>
        </p:spPr>
      </p:sp>
      <p:sp>
        <p:nvSpPr>
          <p:cNvPr id="245" name="Shape 243"/>
          <p:cNvSpPr/>
          <p:nvPr/>
        </p:nvSpPr>
        <p:spPr>
          <a:xfrm>
            <a:off x="5605090" y="10960922"/>
            <a:ext cx="666387" cy="92448"/>
          </a:xfrm>
          <a:prstGeom prst="rect">
            <a:avLst/>
          </a:prstGeom>
          <a:noFill/>
          <a:ln/>
        </p:spPr>
      </p:sp>
      <p:sp>
        <p:nvSpPr>
          <p:cNvPr id="246" name="Shape 244"/>
          <p:cNvSpPr/>
          <p:nvPr/>
        </p:nvSpPr>
        <p:spPr>
          <a:xfrm>
            <a:off x="5605090" y="11053370"/>
            <a:ext cx="666387" cy="73959"/>
          </a:xfrm>
          <a:prstGeom prst="rect">
            <a:avLst/>
          </a:prstGeom>
          <a:noFill/>
          <a:ln/>
        </p:spPr>
      </p:sp>
      <p:sp>
        <p:nvSpPr>
          <p:cNvPr id="247" name="Shape 245"/>
          <p:cNvSpPr/>
          <p:nvPr/>
        </p:nvSpPr>
        <p:spPr>
          <a:xfrm>
            <a:off x="5605090" y="11127328"/>
            <a:ext cx="666387" cy="73959"/>
          </a:xfrm>
          <a:prstGeom prst="rect">
            <a:avLst/>
          </a:prstGeom>
          <a:noFill/>
          <a:ln/>
        </p:spPr>
      </p:sp>
      <p:sp>
        <p:nvSpPr>
          <p:cNvPr id="248" name="Shape 246"/>
          <p:cNvSpPr/>
          <p:nvPr/>
        </p:nvSpPr>
        <p:spPr>
          <a:xfrm>
            <a:off x="4864745" y="10257555"/>
            <a:ext cx="666387" cy="666387"/>
          </a:xfrm>
          <a:prstGeom prst="roundRect">
            <a:avLst>
              <a:gd name="adj" fmla="val 18113"/>
            </a:avLst>
          </a:prstGeom>
          <a:solidFill>
            <a:srgbClr val="E8E4DE"/>
          </a:solidFill>
          <a:ln/>
        </p:spPr>
      </p:sp>
      <p:sp>
        <p:nvSpPr>
          <p:cNvPr id="249" name="Shape 247"/>
          <p:cNvSpPr/>
          <p:nvPr/>
        </p:nvSpPr>
        <p:spPr>
          <a:xfrm>
            <a:off x="4864745" y="10960922"/>
            <a:ext cx="666387" cy="92448"/>
          </a:xfrm>
          <a:prstGeom prst="rect">
            <a:avLst/>
          </a:prstGeom>
          <a:noFill/>
          <a:ln/>
        </p:spPr>
      </p:sp>
      <p:sp>
        <p:nvSpPr>
          <p:cNvPr id="250" name="Shape 248"/>
          <p:cNvSpPr/>
          <p:nvPr/>
        </p:nvSpPr>
        <p:spPr>
          <a:xfrm>
            <a:off x="4864745" y="11053370"/>
            <a:ext cx="666387" cy="73959"/>
          </a:xfrm>
          <a:prstGeom prst="rect">
            <a:avLst/>
          </a:prstGeom>
          <a:noFill/>
          <a:ln/>
        </p:spPr>
      </p:sp>
      <p:sp>
        <p:nvSpPr>
          <p:cNvPr id="251" name="Shape 249"/>
          <p:cNvSpPr/>
          <p:nvPr/>
        </p:nvSpPr>
        <p:spPr>
          <a:xfrm>
            <a:off x="4864745" y="11127328"/>
            <a:ext cx="666387" cy="73959"/>
          </a:xfrm>
          <a:prstGeom prst="rect">
            <a:avLst/>
          </a:prstGeom>
          <a:noFill/>
          <a:ln/>
        </p:spPr>
      </p:sp>
      <p:sp>
        <p:nvSpPr>
          <p:cNvPr id="252" name="Shape 250"/>
          <p:cNvSpPr/>
          <p:nvPr/>
        </p:nvSpPr>
        <p:spPr>
          <a:xfrm>
            <a:off x="4124399" y="10257555"/>
            <a:ext cx="666387" cy="666387"/>
          </a:xfrm>
          <a:prstGeom prst="roundRect">
            <a:avLst>
              <a:gd name="adj" fmla="val 18113"/>
            </a:avLst>
          </a:prstGeom>
          <a:solidFill>
            <a:srgbClr val="E8E4DE"/>
          </a:solidFill>
          <a:ln/>
        </p:spPr>
      </p:sp>
      <p:sp>
        <p:nvSpPr>
          <p:cNvPr id="253" name="Shape 251"/>
          <p:cNvSpPr/>
          <p:nvPr/>
        </p:nvSpPr>
        <p:spPr>
          <a:xfrm>
            <a:off x="4124399" y="10960922"/>
            <a:ext cx="666387" cy="92448"/>
          </a:xfrm>
          <a:prstGeom prst="rect">
            <a:avLst/>
          </a:prstGeom>
          <a:noFill/>
          <a:ln/>
        </p:spPr>
      </p:sp>
      <p:sp>
        <p:nvSpPr>
          <p:cNvPr id="254" name="Shape 252"/>
          <p:cNvSpPr/>
          <p:nvPr/>
        </p:nvSpPr>
        <p:spPr>
          <a:xfrm>
            <a:off x="4124399" y="11053370"/>
            <a:ext cx="666387" cy="73959"/>
          </a:xfrm>
          <a:prstGeom prst="rect">
            <a:avLst/>
          </a:prstGeom>
          <a:noFill/>
          <a:ln/>
        </p:spPr>
      </p:sp>
      <p:sp>
        <p:nvSpPr>
          <p:cNvPr id="255" name="Shape 253"/>
          <p:cNvSpPr/>
          <p:nvPr/>
        </p:nvSpPr>
        <p:spPr>
          <a:xfrm>
            <a:off x="4124399" y="11127328"/>
            <a:ext cx="666387" cy="73959"/>
          </a:xfrm>
          <a:prstGeom prst="rect">
            <a:avLst/>
          </a:prstGeom>
          <a:noFill/>
          <a:ln/>
        </p:spPr>
      </p:sp>
      <p:sp>
        <p:nvSpPr>
          <p:cNvPr id="256" name="Shape 254"/>
          <p:cNvSpPr/>
          <p:nvPr/>
        </p:nvSpPr>
        <p:spPr>
          <a:xfrm>
            <a:off x="4124399" y="8232936"/>
            <a:ext cx="2887459" cy="129428"/>
          </a:xfrm>
          <a:prstGeom prst="rect">
            <a:avLst/>
          </a:prstGeom>
          <a:noFill/>
          <a:ln/>
        </p:spPr>
      </p:sp>
      <p:sp>
        <p:nvSpPr>
          <p:cNvPr id="257" name="Shape 255"/>
          <p:cNvSpPr/>
          <p:nvPr/>
        </p:nvSpPr>
        <p:spPr>
          <a:xfrm>
            <a:off x="4124399" y="8547260"/>
            <a:ext cx="2887459" cy="776566"/>
          </a:xfrm>
          <a:prstGeom prst="rect">
            <a:avLst/>
          </a:prstGeom>
          <a:noFill/>
          <a:ln/>
        </p:spPr>
      </p:sp>
      <p:sp>
        <p:nvSpPr>
          <p:cNvPr id="258" name="Shape 256"/>
          <p:cNvSpPr/>
          <p:nvPr/>
        </p:nvSpPr>
        <p:spPr>
          <a:xfrm>
            <a:off x="4124399" y="9508723"/>
            <a:ext cx="2887459" cy="92448"/>
          </a:xfrm>
          <a:prstGeom prst="rect">
            <a:avLst/>
          </a:prstGeom>
          <a:noFill/>
          <a:ln/>
        </p:spPr>
      </p:sp>
      <p:sp>
        <p:nvSpPr>
          <p:cNvPr id="259" name="Shape 257"/>
          <p:cNvSpPr/>
          <p:nvPr/>
        </p:nvSpPr>
        <p:spPr>
          <a:xfrm>
            <a:off x="4124399" y="8547260"/>
            <a:ext cx="934920" cy="221876"/>
          </a:xfrm>
          <a:prstGeom prst="roundRect">
            <a:avLst>
              <a:gd name="adj" fmla="val 54400"/>
            </a:avLst>
          </a:prstGeom>
          <a:solidFill>
            <a:srgbClr val="F5E6E3">
              <a:alpha val="30000"/>
            </a:srgbClr>
          </a:solidFill>
          <a:ln/>
        </p:spPr>
      </p:sp>
      <p:sp>
        <p:nvSpPr>
          <p:cNvPr id="260" name="Shape 258"/>
          <p:cNvSpPr/>
          <p:nvPr/>
        </p:nvSpPr>
        <p:spPr>
          <a:xfrm>
            <a:off x="4124399" y="8824606"/>
            <a:ext cx="906572" cy="221876"/>
          </a:xfrm>
          <a:prstGeom prst="roundRect">
            <a:avLst>
              <a:gd name="adj" fmla="val 54400"/>
            </a:avLst>
          </a:prstGeom>
          <a:solidFill>
            <a:srgbClr val="F5E6E3">
              <a:alpha val="30000"/>
            </a:srgbClr>
          </a:solidFill>
          <a:ln/>
        </p:spPr>
      </p:sp>
      <p:sp>
        <p:nvSpPr>
          <p:cNvPr id="261" name="Shape 259"/>
          <p:cNvSpPr/>
          <p:nvPr/>
        </p:nvSpPr>
        <p:spPr>
          <a:xfrm>
            <a:off x="4124399" y="9101951"/>
            <a:ext cx="893138" cy="221876"/>
          </a:xfrm>
          <a:prstGeom prst="roundRect">
            <a:avLst>
              <a:gd name="adj" fmla="val 54400"/>
            </a:avLst>
          </a:prstGeom>
          <a:solidFill>
            <a:srgbClr val="F5E6E3">
              <a:alpha val="30000"/>
            </a:srgbClr>
          </a:solidFill>
          <a:ln/>
        </p:spPr>
      </p:sp>
      <p:sp>
        <p:nvSpPr>
          <p:cNvPr id="262" name="Shape 260"/>
          <p:cNvSpPr/>
          <p:nvPr/>
        </p:nvSpPr>
        <p:spPr>
          <a:xfrm>
            <a:off x="4179866" y="9157421"/>
            <a:ext cx="591164" cy="110938"/>
          </a:xfrm>
          <a:prstGeom prst="rect">
            <a:avLst/>
          </a:prstGeom>
          <a:noFill/>
          <a:ln/>
        </p:spPr>
      </p:sp>
      <p:sp>
        <p:nvSpPr>
          <p:cNvPr id="263" name="Shape 261"/>
          <p:cNvSpPr/>
          <p:nvPr/>
        </p:nvSpPr>
        <p:spPr>
          <a:xfrm>
            <a:off x="4771030" y="9157420"/>
            <a:ext cx="191036" cy="110938"/>
          </a:xfrm>
          <a:prstGeom prst="rect">
            <a:avLst/>
          </a:prstGeom>
          <a:noFill/>
          <a:ln/>
        </p:spPr>
      </p:sp>
      <p:sp>
        <p:nvSpPr>
          <p:cNvPr id="264" name="Shape 262"/>
          <p:cNvSpPr/>
          <p:nvPr/>
        </p:nvSpPr>
        <p:spPr>
          <a:xfrm>
            <a:off x="4309290" y="9157421"/>
            <a:ext cx="461736" cy="110938"/>
          </a:xfrm>
          <a:prstGeom prst="rect">
            <a:avLst/>
          </a:prstGeom>
          <a:noFill/>
          <a:ln/>
        </p:spPr>
      </p:sp>
      <p:sp>
        <p:nvSpPr>
          <p:cNvPr id="265" name="Shape 263"/>
          <p:cNvSpPr/>
          <p:nvPr/>
        </p:nvSpPr>
        <p:spPr>
          <a:xfrm>
            <a:off x="4179866" y="8880074"/>
            <a:ext cx="604598" cy="110938"/>
          </a:xfrm>
          <a:prstGeom prst="rect">
            <a:avLst/>
          </a:prstGeom>
          <a:noFill/>
          <a:ln/>
        </p:spPr>
      </p:sp>
      <p:sp>
        <p:nvSpPr>
          <p:cNvPr id="266" name="Shape 264"/>
          <p:cNvSpPr/>
          <p:nvPr/>
        </p:nvSpPr>
        <p:spPr>
          <a:xfrm>
            <a:off x="4784471" y="8880074"/>
            <a:ext cx="191036" cy="110938"/>
          </a:xfrm>
          <a:prstGeom prst="rect">
            <a:avLst/>
          </a:prstGeom>
          <a:noFill/>
          <a:ln/>
        </p:spPr>
      </p:sp>
      <p:sp>
        <p:nvSpPr>
          <p:cNvPr id="267" name="Shape 265"/>
          <p:cNvSpPr/>
          <p:nvPr/>
        </p:nvSpPr>
        <p:spPr>
          <a:xfrm>
            <a:off x="4309290" y="8880074"/>
            <a:ext cx="475170" cy="110938"/>
          </a:xfrm>
          <a:prstGeom prst="rect">
            <a:avLst/>
          </a:prstGeom>
          <a:noFill/>
          <a:ln/>
        </p:spPr>
      </p:sp>
      <p:sp>
        <p:nvSpPr>
          <p:cNvPr id="268" name="Shape 266"/>
          <p:cNvSpPr/>
          <p:nvPr/>
        </p:nvSpPr>
        <p:spPr>
          <a:xfrm>
            <a:off x="4179866" y="8602730"/>
            <a:ext cx="632946" cy="110938"/>
          </a:xfrm>
          <a:prstGeom prst="rect">
            <a:avLst/>
          </a:prstGeom>
          <a:noFill/>
          <a:ln/>
        </p:spPr>
      </p:sp>
      <p:sp>
        <p:nvSpPr>
          <p:cNvPr id="269" name="Shape 267"/>
          <p:cNvSpPr/>
          <p:nvPr/>
        </p:nvSpPr>
        <p:spPr>
          <a:xfrm>
            <a:off x="4812813" y="8602730"/>
            <a:ext cx="191036" cy="110938"/>
          </a:xfrm>
          <a:prstGeom prst="rect">
            <a:avLst/>
          </a:prstGeom>
          <a:noFill/>
          <a:ln/>
        </p:spPr>
      </p:sp>
      <p:sp>
        <p:nvSpPr>
          <p:cNvPr id="270" name="Shape 268"/>
          <p:cNvSpPr/>
          <p:nvPr/>
        </p:nvSpPr>
        <p:spPr>
          <a:xfrm>
            <a:off x="4309290" y="8602730"/>
            <a:ext cx="503519" cy="110938"/>
          </a:xfrm>
          <a:prstGeom prst="rect">
            <a:avLst/>
          </a:prstGeom>
          <a:noFill/>
          <a:ln/>
        </p:spPr>
      </p:sp>
      <p:sp>
        <p:nvSpPr>
          <p:cNvPr id="271" name="Shape 269"/>
          <p:cNvSpPr/>
          <p:nvPr/>
        </p:nvSpPr>
        <p:spPr>
          <a:xfrm>
            <a:off x="4124399" y="5519576"/>
            <a:ext cx="2887459" cy="129428"/>
          </a:xfrm>
          <a:prstGeom prst="rect">
            <a:avLst/>
          </a:prstGeom>
          <a:noFill/>
          <a:ln/>
        </p:spPr>
      </p:sp>
      <p:sp>
        <p:nvSpPr>
          <p:cNvPr id="272" name="Shape 270"/>
          <p:cNvSpPr/>
          <p:nvPr/>
        </p:nvSpPr>
        <p:spPr>
          <a:xfrm>
            <a:off x="4124399" y="5833900"/>
            <a:ext cx="2887459" cy="554690"/>
          </a:xfrm>
          <a:prstGeom prst="rect">
            <a:avLst/>
          </a:prstGeom>
          <a:noFill/>
          <a:ln/>
        </p:spPr>
      </p:sp>
      <p:sp>
        <p:nvSpPr>
          <p:cNvPr id="273" name="Shape 271"/>
          <p:cNvSpPr/>
          <p:nvPr/>
        </p:nvSpPr>
        <p:spPr>
          <a:xfrm>
            <a:off x="4124399" y="6721405"/>
            <a:ext cx="2887459" cy="631451"/>
          </a:xfrm>
          <a:prstGeom prst="rect">
            <a:avLst/>
          </a:prstGeom>
          <a:noFill/>
          <a:ln/>
        </p:spPr>
      </p:sp>
      <p:sp>
        <p:nvSpPr>
          <p:cNvPr id="274" name="Shape 272"/>
          <p:cNvSpPr/>
          <p:nvPr/>
        </p:nvSpPr>
        <p:spPr>
          <a:xfrm>
            <a:off x="4124399" y="7571930"/>
            <a:ext cx="2887459" cy="318947"/>
          </a:xfrm>
          <a:prstGeom prst="rect">
            <a:avLst/>
          </a:prstGeom>
          <a:noFill/>
          <a:ln w="12326">
            <a:solidFill>
              <a:srgbClr val="D4CFCA"/>
            </a:solidFill>
            <a:prstDash val="solid"/>
          </a:ln>
        </p:spPr>
      </p:sp>
      <p:sp>
        <p:nvSpPr>
          <p:cNvPr id="275" name="Shape 273"/>
          <p:cNvSpPr/>
          <p:nvPr/>
        </p:nvSpPr>
        <p:spPr>
          <a:xfrm>
            <a:off x="4124399" y="7687491"/>
            <a:ext cx="1406732" cy="203386"/>
          </a:xfrm>
          <a:prstGeom prst="rect">
            <a:avLst/>
          </a:prstGeom>
          <a:noFill/>
          <a:ln/>
        </p:spPr>
      </p:sp>
      <p:sp>
        <p:nvSpPr>
          <p:cNvPr id="276" name="Shape 274"/>
          <p:cNvSpPr/>
          <p:nvPr/>
        </p:nvSpPr>
        <p:spPr>
          <a:xfrm>
            <a:off x="5605090" y="7687491"/>
            <a:ext cx="1406768" cy="203386"/>
          </a:xfrm>
          <a:prstGeom prst="rect">
            <a:avLst/>
          </a:prstGeom>
          <a:noFill/>
          <a:ln/>
        </p:spPr>
      </p:sp>
      <p:sp>
        <p:nvSpPr>
          <p:cNvPr id="277" name="Shape 275"/>
          <p:cNvSpPr/>
          <p:nvPr/>
        </p:nvSpPr>
        <p:spPr>
          <a:xfrm>
            <a:off x="5605090" y="7687491"/>
            <a:ext cx="1406768" cy="73959"/>
          </a:xfrm>
          <a:prstGeom prst="rect">
            <a:avLst/>
          </a:prstGeom>
          <a:noFill/>
          <a:ln/>
        </p:spPr>
      </p:sp>
      <p:sp>
        <p:nvSpPr>
          <p:cNvPr id="278" name="Shape 276"/>
          <p:cNvSpPr/>
          <p:nvPr/>
        </p:nvSpPr>
        <p:spPr>
          <a:xfrm>
            <a:off x="5605090" y="7779938"/>
            <a:ext cx="1406768" cy="110938"/>
          </a:xfrm>
          <a:prstGeom prst="rect">
            <a:avLst/>
          </a:prstGeom>
          <a:noFill/>
          <a:ln/>
        </p:spPr>
      </p:sp>
      <p:sp>
        <p:nvSpPr>
          <p:cNvPr id="279" name="Shape 277"/>
          <p:cNvSpPr/>
          <p:nvPr/>
        </p:nvSpPr>
        <p:spPr>
          <a:xfrm>
            <a:off x="4124399" y="7687491"/>
            <a:ext cx="1406732" cy="73959"/>
          </a:xfrm>
          <a:prstGeom prst="rect">
            <a:avLst/>
          </a:prstGeom>
          <a:noFill/>
          <a:ln/>
        </p:spPr>
      </p:sp>
      <p:sp>
        <p:nvSpPr>
          <p:cNvPr id="280" name="Shape 278"/>
          <p:cNvSpPr/>
          <p:nvPr/>
        </p:nvSpPr>
        <p:spPr>
          <a:xfrm>
            <a:off x="4124399" y="7779938"/>
            <a:ext cx="1406732" cy="110938"/>
          </a:xfrm>
          <a:prstGeom prst="rect">
            <a:avLst/>
          </a:prstGeom>
          <a:noFill/>
          <a:ln/>
        </p:spPr>
      </p:sp>
      <p:sp>
        <p:nvSpPr>
          <p:cNvPr id="281" name="Shape 279"/>
          <p:cNvSpPr/>
          <p:nvPr/>
        </p:nvSpPr>
        <p:spPr>
          <a:xfrm>
            <a:off x="4124399" y="6721405"/>
            <a:ext cx="2887459" cy="95250"/>
          </a:xfrm>
          <a:prstGeom prst="rect">
            <a:avLst/>
          </a:prstGeom>
          <a:noFill/>
          <a:ln/>
        </p:spPr>
      </p:sp>
      <p:sp>
        <p:nvSpPr>
          <p:cNvPr id="282" name="Shape 280"/>
          <p:cNvSpPr/>
          <p:nvPr/>
        </p:nvSpPr>
        <p:spPr>
          <a:xfrm>
            <a:off x="4124399" y="6872124"/>
            <a:ext cx="2887459" cy="480732"/>
          </a:xfrm>
          <a:prstGeom prst="rect">
            <a:avLst/>
          </a:prstGeom>
          <a:noFill/>
          <a:ln/>
        </p:spPr>
      </p:sp>
      <p:sp>
        <p:nvSpPr>
          <p:cNvPr id="283" name="Shape 281"/>
          <p:cNvSpPr/>
          <p:nvPr/>
        </p:nvSpPr>
        <p:spPr>
          <a:xfrm>
            <a:off x="4124399" y="6872124"/>
            <a:ext cx="2887459" cy="92448"/>
          </a:xfrm>
          <a:prstGeom prst="rect">
            <a:avLst/>
          </a:prstGeom>
          <a:noFill/>
          <a:ln/>
        </p:spPr>
      </p:sp>
      <p:sp>
        <p:nvSpPr>
          <p:cNvPr id="284" name="Shape 282"/>
          <p:cNvSpPr/>
          <p:nvPr/>
        </p:nvSpPr>
        <p:spPr>
          <a:xfrm>
            <a:off x="4124399" y="7001552"/>
            <a:ext cx="2887459" cy="92448"/>
          </a:xfrm>
          <a:prstGeom prst="rect">
            <a:avLst/>
          </a:prstGeom>
          <a:noFill/>
          <a:ln/>
        </p:spPr>
      </p:sp>
      <p:sp>
        <p:nvSpPr>
          <p:cNvPr id="285" name="Shape 283"/>
          <p:cNvSpPr/>
          <p:nvPr/>
        </p:nvSpPr>
        <p:spPr>
          <a:xfrm>
            <a:off x="4124399" y="7130980"/>
            <a:ext cx="2887459" cy="92448"/>
          </a:xfrm>
          <a:prstGeom prst="rect">
            <a:avLst/>
          </a:prstGeom>
          <a:noFill/>
          <a:ln/>
        </p:spPr>
      </p:sp>
      <p:sp>
        <p:nvSpPr>
          <p:cNvPr id="286" name="Shape 284"/>
          <p:cNvSpPr/>
          <p:nvPr/>
        </p:nvSpPr>
        <p:spPr>
          <a:xfrm>
            <a:off x="4124399" y="7260407"/>
            <a:ext cx="2887459" cy="92448"/>
          </a:xfrm>
          <a:prstGeom prst="rect">
            <a:avLst/>
          </a:prstGeom>
          <a:noFill/>
          <a:ln/>
        </p:spPr>
      </p:sp>
      <p:sp>
        <p:nvSpPr>
          <p:cNvPr id="287" name="Shape 285"/>
          <p:cNvSpPr/>
          <p:nvPr/>
        </p:nvSpPr>
        <p:spPr>
          <a:xfrm>
            <a:off x="4235332" y="7260407"/>
            <a:ext cx="974103" cy="92448"/>
          </a:xfrm>
          <a:prstGeom prst="rect">
            <a:avLst/>
          </a:prstGeom>
          <a:noFill/>
          <a:ln/>
        </p:spPr>
      </p:sp>
      <p:sp>
        <p:nvSpPr>
          <p:cNvPr id="288" name="Shape 286"/>
          <p:cNvSpPr/>
          <p:nvPr/>
        </p:nvSpPr>
        <p:spPr>
          <a:xfrm>
            <a:off x="4235332" y="7130980"/>
            <a:ext cx="1146504" cy="92448"/>
          </a:xfrm>
          <a:prstGeom prst="rect">
            <a:avLst/>
          </a:prstGeom>
          <a:noFill/>
          <a:ln/>
        </p:spPr>
      </p:sp>
      <p:sp>
        <p:nvSpPr>
          <p:cNvPr id="289" name="Shape 287"/>
          <p:cNvSpPr/>
          <p:nvPr/>
        </p:nvSpPr>
        <p:spPr>
          <a:xfrm>
            <a:off x="4235332" y="7001552"/>
            <a:ext cx="988439" cy="92448"/>
          </a:xfrm>
          <a:prstGeom prst="rect">
            <a:avLst/>
          </a:prstGeom>
          <a:noFill/>
          <a:ln/>
        </p:spPr>
      </p:sp>
      <p:sp>
        <p:nvSpPr>
          <p:cNvPr id="290" name="Shape 288"/>
          <p:cNvSpPr/>
          <p:nvPr/>
        </p:nvSpPr>
        <p:spPr>
          <a:xfrm>
            <a:off x="4235332" y="6872124"/>
            <a:ext cx="1307856" cy="92448"/>
          </a:xfrm>
          <a:prstGeom prst="rect">
            <a:avLst/>
          </a:prstGeom>
          <a:noFill/>
          <a:ln/>
        </p:spPr>
      </p:sp>
      <p:sp>
        <p:nvSpPr>
          <p:cNvPr id="291" name="Shape 289"/>
          <p:cNvSpPr/>
          <p:nvPr/>
        </p:nvSpPr>
        <p:spPr>
          <a:xfrm>
            <a:off x="4124399" y="5833900"/>
            <a:ext cx="1406732" cy="184897"/>
          </a:xfrm>
          <a:prstGeom prst="rect">
            <a:avLst/>
          </a:prstGeom>
          <a:noFill/>
          <a:ln/>
        </p:spPr>
      </p:sp>
      <p:sp>
        <p:nvSpPr>
          <p:cNvPr id="292" name="Shape 290"/>
          <p:cNvSpPr/>
          <p:nvPr/>
        </p:nvSpPr>
        <p:spPr>
          <a:xfrm>
            <a:off x="5605090" y="5833900"/>
            <a:ext cx="1406768" cy="184897"/>
          </a:xfrm>
          <a:prstGeom prst="rect">
            <a:avLst/>
          </a:prstGeom>
          <a:noFill/>
          <a:ln/>
        </p:spPr>
      </p:sp>
      <p:sp>
        <p:nvSpPr>
          <p:cNvPr id="293" name="Shape 291"/>
          <p:cNvSpPr/>
          <p:nvPr/>
        </p:nvSpPr>
        <p:spPr>
          <a:xfrm>
            <a:off x="4124399" y="6092756"/>
            <a:ext cx="1406732" cy="295835"/>
          </a:xfrm>
          <a:prstGeom prst="rect">
            <a:avLst/>
          </a:prstGeom>
          <a:noFill/>
          <a:ln/>
        </p:spPr>
      </p:sp>
      <p:sp>
        <p:nvSpPr>
          <p:cNvPr id="294" name="Shape 292"/>
          <p:cNvSpPr/>
          <p:nvPr/>
        </p:nvSpPr>
        <p:spPr>
          <a:xfrm>
            <a:off x="5605090" y="6092756"/>
            <a:ext cx="1406768" cy="295835"/>
          </a:xfrm>
          <a:prstGeom prst="rect">
            <a:avLst/>
          </a:prstGeom>
          <a:noFill/>
          <a:ln/>
        </p:spPr>
      </p:sp>
      <p:sp>
        <p:nvSpPr>
          <p:cNvPr id="295" name="Shape 293"/>
          <p:cNvSpPr/>
          <p:nvPr/>
        </p:nvSpPr>
        <p:spPr>
          <a:xfrm>
            <a:off x="5730292" y="6092756"/>
            <a:ext cx="1281566" cy="295835"/>
          </a:xfrm>
          <a:prstGeom prst="rect">
            <a:avLst/>
          </a:prstGeom>
          <a:noFill/>
          <a:ln/>
        </p:spPr>
      </p:sp>
      <p:sp>
        <p:nvSpPr>
          <p:cNvPr id="296" name="Shape 294"/>
          <p:cNvSpPr/>
          <p:nvPr/>
        </p:nvSpPr>
        <p:spPr>
          <a:xfrm>
            <a:off x="5730292" y="6092756"/>
            <a:ext cx="1281566" cy="73959"/>
          </a:xfrm>
          <a:prstGeom prst="rect">
            <a:avLst/>
          </a:prstGeom>
          <a:noFill/>
          <a:ln/>
        </p:spPr>
      </p:sp>
      <p:sp>
        <p:nvSpPr>
          <p:cNvPr id="297" name="Shape 295"/>
          <p:cNvSpPr/>
          <p:nvPr/>
        </p:nvSpPr>
        <p:spPr>
          <a:xfrm>
            <a:off x="5730292" y="6166714"/>
            <a:ext cx="1281566" cy="221876"/>
          </a:xfrm>
          <a:prstGeom prst="rect">
            <a:avLst/>
          </a:prstGeom>
          <a:noFill/>
          <a:ln/>
        </p:spPr>
      </p:sp>
      <p:sp>
        <p:nvSpPr>
          <p:cNvPr id="298" name="Shape 296"/>
          <p:cNvSpPr/>
          <p:nvPr/>
        </p:nvSpPr>
        <p:spPr>
          <a:xfrm>
            <a:off x="4272316" y="6148225"/>
            <a:ext cx="628613" cy="184897"/>
          </a:xfrm>
          <a:prstGeom prst="rect">
            <a:avLst/>
          </a:prstGeom>
          <a:noFill/>
          <a:ln/>
        </p:spPr>
      </p:sp>
      <p:sp>
        <p:nvSpPr>
          <p:cNvPr id="299" name="Shape 297"/>
          <p:cNvSpPr/>
          <p:nvPr/>
        </p:nvSpPr>
        <p:spPr>
          <a:xfrm>
            <a:off x="4272316" y="6148225"/>
            <a:ext cx="628613" cy="73959"/>
          </a:xfrm>
          <a:prstGeom prst="rect">
            <a:avLst/>
          </a:prstGeom>
          <a:noFill/>
          <a:ln/>
        </p:spPr>
      </p:sp>
      <p:sp>
        <p:nvSpPr>
          <p:cNvPr id="300" name="Shape 298"/>
          <p:cNvSpPr/>
          <p:nvPr/>
        </p:nvSpPr>
        <p:spPr>
          <a:xfrm>
            <a:off x="4272316" y="6222184"/>
            <a:ext cx="628613" cy="110938"/>
          </a:xfrm>
          <a:prstGeom prst="rect">
            <a:avLst/>
          </a:prstGeom>
          <a:noFill/>
          <a:ln/>
        </p:spPr>
      </p:sp>
      <p:sp>
        <p:nvSpPr>
          <p:cNvPr id="301" name="Shape 299"/>
          <p:cNvSpPr/>
          <p:nvPr/>
        </p:nvSpPr>
        <p:spPr>
          <a:xfrm>
            <a:off x="5753007" y="5833900"/>
            <a:ext cx="441694" cy="184897"/>
          </a:xfrm>
          <a:prstGeom prst="rect">
            <a:avLst/>
          </a:prstGeom>
          <a:noFill/>
          <a:ln/>
        </p:spPr>
      </p:sp>
      <p:sp>
        <p:nvSpPr>
          <p:cNvPr id="302" name="Shape 300"/>
          <p:cNvSpPr/>
          <p:nvPr/>
        </p:nvSpPr>
        <p:spPr>
          <a:xfrm>
            <a:off x="5753007" y="5833900"/>
            <a:ext cx="441694" cy="73959"/>
          </a:xfrm>
          <a:prstGeom prst="rect">
            <a:avLst/>
          </a:prstGeom>
          <a:noFill/>
          <a:ln/>
        </p:spPr>
      </p:sp>
      <p:sp>
        <p:nvSpPr>
          <p:cNvPr id="303" name="Shape 301"/>
          <p:cNvSpPr/>
          <p:nvPr/>
        </p:nvSpPr>
        <p:spPr>
          <a:xfrm>
            <a:off x="5753007" y="5907859"/>
            <a:ext cx="441694" cy="110938"/>
          </a:xfrm>
          <a:prstGeom prst="rect">
            <a:avLst/>
          </a:prstGeom>
          <a:noFill/>
          <a:ln/>
        </p:spPr>
      </p:sp>
      <p:sp>
        <p:nvSpPr>
          <p:cNvPr id="304" name="Shape 302"/>
          <p:cNvSpPr/>
          <p:nvPr/>
        </p:nvSpPr>
        <p:spPr>
          <a:xfrm>
            <a:off x="4272316" y="5833900"/>
            <a:ext cx="347079" cy="184897"/>
          </a:xfrm>
          <a:prstGeom prst="rect">
            <a:avLst/>
          </a:prstGeom>
          <a:noFill/>
          <a:ln/>
        </p:spPr>
      </p:sp>
      <p:sp>
        <p:nvSpPr>
          <p:cNvPr id="305" name="Shape 303"/>
          <p:cNvSpPr/>
          <p:nvPr/>
        </p:nvSpPr>
        <p:spPr>
          <a:xfrm>
            <a:off x="4272316" y="5833900"/>
            <a:ext cx="347079" cy="73959"/>
          </a:xfrm>
          <a:prstGeom prst="rect">
            <a:avLst/>
          </a:prstGeom>
          <a:noFill/>
          <a:ln/>
        </p:spPr>
      </p:sp>
      <p:sp>
        <p:nvSpPr>
          <p:cNvPr id="306" name="Shape 304"/>
          <p:cNvSpPr/>
          <p:nvPr/>
        </p:nvSpPr>
        <p:spPr>
          <a:xfrm>
            <a:off x="4272316" y="5907859"/>
            <a:ext cx="347079" cy="110938"/>
          </a:xfrm>
          <a:prstGeom prst="rect">
            <a:avLst/>
          </a:prstGeom>
          <a:noFill/>
          <a:ln/>
        </p:spPr>
      </p:sp>
      <p:sp>
        <p:nvSpPr>
          <p:cNvPr id="307" name="Shape 305"/>
          <p:cNvSpPr/>
          <p:nvPr/>
        </p:nvSpPr>
        <p:spPr>
          <a:xfrm>
            <a:off x="4124399" y="3356284"/>
            <a:ext cx="2887459" cy="129428"/>
          </a:xfrm>
          <a:prstGeom prst="rect">
            <a:avLst/>
          </a:prstGeom>
          <a:noFill/>
          <a:ln/>
        </p:spPr>
      </p:sp>
      <p:sp>
        <p:nvSpPr>
          <p:cNvPr id="308" name="Shape 306"/>
          <p:cNvSpPr/>
          <p:nvPr/>
        </p:nvSpPr>
        <p:spPr>
          <a:xfrm>
            <a:off x="4124399" y="3670609"/>
            <a:ext cx="2887459" cy="600914"/>
          </a:xfrm>
          <a:prstGeom prst="rect">
            <a:avLst/>
          </a:prstGeom>
          <a:noFill/>
          <a:ln/>
        </p:spPr>
      </p:sp>
      <p:sp>
        <p:nvSpPr>
          <p:cNvPr id="309" name="Shape 307"/>
          <p:cNvSpPr/>
          <p:nvPr/>
        </p:nvSpPr>
        <p:spPr>
          <a:xfrm>
            <a:off x="4124399" y="4456420"/>
            <a:ext cx="2887459" cy="721097"/>
          </a:xfrm>
          <a:prstGeom prst="rect">
            <a:avLst/>
          </a:prstGeom>
          <a:noFill/>
          <a:ln/>
        </p:spPr>
      </p:sp>
      <p:sp>
        <p:nvSpPr>
          <p:cNvPr id="310" name="Shape 308"/>
          <p:cNvSpPr/>
          <p:nvPr/>
        </p:nvSpPr>
        <p:spPr>
          <a:xfrm>
            <a:off x="4124399" y="4456420"/>
            <a:ext cx="2887459" cy="277345"/>
          </a:xfrm>
          <a:prstGeom prst="rect">
            <a:avLst/>
          </a:prstGeom>
          <a:noFill/>
          <a:ln w="12326">
            <a:solidFill>
              <a:srgbClr val="C35141"/>
            </a:solidFill>
            <a:prstDash val="solid"/>
          </a:ln>
        </p:spPr>
      </p:sp>
      <p:sp>
        <p:nvSpPr>
          <p:cNvPr id="311" name="Shape 309"/>
          <p:cNvSpPr/>
          <p:nvPr/>
        </p:nvSpPr>
        <p:spPr>
          <a:xfrm>
            <a:off x="4124399" y="4789234"/>
            <a:ext cx="2887459" cy="277345"/>
          </a:xfrm>
          <a:prstGeom prst="rect">
            <a:avLst/>
          </a:prstGeom>
          <a:noFill/>
          <a:ln w="12326">
            <a:solidFill>
              <a:srgbClr val="C35141"/>
            </a:solidFill>
            <a:prstDash val="solid"/>
          </a:ln>
        </p:spPr>
      </p:sp>
      <p:sp>
        <p:nvSpPr>
          <p:cNvPr id="312" name="Shape 310"/>
          <p:cNvSpPr/>
          <p:nvPr/>
        </p:nvSpPr>
        <p:spPr>
          <a:xfrm>
            <a:off x="4207604" y="4826213"/>
            <a:ext cx="2804255" cy="110938"/>
          </a:xfrm>
          <a:prstGeom prst="rect">
            <a:avLst/>
          </a:prstGeom>
          <a:noFill/>
          <a:ln/>
        </p:spPr>
      </p:sp>
      <p:sp>
        <p:nvSpPr>
          <p:cNvPr id="313" name="Shape 311"/>
          <p:cNvSpPr/>
          <p:nvPr/>
        </p:nvSpPr>
        <p:spPr>
          <a:xfrm>
            <a:off x="4207604" y="4955641"/>
            <a:ext cx="2804255" cy="73959"/>
          </a:xfrm>
          <a:prstGeom prst="rect">
            <a:avLst/>
          </a:prstGeom>
          <a:noFill/>
          <a:ln/>
        </p:spPr>
      </p:sp>
      <p:sp>
        <p:nvSpPr>
          <p:cNvPr id="314" name="Shape 312"/>
          <p:cNvSpPr/>
          <p:nvPr/>
        </p:nvSpPr>
        <p:spPr>
          <a:xfrm>
            <a:off x="4207604" y="4493399"/>
            <a:ext cx="2804255" cy="110938"/>
          </a:xfrm>
          <a:prstGeom prst="rect">
            <a:avLst/>
          </a:prstGeom>
          <a:noFill/>
          <a:ln/>
        </p:spPr>
      </p:sp>
      <p:sp>
        <p:nvSpPr>
          <p:cNvPr id="315" name="Shape 313"/>
          <p:cNvSpPr/>
          <p:nvPr/>
        </p:nvSpPr>
        <p:spPr>
          <a:xfrm>
            <a:off x="4207604" y="4622827"/>
            <a:ext cx="2804255" cy="73959"/>
          </a:xfrm>
          <a:prstGeom prst="rect">
            <a:avLst/>
          </a:prstGeom>
          <a:noFill/>
          <a:ln/>
        </p:spPr>
      </p:sp>
      <p:sp>
        <p:nvSpPr>
          <p:cNvPr id="316" name="Shape 314"/>
          <p:cNvSpPr/>
          <p:nvPr/>
        </p:nvSpPr>
        <p:spPr>
          <a:xfrm>
            <a:off x="4045818" y="2067387"/>
            <a:ext cx="175652" cy="175652"/>
          </a:xfrm>
          <a:prstGeom prst="roundRect">
            <a:avLst>
              <a:gd name="adj" fmla="val 84768969635"/>
            </a:avLst>
          </a:prstGeom>
          <a:solidFill>
            <a:srgbClr val="FFFFFF">
              <a:alpha val="0"/>
            </a:srgbClr>
          </a:solidFill>
          <a:ln w="12326">
            <a:solidFill>
              <a:srgbClr val="D4CFCA">
                <a:alpha val="0"/>
              </a:srgbClr>
            </a:solidFill>
            <a:prstDash val="solid"/>
          </a:ln>
        </p:spPr>
      </p:sp>
      <p:sp>
        <p:nvSpPr>
          <p:cNvPr id="317" name="Shape 315"/>
          <p:cNvSpPr/>
          <p:nvPr/>
        </p:nvSpPr>
        <p:spPr>
          <a:xfrm>
            <a:off x="6914787" y="2067387"/>
            <a:ext cx="175652" cy="175652"/>
          </a:xfrm>
          <a:prstGeom prst="roundRect">
            <a:avLst>
              <a:gd name="adj" fmla="val 84768969635"/>
            </a:avLst>
          </a:prstGeom>
          <a:solidFill>
            <a:srgbClr val="FFFFFF">
              <a:alpha val="0"/>
            </a:srgbClr>
          </a:solidFill>
          <a:ln w="12326">
            <a:solidFill>
              <a:srgbClr val="D4CFCA">
                <a:alpha val="0"/>
              </a:srgbClr>
            </a:solidFill>
            <a:prstDash val="solid"/>
          </a:ln>
        </p:spPr>
      </p:sp>
      <p:sp>
        <p:nvSpPr>
          <p:cNvPr id="318" name="Shape 316"/>
          <p:cNvSpPr/>
          <p:nvPr/>
        </p:nvSpPr>
        <p:spPr>
          <a:xfrm>
            <a:off x="5438682" y="3037337"/>
            <a:ext cx="258855" cy="36979"/>
          </a:xfrm>
          <a:prstGeom prst="rect">
            <a:avLst/>
          </a:prstGeom>
          <a:noFill/>
          <a:ln/>
        </p:spPr>
      </p:sp>
      <p:sp>
        <p:nvSpPr>
          <p:cNvPr id="319" name="Shape 317"/>
          <p:cNvSpPr/>
          <p:nvPr/>
        </p:nvSpPr>
        <p:spPr>
          <a:xfrm>
            <a:off x="3881717" y="589008"/>
            <a:ext cx="419448" cy="166407"/>
          </a:xfrm>
          <a:prstGeom prst="roundRect">
            <a:avLst>
              <a:gd name="adj" fmla="val 61867"/>
            </a:avLst>
          </a:prstGeom>
          <a:solidFill>
            <a:srgbClr val="FAF7F2"/>
          </a:solidFill>
          <a:ln w="12326">
            <a:solidFill>
              <a:srgbClr val="D4CFCA"/>
            </a:solidFill>
            <a:prstDash val="solid"/>
          </a:ln>
        </p:spPr>
      </p:sp>
      <p:sp>
        <p:nvSpPr>
          <p:cNvPr id="320" name="Shape 318"/>
          <p:cNvSpPr/>
          <p:nvPr/>
        </p:nvSpPr>
        <p:spPr>
          <a:xfrm>
            <a:off x="4338145" y="589008"/>
            <a:ext cx="543062" cy="166407"/>
          </a:xfrm>
          <a:prstGeom prst="roundRect">
            <a:avLst>
              <a:gd name="adj" fmla="val 61867"/>
            </a:avLst>
          </a:prstGeom>
          <a:solidFill>
            <a:srgbClr val="FAF7F2"/>
          </a:solidFill>
          <a:ln w="12326">
            <a:solidFill>
              <a:srgbClr val="D4CFCA"/>
            </a:solidFill>
            <a:prstDash val="solid"/>
          </a:ln>
        </p:spPr>
      </p:sp>
      <p:sp>
        <p:nvSpPr>
          <p:cNvPr id="321" name="Shape 319"/>
          <p:cNvSpPr/>
          <p:nvPr/>
        </p:nvSpPr>
        <p:spPr>
          <a:xfrm>
            <a:off x="4918184" y="589008"/>
            <a:ext cx="416740" cy="166407"/>
          </a:xfrm>
          <a:prstGeom prst="roundRect">
            <a:avLst>
              <a:gd name="adj" fmla="val 61867"/>
            </a:avLst>
          </a:prstGeom>
          <a:solidFill>
            <a:srgbClr val="FAF7F2"/>
          </a:solidFill>
          <a:ln w="12326">
            <a:solidFill>
              <a:srgbClr val="D4CFCA"/>
            </a:solidFill>
            <a:prstDash val="solid"/>
          </a:ln>
        </p:spPr>
      </p:sp>
      <p:sp>
        <p:nvSpPr>
          <p:cNvPr id="322" name="Shape 320"/>
          <p:cNvSpPr/>
          <p:nvPr/>
        </p:nvSpPr>
        <p:spPr>
          <a:xfrm>
            <a:off x="5371905" y="589008"/>
            <a:ext cx="434507" cy="166407"/>
          </a:xfrm>
          <a:prstGeom prst="roundRect">
            <a:avLst>
              <a:gd name="adj" fmla="val 61867"/>
            </a:avLst>
          </a:prstGeom>
          <a:solidFill>
            <a:srgbClr val="C35141"/>
          </a:solidFill>
          <a:ln/>
        </p:spPr>
      </p:sp>
      <p:pic>
        <p:nvPicPr>
          <p:cNvPr id="323" name="Image 0" descr="preencoded.png">    </p:cNvPr>
          <p:cNvPicPr>
            <a:picLocks noChangeAspect="1"/>
          </p:cNvPicPr>
          <p:nvPr/>
        </p:nvPicPr>
        <p:blipFill>
          <a:blip r:embed="rId1"/>
          <a:stretch>
            <a:fillRect/>
          </a:stretch>
        </p:blipFill>
        <p:spPr>
          <a:xfrm>
            <a:off x="3889000" y="627108"/>
            <a:ext cx="92450" cy="92448"/>
          </a:xfrm>
          <a:prstGeom prst="rect">
            <a:avLst/>
          </a:prstGeom>
        </p:spPr>
      </p:pic>
      <p:pic>
        <p:nvPicPr>
          <p:cNvPr id="324" name="Image 1" descr="preencoded.png">    </p:cNvPr>
          <p:cNvPicPr>
            <a:picLocks noChangeAspect="1"/>
          </p:cNvPicPr>
          <p:nvPr/>
        </p:nvPicPr>
        <p:blipFill>
          <a:blip r:embed="rId2"/>
          <a:stretch>
            <a:fillRect/>
          </a:stretch>
        </p:blipFill>
        <p:spPr>
          <a:xfrm>
            <a:off x="7287239" y="3920090"/>
            <a:ext cx="73959" cy="73959"/>
          </a:xfrm>
          <a:prstGeom prst="rect">
            <a:avLst/>
          </a:prstGeom>
        </p:spPr>
      </p:pic>
      <p:pic>
        <p:nvPicPr>
          <p:cNvPr id="325" name="Image 2" descr="preencoded.png">    </p:cNvPr>
          <p:cNvPicPr>
            <a:picLocks noChangeAspect="1"/>
          </p:cNvPicPr>
          <p:nvPr/>
        </p:nvPicPr>
        <p:blipFill>
          <a:blip r:embed="rId3"/>
          <a:stretch>
            <a:fillRect/>
          </a:stretch>
        </p:blipFill>
        <p:spPr>
          <a:xfrm>
            <a:off x="7287239" y="3790663"/>
            <a:ext cx="73959" cy="73959"/>
          </a:xfrm>
          <a:prstGeom prst="rect">
            <a:avLst/>
          </a:prstGeom>
        </p:spPr>
      </p:pic>
      <p:pic>
        <p:nvPicPr>
          <p:cNvPr id="326" name="Image 3" descr="preencoded.png">    </p:cNvPr>
          <p:cNvPicPr>
            <a:picLocks noChangeAspect="1"/>
          </p:cNvPicPr>
          <p:nvPr/>
        </p:nvPicPr>
        <p:blipFill>
          <a:blip r:embed="rId4"/>
          <a:stretch>
            <a:fillRect/>
          </a:stretch>
        </p:blipFill>
        <p:spPr>
          <a:xfrm>
            <a:off x="7287239" y="3661236"/>
            <a:ext cx="73959" cy="73959"/>
          </a:xfrm>
          <a:prstGeom prst="rect">
            <a:avLst/>
          </a:prstGeom>
        </p:spPr>
      </p:pic>
      <p:pic>
        <p:nvPicPr>
          <p:cNvPr id="327" name="Image 4" descr="preencoded.png">    </p:cNvPr>
          <p:cNvPicPr>
            <a:picLocks noChangeAspect="1"/>
          </p:cNvPicPr>
          <p:nvPr/>
        </p:nvPicPr>
        <p:blipFill>
          <a:blip r:embed="rId5"/>
          <a:stretch>
            <a:fillRect/>
          </a:stretch>
        </p:blipFill>
        <p:spPr>
          <a:xfrm>
            <a:off x="7287239" y="3531807"/>
            <a:ext cx="73959" cy="73959"/>
          </a:xfrm>
          <a:prstGeom prst="rect">
            <a:avLst/>
          </a:prstGeom>
        </p:spPr>
      </p:pic>
      <p:pic>
        <p:nvPicPr>
          <p:cNvPr id="328" name="Image 5" descr="preencoded.png">    </p:cNvPr>
          <p:cNvPicPr>
            <a:picLocks noChangeAspect="1"/>
          </p:cNvPicPr>
          <p:nvPr/>
        </p:nvPicPr>
        <p:blipFill>
          <a:blip r:embed="rId6"/>
          <a:stretch>
            <a:fillRect/>
          </a:stretch>
        </p:blipFill>
        <p:spPr>
          <a:xfrm>
            <a:off x="7458521" y="2570185"/>
            <a:ext cx="73959" cy="73959"/>
          </a:xfrm>
          <a:prstGeom prst="rect">
            <a:avLst/>
          </a:prstGeom>
        </p:spPr>
      </p:pic>
      <p:pic>
        <p:nvPicPr>
          <p:cNvPr id="329" name="Image 6" descr="preencoded.png">    </p:cNvPr>
          <p:cNvPicPr>
            <a:picLocks noChangeAspect="1"/>
          </p:cNvPicPr>
          <p:nvPr/>
        </p:nvPicPr>
        <p:blipFill>
          <a:blip r:embed="rId7"/>
          <a:stretch>
            <a:fillRect/>
          </a:stretch>
        </p:blipFill>
        <p:spPr>
          <a:xfrm>
            <a:off x="7645478" y="2314290"/>
            <a:ext cx="92450" cy="92448"/>
          </a:xfrm>
          <a:prstGeom prst="rect">
            <a:avLst/>
          </a:prstGeom>
        </p:spPr>
      </p:pic>
      <p:pic>
        <p:nvPicPr>
          <p:cNvPr id="330" name="Image 7" descr="preencoded.png">    </p:cNvPr>
          <p:cNvPicPr>
            <a:picLocks noChangeAspect="1"/>
          </p:cNvPicPr>
          <p:nvPr/>
        </p:nvPicPr>
        <p:blipFill>
          <a:blip r:embed="rId8"/>
          <a:stretch>
            <a:fillRect/>
          </a:stretch>
        </p:blipFill>
        <p:spPr>
          <a:xfrm>
            <a:off x="7831131" y="1426786"/>
            <a:ext cx="184900" cy="184897"/>
          </a:xfrm>
          <a:prstGeom prst="rect">
            <a:avLst/>
          </a:prstGeom>
        </p:spPr>
      </p:pic>
      <p:pic>
        <p:nvPicPr>
          <p:cNvPr id="331" name="Image 8" descr="preencoded.png">    </p:cNvPr>
          <p:cNvPicPr>
            <a:picLocks noChangeAspect="1"/>
          </p:cNvPicPr>
          <p:nvPr/>
        </p:nvPicPr>
        <p:blipFill>
          <a:blip r:embed="rId9"/>
          <a:stretch>
            <a:fillRect/>
          </a:stretch>
        </p:blipFill>
        <p:spPr>
          <a:xfrm>
            <a:off x="7171674" y="1218777"/>
            <a:ext cx="1503843" cy="3924723"/>
          </a:xfrm>
          <a:prstGeom prst="rect">
            <a:avLst/>
          </a:prstGeom>
        </p:spPr>
      </p:pic>
      <p:pic>
        <p:nvPicPr>
          <p:cNvPr id="332" name="Image 9" descr="preencoded.png">    </p:cNvPr>
          <p:cNvPicPr>
            <a:picLocks noChangeAspect="1"/>
          </p:cNvPicPr>
          <p:nvPr/>
        </p:nvPicPr>
        <p:blipFill>
          <a:blip r:embed="rId10"/>
          <a:stretch>
            <a:fillRect/>
          </a:stretch>
        </p:blipFill>
        <p:spPr>
          <a:xfrm>
            <a:off x="3942159" y="1218777"/>
            <a:ext cx="3118580" cy="1949108"/>
          </a:xfrm>
          <a:prstGeom prst="rect">
            <a:avLst/>
          </a:prstGeom>
        </p:spPr>
      </p:pic>
      <p:pic>
        <p:nvPicPr>
          <p:cNvPr id="333" name="Image 10" descr="preencoded.png">    </p:cNvPr>
          <p:cNvPicPr>
            <a:picLocks noChangeAspect="1"/>
          </p:cNvPicPr>
          <p:nvPr/>
        </p:nvPicPr>
        <p:blipFill>
          <a:blip r:embed="rId11"/>
          <a:stretch>
            <a:fillRect/>
          </a:stretch>
        </p:blipFill>
        <p:spPr>
          <a:xfrm>
            <a:off x="5372007" y="3075437"/>
            <a:ext cx="110942" cy="36979"/>
          </a:xfrm>
          <a:prstGeom prst="rect">
            <a:avLst/>
          </a:prstGeom>
        </p:spPr>
      </p:pic>
      <p:pic>
        <p:nvPicPr>
          <p:cNvPr id="334" name="Image 11" descr="preencoded.png">    </p:cNvPr>
          <p:cNvPicPr>
            <a:picLocks noChangeAspect="1"/>
          </p:cNvPicPr>
          <p:nvPr/>
        </p:nvPicPr>
        <p:blipFill>
          <a:blip r:embed="rId12"/>
          <a:stretch>
            <a:fillRect/>
          </a:stretch>
        </p:blipFill>
        <p:spPr>
          <a:xfrm>
            <a:off x="5519924" y="3075437"/>
            <a:ext cx="36984" cy="36979"/>
          </a:xfrm>
          <a:prstGeom prst="rect">
            <a:avLst/>
          </a:prstGeom>
        </p:spPr>
      </p:pic>
      <p:pic>
        <p:nvPicPr>
          <p:cNvPr id="335" name="Image 12" descr="preencoded.png">    </p:cNvPr>
          <p:cNvPicPr>
            <a:picLocks noChangeAspect="1"/>
          </p:cNvPicPr>
          <p:nvPr/>
        </p:nvPicPr>
        <p:blipFill>
          <a:blip r:embed="rId13"/>
          <a:stretch>
            <a:fillRect/>
          </a:stretch>
        </p:blipFill>
        <p:spPr>
          <a:xfrm>
            <a:off x="5593882" y="3075437"/>
            <a:ext cx="36984" cy="36979"/>
          </a:xfrm>
          <a:prstGeom prst="rect">
            <a:avLst/>
          </a:prstGeom>
        </p:spPr>
      </p:pic>
      <p:pic>
        <p:nvPicPr>
          <p:cNvPr id="336" name="Image 13" descr="preencoded.png">    </p:cNvPr>
          <p:cNvPicPr>
            <a:picLocks noChangeAspect="1"/>
          </p:cNvPicPr>
          <p:nvPr/>
        </p:nvPicPr>
        <p:blipFill>
          <a:blip r:embed="rId14"/>
          <a:stretch>
            <a:fillRect/>
          </a:stretch>
        </p:blipFill>
        <p:spPr>
          <a:xfrm>
            <a:off x="3960651" y="987656"/>
            <a:ext cx="73959" cy="73959"/>
          </a:xfrm>
          <a:prstGeom prst="rect">
            <a:avLst/>
          </a:prstGeom>
        </p:spPr>
      </p:pic>
      <p:pic>
        <p:nvPicPr>
          <p:cNvPr id="337" name="Image 14" descr="preencoded.png">    </p:cNvPr>
          <p:cNvPicPr>
            <a:picLocks noChangeAspect="1"/>
          </p:cNvPicPr>
          <p:nvPr/>
        </p:nvPicPr>
        <p:blipFill>
          <a:blip r:embed="rId15"/>
          <a:stretch>
            <a:fillRect/>
          </a:stretch>
        </p:blipFill>
        <p:spPr>
          <a:xfrm>
            <a:off x="7353914" y="3881990"/>
            <a:ext cx="73959" cy="73959"/>
          </a:xfrm>
          <a:prstGeom prst="rect">
            <a:avLst/>
          </a:prstGeom>
        </p:spPr>
      </p:pic>
      <p:pic>
        <p:nvPicPr>
          <p:cNvPr id="338" name="Image 15" descr="preencoded.png">    </p:cNvPr>
          <p:cNvPicPr>
            <a:picLocks noChangeAspect="1"/>
          </p:cNvPicPr>
          <p:nvPr/>
        </p:nvPicPr>
        <p:blipFill>
          <a:blip r:embed="rId16"/>
          <a:stretch>
            <a:fillRect/>
          </a:stretch>
        </p:blipFill>
        <p:spPr>
          <a:xfrm>
            <a:off x="7353914" y="3752563"/>
            <a:ext cx="73959" cy="73959"/>
          </a:xfrm>
          <a:prstGeom prst="rect">
            <a:avLst/>
          </a:prstGeom>
        </p:spPr>
      </p:pic>
      <p:pic>
        <p:nvPicPr>
          <p:cNvPr id="339" name="Image 16" descr="preencoded.png">    </p:cNvPr>
          <p:cNvPicPr>
            <a:picLocks noChangeAspect="1"/>
          </p:cNvPicPr>
          <p:nvPr/>
        </p:nvPicPr>
        <p:blipFill>
          <a:blip r:embed="rId17"/>
          <a:stretch>
            <a:fillRect/>
          </a:stretch>
        </p:blipFill>
        <p:spPr>
          <a:xfrm>
            <a:off x="7353914" y="3623136"/>
            <a:ext cx="73959" cy="73959"/>
          </a:xfrm>
          <a:prstGeom prst="rect">
            <a:avLst/>
          </a:prstGeom>
        </p:spPr>
      </p:pic>
      <p:pic>
        <p:nvPicPr>
          <p:cNvPr id="340" name="Image 17" descr="preencoded.png">    </p:cNvPr>
          <p:cNvPicPr>
            <a:picLocks noChangeAspect="1"/>
          </p:cNvPicPr>
          <p:nvPr/>
        </p:nvPicPr>
        <p:blipFill>
          <a:blip r:embed="rId18"/>
          <a:stretch>
            <a:fillRect/>
          </a:stretch>
        </p:blipFill>
        <p:spPr>
          <a:xfrm>
            <a:off x="7353914" y="3493707"/>
            <a:ext cx="73959" cy="73959"/>
          </a:xfrm>
          <a:prstGeom prst="rect">
            <a:avLst/>
          </a:prstGeom>
        </p:spPr>
      </p:pic>
      <p:pic>
        <p:nvPicPr>
          <p:cNvPr id="341" name="Image 18" descr="preencoded.png">    </p:cNvPr>
          <p:cNvPicPr>
            <a:picLocks noChangeAspect="1"/>
          </p:cNvPicPr>
          <p:nvPr/>
        </p:nvPicPr>
        <p:blipFill>
          <a:blip r:embed="rId19"/>
          <a:stretch>
            <a:fillRect/>
          </a:stretch>
        </p:blipFill>
        <p:spPr>
          <a:xfrm>
            <a:off x="7525196" y="2532085"/>
            <a:ext cx="73959" cy="73959"/>
          </a:xfrm>
          <a:prstGeom prst="rect">
            <a:avLst/>
          </a:prstGeom>
        </p:spPr>
      </p:pic>
      <p:pic>
        <p:nvPicPr>
          <p:cNvPr id="342" name="Image 19" descr="preencoded.png">    </p:cNvPr>
          <p:cNvPicPr>
            <a:picLocks noChangeAspect="1"/>
          </p:cNvPicPr>
          <p:nvPr/>
        </p:nvPicPr>
        <p:blipFill>
          <a:blip r:embed="rId20"/>
          <a:stretch>
            <a:fillRect/>
          </a:stretch>
        </p:blipFill>
        <p:spPr>
          <a:xfrm>
            <a:off x="7712153" y="2276190"/>
            <a:ext cx="92450" cy="92448"/>
          </a:xfrm>
          <a:prstGeom prst="rect">
            <a:avLst/>
          </a:prstGeom>
        </p:spPr>
      </p:pic>
      <p:pic>
        <p:nvPicPr>
          <p:cNvPr id="343" name="Image 20" descr="preencoded.png">    </p:cNvPr>
          <p:cNvPicPr>
            <a:picLocks noChangeAspect="1"/>
          </p:cNvPicPr>
          <p:nvPr/>
        </p:nvPicPr>
        <p:blipFill>
          <a:blip r:embed="rId21"/>
          <a:stretch>
            <a:fillRect/>
          </a:stretch>
        </p:blipFill>
        <p:spPr>
          <a:xfrm>
            <a:off x="7897806" y="1388686"/>
            <a:ext cx="184900" cy="184897"/>
          </a:xfrm>
          <a:prstGeom prst="rect">
            <a:avLst/>
          </a:prstGeom>
        </p:spPr>
      </p:pic>
      <p:pic>
        <p:nvPicPr>
          <p:cNvPr id="344" name="Image 21" descr="preencoded.png">    </p:cNvPr>
          <p:cNvPicPr>
            <a:picLocks noChangeAspect="1"/>
          </p:cNvPicPr>
          <p:nvPr/>
        </p:nvPicPr>
        <p:blipFill>
          <a:blip r:embed="rId22"/>
          <a:stretch>
            <a:fillRect/>
          </a:stretch>
        </p:blipFill>
        <p:spPr>
          <a:xfrm>
            <a:off x="7238349" y="1180677"/>
            <a:ext cx="1503843" cy="3962823"/>
          </a:xfrm>
          <a:prstGeom prst="rect">
            <a:avLst/>
          </a:prstGeom>
        </p:spPr>
      </p:pic>
      <p:pic>
        <p:nvPicPr>
          <p:cNvPr id="345" name="Image 22" descr="preencoded.png">    </p:cNvPr>
          <p:cNvPicPr>
            <a:picLocks noChangeAspect="1"/>
          </p:cNvPicPr>
          <p:nvPr/>
        </p:nvPicPr>
        <p:blipFill>
          <a:blip r:embed="rId23"/>
          <a:stretch>
            <a:fillRect/>
          </a:stretch>
        </p:blipFill>
        <p:spPr>
          <a:xfrm>
            <a:off x="4008834" y="1180677"/>
            <a:ext cx="3118580" cy="1949108"/>
          </a:xfrm>
          <a:prstGeom prst="rect">
            <a:avLst/>
          </a:prstGeom>
        </p:spPr>
      </p:pic>
      <p:pic>
        <p:nvPicPr>
          <p:cNvPr id="346" name="Image 23" descr="preencoded.png">    </p:cNvPr>
          <p:cNvPicPr>
            <a:picLocks noChangeAspect="1"/>
          </p:cNvPicPr>
          <p:nvPr/>
        </p:nvPicPr>
        <p:blipFill>
          <a:blip r:embed="rId24"/>
          <a:stretch>
            <a:fillRect/>
          </a:stretch>
        </p:blipFill>
        <p:spPr>
          <a:xfrm>
            <a:off x="5438682" y="3037337"/>
            <a:ext cx="110942" cy="36979"/>
          </a:xfrm>
          <a:prstGeom prst="rect">
            <a:avLst/>
          </a:prstGeom>
        </p:spPr>
      </p:pic>
      <p:pic>
        <p:nvPicPr>
          <p:cNvPr id="347" name="Image 24" descr="preencoded.png">    </p:cNvPr>
          <p:cNvPicPr>
            <a:picLocks noChangeAspect="1"/>
          </p:cNvPicPr>
          <p:nvPr/>
        </p:nvPicPr>
        <p:blipFill>
          <a:blip r:embed="rId25"/>
          <a:stretch>
            <a:fillRect/>
          </a:stretch>
        </p:blipFill>
        <p:spPr>
          <a:xfrm>
            <a:off x="5586599" y="3037337"/>
            <a:ext cx="36984" cy="36979"/>
          </a:xfrm>
          <a:prstGeom prst="rect">
            <a:avLst/>
          </a:prstGeom>
        </p:spPr>
      </p:pic>
      <p:pic>
        <p:nvPicPr>
          <p:cNvPr id="348" name="Image 25" descr="preencoded.png">    </p:cNvPr>
          <p:cNvPicPr>
            <a:picLocks noChangeAspect="1"/>
          </p:cNvPicPr>
          <p:nvPr/>
        </p:nvPicPr>
        <p:blipFill>
          <a:blip r:embed="rId26"/>
          <a:stretch>
            <a:fillRect/>
          </a:stretch>
        </p:blipFill>
        <p:spPr>
          <a:xfrm>
            <a:off x="5660557" y="3037337"/>
            <a:ext cx="36984" cy="36979"/>
          </a:xfrm>
          <a:prstGeom prst="rect">
            <a:avLst/>
          </a:prstGeom>
        </p:spPr>
      </p:pic>
      <p:pic>
        <p:nvPicPr>
          <p:cNvPr id="349" name="Image 26" descr="preencoded.png">    </p:cNvPr>
          <p:cNvPicPr>
            <a:picLocks noChangeAspect="1"/>
          </p:cNvPicPr>
          <p:nvPr/>
        </p:nvPicPr>
        <p:blipFill>
          <a:blip r:embed="rId27"/>
          <a:stretch>
            <a:fillRect/>
          </a:stretch>
        </p:blipFill>
        <p:spPr>
          <a:xfrm>
            <a:off x="4027326" y="949556"/>
            <a:ext cx="73959" cy="73959"/>
          </a:xfrm>
          <a:prstGeom prst="rect">
            <a:avLst/>
          </a:prstGeom>
        </p:spPr>
      </p:pic>
      <p:sp>
        <p:nvSpPr>
          <p:cNvPr id="350" name="Text 321"/>
          <p:cNvSpPr/>
          <p:nvPr/>
        </p:nvSpPr>
        <p:spPr>
          <a:xfrm>
            <a:off x="176213" y="1314450"/>
            <a:ext cx="3695700"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spc="-45" kern="0" dirty="0">
                <a:solidFill>
                  <a:srgbClr val="000000">
                    <a:alpha val="99000"/>
                  </a:srgbClr>
                </a:solidFill>
                <a:latin typeface="Teko" pitchFamily="34" charset="0"/>
                <a:ea typeface="Teko" pitchFamily="34" charset="-122"/>
                <a:cs typeface="Teko" pitchFamily="34" charset="-120"/>
              </a:rPr>
              <a:t>An </a:t>
            </a:r>
            <a:pPr algn="l" indent="0" marL="0">
              <a:lnSpc>
                <a:spcPts val="2700"/>
              </a:lnSpc>
              <a:buNone/>
            </a:pPr>
            <a:r>
              <a:rPr lang="en-US" sz="2250" spc="-45" kern="0" dirty="0">
                <a:solidFill>
                  <a:srgbClr val="C35141">
                    <a:alpha val="99000"/>
                  </a:srgbClr>
                </a:solidFill>
                <a:latin typeface="Teko" pitchFamily="34" charset="0"/>
                <a:ea typeface="Teko" pitchFamily="34" charset="-122"/>
                <a:cs typeface="Teko" pitchFamily="34" charset="-120"/>
              </a:rPr>
              <a:t>artist</a:t>
            </a:r>
            <a:pPr algn="l" indent="0" marL="0">
              <a:lnSpc>
                <a:spcPts val="2700"/>
              </a:lnSpc>
              <a:buNone/>
            </a:pPr>
            <a:r>
              <a:rPr lang="en-US" sz="2250" spc="-45" kern="0" dirty="0">
                <a:solidFill>
                  <a:srgbClr val="000000">
                    <a:alpha val="99000"/>
                  </a:srgbClr>
                </a:solidFill>
                <a:latin typeface="Teko" pitchFamily="34" charset="0"/>
                <a:ea typeface="Teko" pitchFamily="34" charset="-122"/>
                <a:cs typeface="Teko" pitchFamily="34" charset="-120"/>
              </a:rPr>
              <a:t> makes a profile</a:t>
            </a:r>
            <a:endParaRPr lang="en-US" sz="2250" dirty="0"/>
          </a:p>
        </p:txBody>
      </p:sp>
      <p:sp>
        <p:nvSpPr>
          <p:cNvPr id="351" name="Text 322"/>
          <p:cNvSpPr/>
          <p:nvPr/>
        </p:nvSpPr>
        <p:spPr>
          <a:xfrm>
            <a:off x="176213" y="1771650"/>
            <a:ext cx="3695700" cy="2057400"/>
          </a:xfrm>
          <a:prstGeom prst="rect">
            <a:avLst/>
          </a:prstGeom>
          <a:noFill/>
          <a:ln/>
        </p:spPr>
        <p:txBody>
          <a:bodyPr wrap="square" rtlCol="0" anchor="ctr"/>
          <a:lstStyle/>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They put their names, social links, music, and vibe on their profile</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They describe their band, their crowd, and their estimated ticket price</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Profiles feature previous HouseShow concerts and Host reviews</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Artist profiles are verified through Spotify OAuth or Verification Token</a:t>
            </a:r>
            <a:endParaRPr lang="en-US" sz="1313" dirty="0"/>
          </a:p>
        </p:txBody>
      </p:sp>
      <p:sp>
        <p:nvSpPr>
          <p:cNvPr id="352" name="Text 323"/>
          <p:cNvSpPr/>
          <p:nvPr/>
        </p:nvSpPr>
        <p:spPr>
          <a:xfrm>
            <a:off x="4036916" y="645598"/>
            <a:ext cx="1481138" cy="76200"/>
          </a:xfrm>
          <a:prstGeom prst="rect">
            <a:avLst/>
          </a:prstGeom>
          <a:noFill/>
          <a:ln/>
        </p:spPr>
        <p:txBody>
          <a:bodyPr wrap="square" rtlCol="0" anchor="ctr"/>
          <a:lstStyle/>
          <a:p>
            <a:pPr algn="l" indent="0" marL="0">
              <a:lnSpc>
                <a:spcPts val="586"/>
              </a:lnSpc>
              <a:buNone/>
            </a:pPr>
            <a:r>
              <a:rPr lang="en-US" sz="510" dirty="0">
                <a:solidFill>
                  <a:srgbClr val="6B6D75">
                    <a:alpha val="99000"/>
                  </a:srgbClr>
                </a:solidFill>
                <a:latin typeface="Tinos" pitchFamily="34" charset="0"/>
                <a:ea typeface="Tinos" pitchFamily="34" charset="-122"/>
                <a:cs typeface="Tinos" pitchFamily="34" charset="-120"/>
              </a:rPr>
              <a:t>Search by neighborhood or university...</a:t>
            </a:r>
            <a:endParaRPr lang="en-US" sz="510" dirty="0"/>
          </a:p>
        </p:txBody>
      </p:sp>
      <p:sp>
        <p:nvSpPr>
          <p:cNvPr id="353" name="Text 324"/>
          <p:cNvSpPr/>
          <p:nvPr/>
        </p:nvSpPr>
        <p:spPr>
          <a:xfrm>
            <a:off x="8432611" y="339117"/>
            <a:ext cx="704850" cy="95250"/>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Dashboard</a:t>
            </a:r>
            <a:endParaRPr lang="en-US" sz="510" dirty="0"/>
          </a:p>
        </p:txBody>
      </p:sp>
      <p:sp>
        <p:nvSpPr>
          <p:cNvPr id="354" name="Text 325"/>
          <p:cNvSpPr/>
          <p:nvPr/>
        </p:nvSpPr>
        <p:spPr>
          <a:xfrm>
            <a:off x="3815042" y="294294"/>
            <a:ext cx="838200" cy="185738"/>
          </a:xfrm>
          <a:prstGeom prst="rect">
            <a:avLst/>
          </a:prstGeom>
          <a:noFill/>
          <a:ln/>
        </p:spPr>
        <p:txBody>
          <a:bodyPr wrap="square" rtlCol="0" anchor="ctr"/>
          <a:lstStyle/>
          <a:p>
            <a:pPr algn="l" indent="0" marL="0">
              <a:lnSpc>
                <a:spcPts val="1456"/>
              </a:lnSpc>
              <a:buNone/>
            </a:pPr>
            <a:r>
              <a:rPr lang="en-US" sz="1310" b="1" spc="-33" kern="0" dirty="0">
                <a:solidFill>
                  <a:srgbClr val="1C1E26">
                    <a:alpha val="99000"/>
                  </a:srgbClr>
                </a:solidFill>
                <a:latin typeface="Teko" pitchFamily="34" charset="0"/>
                <a:ea typeface="Teko" pitchFamily="34" charset="-122"/>
                <a:cs typeface="Teko" pitchFamily="34" charset="-120"/>
              </a:rPr>
              <a:t>house</a:t>
            </a:r>
            <a:endParaRPr lang="en-US" sz="1310" dirty="0"/>
          </a:p>
        </p:txBody>
      </p:sp>
      <p:sp>
        <p:nvSpPr>
          <p:cNvPr id="355" name="Text 326"/>
          <p:cNvSpPr/>
          <p:nvPr/>
        </p:nvSpPr>
        <p:spPr>
          <a:xfrm>
            <a:off x="4194079" y="294294"/>
            <a:ext cx="795338" cy="185738"/>
          </a:xfrm>
          <a:prstGeom prst="rect">
            <a:avLst/>
          </a:prstGeom>
          <a:noFill/>
          <a:ln/>
        </p:spPr>
        <p:txBody>
          <a:bodyPr wrap="square" rtlCol="0" anchor="ctr"/>
          <a:lstStyle/>
          <a:p>
            <a:pPr algn="l" indent="0" marL="0">
              <a:lnSpc>
                <a:spcPts val="1456"/>
              </a:lnSpc>
              <a:buNone/>
            </a:pPr>
            <a:r>
              <a:rPr lang="en-US" sz="1310" b="1" spc="-33" kern="0" dirty="0">
                <a:solidFill>
                  <a:srgbClr val="C35141">
                    <a:alpha val="99000"/>
                  </a:srgbClr>
                </a:solidFill>
                <a:latin typeface="Teko" pitchFamily="34" charset="0"/>
                <a:ea typeface="Teko" pitchFamily="34" charset="-122"/>
                <a:cs typeface="Teko" pitchFamily="34" charset="-120"/>
              </a:rPr>
              <a:t>show</a:t>
            </a:r>
            <a:endParaRPr lang="en-US" sz="1310" dirty="0"/>
          </a:p>
        </p:txBody>
      </p:sp>
      <p:sp>
        <p:nvSpPr>
          <p:cNvPr id="356" name="Text 327"/>
          <p:cNvSpPr/>
          <p:nvPr/>
        </p:nvSpPr>
        <p:spPr>
          <a:xfrm>
            <a:off x="7753341" y="4431358"/>
            <a:ext cx="800100" cy="95250"/>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message artist</a:t>
            </a:r>
            <a:endParaRPr lang="en-US" sz="510" dirty="0"/>
          </a:p>
        </p:txBody>
      </p:sp>
      <p:sp>
        <p:nvSpPr>
          <p:cNvPr id="357" name="Text 328"/>
          <p:cNvSpPr/>
          <p:nvPr/>
        </p:nvSpPr>
        <p:spPr>
          <a:xfrm>
            <a:off x="7361197" y="4225170"/>
            <a:ext cx="1580870" cy="95250"/>
          </a:xfrm>
          <a:prstGeom prst="rect">
            <a:avLst/>
          </a:prstGeom>
          <a:noFill/>
          <a:ln/>
        </p:spPr>
        <p:txBody>
          <a:bodyPr wrap="square" rtlCol="0" anchor="ctr"/>
          <a:lstStyle/>
          <a:p>
            <a:pPr algn="ctr" indent="0" marL="0">
              <a:lnSpc>
                <a:spcPts val="728"/>
              </a:lnSpc>
              <a:buNone/>
            </a:pPr>
            <a:r>
              <a:rPr lang="en-US" sz="510" b="1" dirty="0">
                <a:solidFill>
                  <a:srgbClr val="FAF7F2">
                    <a:alpha val="99000"/>
                  </a:srgbClr>
                </a:solidFill>
                <a:latin typeface="Teko" pitchFamily="34" charset="0"/>
                <a:ea typeface="Teko" pitchFamily="34" charset="-122"/>
                <a:cs typeface="Teko" pitchFamily="34" charset="-120"/>
              </a:rPr>
              <a:t>book this artist</a:t>
            </a:r>
            <a:endParaRPr lang="en-US" sz="510" dirty="0"/>
          </a:p>
        </p:txBody>
      </p:sp>
      <p:sp>
        <p:nvSpPr>
          <p:cNvPr id="358" name="Text 329"/>
          <p:cNvSpPr/>
          <p:nvPr/>
        </p:nvSpPr>
        <p:spPr>
          <a:xfrm>
            <a:off x="7398181" y="3910846"/>
            <a:ext cx="652463"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Spotify</a:t>
            </a:r>
            <a:endParaRPr lang="en-US" sz="510" dirty="0"/>
          </a:p>
        </p:txBody>
      </p:sp>
      <p:sp>
        <p:nvSpPr>
          <p:cNvPr id="359" name="Text 330"/>
          <p:cNvSpPr/>
          <p:nvPr/>
        </p:nvSpPr>
        <p:spPr>
          <a:xfrm>
            <a:off x="7398181" y="3781418"/>
            <a:ext cx="738188"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Bandcamp</a:t>
            </a:r>
            <a:endParaRPr lang="en-US" sz="510" dirty="0"/>
          </a:p>
        </p:txBody>
      </p:sp>
      <p:sp>
        <p:nvSpPr>
          <p:cNvPr id="360" name="Text 331"/>
          <p:cNvSpPr/>
          <p:nvPr/>
        </p:nvSpPr>
        <p:spPr>
          <a:xfrm>
            <a:off x="7398181" y="3651991"/>
            <a:ext cx="833437"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oliveklug.com</a:t>
            </a:r>
            <a:endParaRPr lang="en-US" sz="510" dirty="0"/>
          </a:p>
        </p:txBody>
      </p:sp>
      <p:sp>
        <p:nvSpPr>
          <p:cNvPr id="361" name="Text 332"/>
          <p:cNvSpPr/>
          <p:nvPr/>
        </p:nvSpPr>
        <p:spPr>
          <a:xfrm>
            <a:off x="7398181" y="3522563"/>
            <a:ext cx="762000"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@oliveklug</a:t>
            </a:r>
            <a:endParaRPr lang="en-US" sz="510" dirty="0"/>
          </a:p>
        </p:txBody>
      </p:sp>
      <p:sp>
        <p:nvSpPr>
          <p:cNvPr id="362" name="Text 333"/>
          <p:cNvSpPr/>
          <p:nvPr/>
        </p:nvSpPr>
        <p:spPr>
          <a:xfrm>
            <a:off x="7287239" y="3393135"/>
            <a:ext cx="728663"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CONNECT</a:t>
            </a:r>
            <a:endParaRPr lang="en-US" sz="437" dirty="0"/>
          </a:p>
        </p:txBody>
      </p:sp>
      <p:sp>
        <p:nvSpPr>
          <p:cNvPr id="363" name="Text 334"/>
          <p:cNvSpPr/>
          <p:nvPr/>
        </p:nvSpPr>
        <p:spPr>
          <a:xfrm>
            <a:off x="8078056" y="3119292"/>
            <a:ext cx="728663"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Alternative</a:t>
            </a:r>
            <a:endParaRPr lang="en-US" sz="437" dirty="0"/>
          </a:p>
        </p:txBody>
      </p:sp>
      <p:sp>
        <p:nvSpPr>
          <p:cNvPr id="364" name="Text 335"/>
          <p:cNvSpPr/>
          <p:nvPr/>
        </p:nvSpPr>
        <p:spPr>
          <a:xfrm>
            <a:off x="7779758" y="3119292"/>
            <a:ext cx="566738"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Folk</a:t>
            </a:r>
            <a:endParaRPr lang="en-US" sz="437" dirty="0"/>
          </a:p>
        </p:txBody>
      </p:sp>
      <p:sp>
        <p:nvSpPr>
          <p:cNvPr id="365" name="Text 336"/>
          <p:cNvSpPr/>
          <p:nvPr/>
        </p:nvSpPr>
        <p:spPr>
          <a:xfrm>
            <a:off x="7325711" y="3119292"/>
            <a:ext cx="723900"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Songwriter</a:t>
            </a:r>
            <a:endParaRPr lang="en-US" sz="437" dirty="0"/>
          </a:p>
        </p:txBody>
      </p:sp>
      <p:sp>
        <p:nvSpPr>
          <p:cNvPr id="366" name="Text 337"/>
          <p:cNvSpPr/>
          <p:nvPr/>
        </p:nvSpPr>
        <p:spPr>
          <a:xfrm>
            <a:off x="7287239" y="2995607"/>
            <a:ext cx="681038"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GENRES</a:t>
            </a:r>
            <a:endParaRPr lang="en-US" sz="437" dirty="0"/>
          </a:p>
        </p:txBody>
      </p:sp>
      <p:sp>
        <p:nvSpPr>
          <p:cNvPr id="367" name="Text 338"/>
          <p:cNvSpPr/>
          <p:nvPr/>
        </p:nvSpPr>
        <p:spPr>
          <a:xfrm>
            <a:off x="7550972" y="2554656"/>
            <a:ext cx="1295400" cy="95250"/>
          </a:xfrm>
          <a:prstGeom prst="rect">
            <a:avLst/>
          </a:prstGeom>
          <a:noFill/>
          <a:ln/>
        </p:spPr>
        <p:txBody>
          <a:bodyPr wrap="square" rtlCol="0" anchor="ctr"/>
          <a:lstStyle/>
          <a:p>
            <a:pPr algn="ctr"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Usually responds within 3 hours</a:t>
            </a:r>
            <a:endParaRPr lang="en-US" sz="510" dirty="0"/>
          </a:p>
        </p:txBody>
      </p:sp>
      <p:sp>
        <p:nvSpPr>
          <p:cNvPr id="368" name="Text 339"/>
          <p:cNvSpPr/>
          <p:nvPr/>
        </p:nvSpPr>
        <p:spPr>
          <a:xfrm>
            <a:off x="7915889" y="2314290"/>
            <a:ext cx="743790" cy="95250"/>
          </a:xfrm>
          <a:prstGeom prst="rect">
            <a:avLst/>
          </a:prstGeom>
          <a:noFill/>
          <a:ln/>
        </p:spPr>
        <p:txBody>
          <a:bodyPr wrap="square" rtlCol="0" anchor="ctr"/>
          <a:lstStyle/>
          <a:p>
            <a:pPr algn="ctr" indent="0" marL="0">
              <a:lnSpc>
                <a:spcPts val="728"/>
              </a:lnSpc>
              <a:buNone/>
            </a:pPr>
            <a:r>
              <a:rPr lang="en-US" sz="510" dirty="0">
                <a:solidFill>
                  <a:srgbClr val="6B6D75">
                    <a:alpha val="99000"/>
                  </a:srgbClr>
                </a:solidFill>
                <a:latin typeface="Tinos" pitchFamily="34" charset="0"/>
                <a:ea typeface="Tinos" pitchFamily="34" charset="-122"/>
                <a:cs typeface="Tinos" pitchFamily="34" charset="-120"/>
              </a:rPr>
              <a:t>(34 shows)</a:t>
            </a:r>
            <a:endParaRPr lang="en-US" sz="510" dirty="0"/>
          </a:p>
        </p:txBody>
      </p:sp>
      <p:sp>
        <p:nvSpPr>
          <p:cNvPr id="369" name="Text 340"/>
          <p:cNvSpPr/>
          <p:nvPr/>
        </p:nvSpPr>
        <p:spPr>
          <a:xfrm>
            <a:off x="7774902" y="2298112"/>
            <a:ext cx="561975" cy="133350"/>
          </a:xfrm>
          <a:prstGeom prst="rect">
            <a:avLst/>
          </a:prstGeom>
          <a:noFill/>
          <a:ln/>
        </p:spPr>
        <p:txBody>
          <a:bodyPr wrap="square" rtlCol="0" anchor="ctr"/>
          <a:lstStyle/>
          <a:p>
            <a:pPr algn="ctr" indent="0" marL="0">
              <a:lnSpc>
                <a:spcPts val="1019"/>
              </a:lnSpc>
              <a:buNone/>
            </a:pPr>
            <a:r>
              <a:rPr lang="en-US" sz="655" b="1" dirty="0">
                <a:solidFill>
                  <a:srgbClr val="1C1E26">
                    <a:alpha val="99000"/>
                  </a:srgbClr>
                </a:solidFill>
                <a:latin typeface="Tinos" pitchFamily="34" charset="0"/>
                <a:ea typeface="Tinos" pitchFamily="34" charset="-122"/>
                <a:cs typeface="Tinos" pitchFamily="34" charset="-120"/>
              </a:rPr>
              <a:t>4.9</a:t>
            </a:r>
            <a:endParaRPr lang="en-US" sz="655" dirty="0"/>
          </a:p>
        </p:txBody>
      </p:sp>
      <p:sp>
        <p:nvSpPr>
          <p:cNvPr id="370" name="Text 341"/>
          <p:cNvSpPr/>
          <p:nvPr/>
        </p:nvSpPr>
        <p:spPr>
          <a:xfrm>
            <a:off x="7648622" y="2147883"/>
            <a:ext cx="1007268" cy="152400"/>
          </a:xfrm>
          <a:prstGeom prst="rect">
            <a:avLst/>
          </a:prstGeom>
          <a:noFill/>
          <a:ln/>
        </p:spPr>
        <p:txBody>
          <a:bodyPr wrap="square" rtlCol="0" anchor="ctr"/>
          <a:lstStyle/>
          <a:p>
            <a:pPr algn="ctr"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member since June 2023</a:t>
            </a:r>
            <a:endParaRPr lang="en-US" sz="437" dirty="0"/>
          </a:p>
        </p:txBody>
      </p:sp>
      <p:sp>
        <p:nvSpPr>
          <p:cNvPr id="371" name="Text 342"/>
          <p:cNvSpPr/>
          <p:nvPr/>
        </p:nvSpPr>
        <p:spPr>
          <a:xfrm>
            <a:off x="7704013" y="2018456"/>
            <a:ext cx="896330" cy="152400"/>
          </a:xfrm>
          <a:prstGeom prst="rect">
            <a:avLst/>
          </a:prstGeom>
          <a:noFill/>
          <a:ln/>
        </p:spPr>
        <p:txBody>
          <a:bodyPr wrap="square" rtlCol="0" anchor="ctr"/>
          <a:lstStyle/>
          <a:p>
            <a:pPr algn="ctr"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from Brooklyn, NY</a:t>
            </a:r>
            <a:endParaRPr lang="en-US" sz="437" dirty="0"/>
          </a:p>
        </p:txBody>
      </p:sp>
      <p:sp>
        <p:nvSpPr>
          <p:cNvPr id="372" name="Text 343"/>
          <p:cNvSpPr/>
          <p:nvPr/>
        </p:nvSpPr>
        <p:spPr>
          <a:xfrm>
            <a:off x="7468419" y="1907518"/>
            <a:ext cx="1366837" cy="95250"/>
          </a:xfrm>
          <a:prstGeom prst="rect">
            <a:avLst/>
          </a:prstGeom>
          <a:noFill/>
          <a:ln/>
        </p:spPr>
        <p:txBody>
          <a:bodyPr wrap="square" rtlCol="0" anchor="ctr"/>
          <a:lstStyle/>
          <a:p>
            <a:pPr algn="ctr" indent="0" marL="0">
              <a:lnSpc>
                <a:spcPts val="728"/>
              </a:lnSpc>
              <a:buNone/>
            </a:pPr>
            <a:r>
              <a:rPr lang="en-US" sz="510" dirty="0">
                <a:solidFill>
                  <a:srgbClr val="6B6D75">
                    <a:alpha val="99000"/>
                  </a:srgbClr>
                </a:solidFill>
                <a:latin typeface="Tinos" pitchFamily="34" charset="0"/>
                <a:ea typeface="Tinos" pitchFamily="34" charset="-122"/>
                <a:cs typeface="Tinos" pitchFamily="34" charset="-120"/>
              </a:rPr>
              <a:t>queer indie folk with earnest guitar</a:t>
            </a:r>
            <a:endParaRPr lang="en-US" sz="510" dirty="0"/>
          </a:p>
        </p:txBody>
      </p:sp>
      <p:sp>
        <p:nvSpPr>
          <p:cNvPr id="373" name="Text 344"/>
          <p:cNvSpPr/>
          <p:nvPr/>
        </p:nvSpPr>
        <p:spPr>
          <a:xfrm>
            <a:off x="7745332" y="1757289"/>
            <a:ext cx="819150" cy="133350"/>
          </a:xfrm>
          <a:prstGeom prst="rect">
            <a:avLst/>
          </a:prstGeom>
          <a:noFill/>
          <a:ln/>
        </p:spPr>
        <p:txBody>
          <a:bodyPr wrap="square" rtlCol="0" anchor="ctr"/>
          <a:lstStyle/>
          <a:p>
            <a:pPr algn="ctr"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Olive Klug</a:t>
            </a:r>
            <a:endParaRPr lang="en-US" sz="728" dirty="0"/>
          </a:p>
        </p:txBody>
      </p:sp>
      <p:sp>
        <p:nvSpPr>
          <p:cNvPr id="374" name="Text 345"/>
          <p:cNvSpPr/>
          <p:nvPr/>
        </p:nvSpPr>
        <p:spPr>
          <a:xfrm>
            <a:off x="4057724" y="13328756"/>
            <a:ext cx="3290743" cy="185738"/>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Great performance and really cool people. Only small note is they ran about 15 minutes over the agreed time, but the show was so good nobody minded! Would definitely book again.</a:t>
            </a:r>
            <a:endParaRPr lang="en-US" sz="510" dirty="0"/>
          </a:p>
        </p:txBody>
      </p:sp>
      <p:sp>
        <p:nvSpPr>
          <p:cNvPr id="375" name="Text 346"/>
          <p:cNvSpPr/>
          <p:nvPr/>
        </p:nvSpPr>
        <p:spPr>
          <a:xfrm>
            <a:off x="4057724" y="13217819"/>
            <a:ext cx="86859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Boston • Oct 2024</a:t>
            </a:r>
            <a:endParaRPr lang="en-US" sz="437" dirty="0"/>
          </a:p>
        </p:txBody>
      </p:sp>
      <p:sp>
        <p:nvSpPr>
          <p:cNvPr id="376" name="Text 347"/>
          <p:cNvSpPr/>
          <p:nvPr/>
        </p:nvSpPr>
        <p:spPr>
          <a:xfrm>
            <a:off x="4057724" y="13104569"/>
            <a:ext cx="757238"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Emma R.</a:t>
            </a:r>
            <a:endParaRPr lang="en-US" sz="582" dirty="0"/>
          </a:p>
        </p:txBody>
      </p:sp>
      <p:sp>
        <p:nvSpPr>
          <p:cNvPr id="377" name="Text 348"/>
          <p:cNvSpPr/>
          <p:nvPr/>
        </p:nvSpPr>
        <p:spPr>
          <a:xfrm>
            <a:off x="4057724" y="12769444"/>
            <a:ext cx="3249141" cy="185738"/>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One of the best house shows I've ever hosted. The band brought such positive energy and their performance was top-notch. They were also super communicative leading up to the show. 10/10 would recommend.</a:t>
            </a:r>
            <a:endParaRPr lang="en-US" sz="510" dirty="0"/>
          </a:p>
        </p:txBody>
      </p:sp>
      <p:sp>
        <p:nvSpPr>
          <p:cNvPr id="378" name="Text 349"/>
          <p:cNvSpPr/>
          <p:nvPr/>
        </p:nvSpPr>
        <p:spPr>
          <a:xfrm>
            <a:off x="4057724" y="12658505"/>
            <a:ext cx="100264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Philadelphia • Nov 2024</a:t>
            </a:r>
            <a:endParaRPr lang="en-US" sz="437" dirty="0"/>
          </a:p>
        </p:txBody>
      </p:sp>
      <p:sp>
        <p:nvSpPr>
          <p:cNvPr id="379" name="Text 350"/>
          <p:cNvSpPr/>
          <p:nvPr/>
        </p:nvSpPr>
        <p:spPr>
          <a:xfrm>
            <a:off x="4057724" y="12545256"/>
            <a:ext cx="742950"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David K.</a:t>
            </a:r>
            <a:endParaRPr lang="en-US" sz="582" dirty="0"/>
          </a:p>
        </p:txBody>
      </p:sp>
      <p:sp>
        <p:nvSpPr>
          <p:cNvPr id="380" name="Text 351"/>
          <p:cNvSpPr/>
          <p:nvPr/>
        </p:nvSpPr>
        <p:spPr>
          <a:xfrm>
            <a:off x="4057724" y="12117682"/>
            <a:ext cx="3226029" cy="280988"/>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The Violet Echoes were incredible! Professional, respectful of my space, and put on an amazing show. The crowd was completely mesmerized. They helped with setup and cleanup, and were just genuinely lovely people. Would absolutely host them again.</a:t>
            </a:r>
            <a:endParaRPr lang="en-US" sz="510" dirty="0"/>
          </a:p>
        </p:txBody>
      </p:sp>
      <p:sp>
        <p:nvSpPr>
          <p:cNvPr id="381" name="Text 352"/>
          <p:cNvSpPr/>
          <p:nvPr/>
        </p:nvSpPr>
        <p:spPr>
          <a:xfrm>
            <a:off x="4057724" y="12006745"/>
            <a:ext cx="1261501"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Williamsburg, Brooklyn • Dec 2024</a:t>
            </a:r>
            <a:endParaRPr lang="en-US" sz="437" dirty="0"/>
          </a:p>
        </p:txBody>
      </p:sp>
      <p:sp>
        <p:nvSpPr>
          <p:cNvPr id="382" name="Text 353"/>
          <p:cNvSpPr/>
          <p:nvPr/>
        </p:nvSpPr>
        <p:spPr>
          <a:xfrm>
            <a:off x="4057724" y="11893495"/>
            <a:ext cx="757238"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Sarah M.</a:t>
            </a:r>
            <a:endParaRPr lang="en-US" sz="582" dirty="0"/>
          </a:p>
        </p:txBody>
      </p:sp>
      <p:sp>
        <p:nvSpPr>
          <p:cNvPr id="383" name="Text 354"/>
          <p:cNvSpPr/>
          <p:nvPr/>
        </p:nvSpPr>
        <p:spPr>
          <a:xfrm>
            <a:off x="4057724" y="11579171"/>
            <a:ext cx="923925"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host reviews</a:t>
            </a:r>
            <a:endParaRPr lang="en-US" sz="728" dirty="0"/>
          </a:p>
        </p:txBody>
      </p:sp>
      <p:sp>
        <p:nvSpPr>
          <p:cNvPr id="384" name="Text 355"/>
          <p:cNvSpPr/>
          <p:nvPr/>
        </p:nvSpPr>
        <p:spPr>
          <a:xfrm>
            <a:off x="6278761" y="11165465"/>
            <a:ext cx="666750"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Sep 2024</a:t>
            </a:r>
            <a:endParaRPr lang="en-US" sz="437" dirty="0"/>
          </a:p>
        </p:txBody>
      </p:sp>
      <p:sp>
        <p:nvSpPr>
          <p:cNvPr id="385" name="Text 356"/>
          <p:cNvSpPr/>
          <p:nvPr/>
        </p:nvSpPr>
        <p:spPr>
          <a:xfrm>
            <a:off x="6278761" y="11091506"/>
            <a:ext cx="79057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Providence, RI</a:t>
            </a:r>
            <a:endParaRPr lang="en-US" sz="437" dirty="0"/>
          </a:p>
        </p:txBody>
      </p:sp>
      <p:sp>
        <p:nvSpPr>
          <p:cNvPr id="386" name="Text 357"/>
          <p:cNvSpPr/>
          <p:nvPr/>
        </p:nvSpPr>
        <p:spPr>
          <a:xfrm>
            <a:off x="6278761" y="10999058"/>
            <a:ext cx="733425" cy="95250"/>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Echo Loft</a:t>
            </a:r>
            <a:endParaRPr lang="en-US" sz="510" dirty="0"/>
          </a:p>
        </p:txBody>
      </p:sp>
      <p:sp>
        <p:nvSpPr>
          <p:cNvPr id="387" name="Text 358"/>
          <p:cNvSpPr/>
          <p:nvPr/>
        </p:nvSpPr>
        <p:spPr>
          <a:xfrm>
            <a:off x="5538415" y="11165428"/>
            <a:ext cx="666750"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Oct 2024</a:t>
            </a:r>
            <a:endParaRPr lang="en-US" sz="437" dirty="0"/>
          </a:p>
        </p:txBody>
      </p:sp>
      <p:sp>
        <p:nvSpPr>
          <p:cNvPr id="388" name="Text 359"/>
          <p:cNvSpPr/>
          <p:nvPr/>
        </p:nvSpPr>
        <p:spPr>
          <a:xfrm>
            <a:off x="5538415" y="11091470"/>
            <a:ext cx="73342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Boston, MA</a:t>
            </a:r>
            <a:endParaRPr lang="en-US" sz="437" dirty="0"/>
          </a:p>
        </p:txBody>
      </p:sp>
      <p:sp>
        <p:nvSpPr>
          <p:cNvPr id="389" name="Text 360"/>
          <p:cNvSpPr/>
          <p:nvPr/>
        </p:nvSpPr>
        <p:spPr>
          <a:xfrm>
            <a:off x="5538415" y="10999022"/>
            <a:ext cx="914400" cy="95250"/>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Garden Sessions</a:t>
            </a:r>
            <a:endParaRPr lang="en-US" sz="510" dirty="0"/>
          </a:p>
        </p:txBody>
      </p:sp>
      <p:sp>
        <p:nvSpPr>
          <p:cNvPr id="390" name="Text 361"/>
          <p:cNvSpPr/>
          <p:nvPr/>
        </p:nvSpPr>
        <p:spPr>
          <a:xfrm>
            <a:off x="4798070" y="11165428"/>
            <a:ext cx="681038"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Nov 2024</a:t>
            </a:r>
            <a:endParaRPr lang="en-US" sz="437" dirty="0"/>
          </a:p>
        </p:txBody>
      </p:sp>
      <p:sp>
        <p:nvSpPr>
          <p:cNvPr id="391" name="Text 362"/>
          <p:cNvSpPr/>
          <p:nvPr/>
        </p:nvSpPr>
        <p:spPr>
          <a:xfrm>
            <a:off x="4798070" y="11091470"/>
            <a:ext cx="82867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Philadelphia, PA</a:t>
            </a:r>
            <a:endParaRPr lang="en-US" sz="437" dirty="0"/>
          </a:p>
        </p:txBody>
      </p:sp>
      <p:sp>
        <p:nvSpPr>
          <p:cNvPr id="392" name="Text 363"/>
          <p:cNvSpPr/>
          <p:nvPr/>
        </p:nvSpPr>
        <p:spPr>
          <a:xfrm>
            <a:off x="4798070" y="10999022"/>
            <a:ext cx="854728" cy="185738"/>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The Basement Collective</a:t>
            </a:r>
            <a:endParaRPr lang="en-US" sz="510" dirty="0"/>
          </a:p>
        </p:txBody>
      </p:sp>
      <p:sp>
        <p:nvSpPr>
          <p:cNvPr id="393" name="Text 364"/>
          <p:cNvSpPr/>
          <p:nvPr/>
        </p:nvSpPr>
        <p:spPr>
          <a:xfrm>
            <a:off x="4057724" y="11165428"/>
            <a:ext cx="671513"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Dec 2024</a:t>
            </a:r>
            <a:endParaRPr lang="en-US" sz="437" dirty="0"/>
          </a:p>
        </p:txBody>
      </p:sp>
      <p:sp>
        <p:nvSpPr>
          <p:cNvPr id="394" name="Text 365"/>
          <p:cNvSpPr/>
          <p:nvPr/>
        </p:nvSpPr>
        <p:spPr>
          <a:xfrm>
            <a:off x="4057724" y="11091470"/>
            <a:ext cx="776287"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Brooklyn, NY</a:t>
            </a:r>
            <a:endParaRPr lang="en-US" sz="437" dirty="0"/>
          </a:p>
        </p:txBody>
      </p:sp>
      <p:sp>
        <p:nvSpPr>
          <p:cNvPr id="395" name="Text 366"/>
          <p:cNvSpPr/>
          <p:nvPr/>
        </p:nvSpPr>
        <p:spPr>
          <a:xfrm>
            <a:off x="4057724" y="10999022"/>
            <a:ext cx="804862" cy="95250"/>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Sarah's Loft</a:t>
            </a:r>
            <a:endParaRPr lang="en-US" sz="510" dirty="0"/>
          </a:p>
        </p:txBody>
      </p:sp>
      <p:sp>
        <p:nvSpPr>
          <p:cNvPr id="396" name="Text 367"/>
          <p:cNvSpPr/>
          <p:nvPr/>
        </p:nvSpPr>
        <p:spPr>
          <a:xfrm>
            <a:off x="4057724" y="9979020"/>
            <a:ext cx="998023"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past shows (4)</a:t>
            </a:r>
            <a:endParaRPr lang="en-US" sz="728" dirty="0"/>
          </a:p>
        </p:txBody>
      </p:sp>
      <p:sp>
        <p:nvSpPr>
          <p:cNvPr id="397" name="Text 368"/>
          <p:cNvSpPr/>
          <p:nvPr/>
        </p:nvSpPr>
        <p:spPr>
          <a:xfrm>
            <a:off x="4057724" y="9546823"/>
            <a:ext cx="1619250" cy="95250"/>
          </a:xfrm>
          <a:prstGeom prst="rect">
            <a:avLst/>
          </a:prstGeom>
          <a:noFill/>
          <a:ln/>
        </p:spPr>
        <p:txBody>
          <a:bodyPr wrap="square" rtlCol="0" anchor="ctr"/>
          <a:lstStyle/>
          <a:p>
            <a:pPr algn="l" indent="0" marL="0">
              <a:lnSpc>
                <a:spcPts val="728"/>
              </a:lnSpc>
              <a:buNone/>
            </a:pPr>
            <a:r>
              <a:rPr lang="en-US" sz="510" i="1" dirty="0">
                <a:solidFill>
                  <a:srgbClr val="6B6D75">
                    <a:alpha val="99000"/>
                  </a:srgbClr>
                </a:solidFill>
                <a:latin typeface="Tinos" pitchFamily="34" charset="0"/>
                <a:ea typeface="Tinos" pitchFamily="34" charset="-122"/>
                <a:cs typeface="Tinos" pitchFamily="34" charset="-120"/>
              </a:rPr>
              <a:t>Looking to fill these dates with house shows!</a:t>
            </a:r>
            <a:endParaRPr lang="en-US" sz="510" dirty="0"/>
          </a:p>
        </p:txBody>
      </p:sp>
      <p:sp>
        <p:nvSpPr>
          <p:cNvPr id="398" name="Text 369"/>
          <p:cNvSpPr/>
          <p:nvPr/>
        </p:nvSpPr>
        <p:spPr>
          <a:xfrm>
            <a:off x="4704355" y="9193209"/>
            <a:ext cx="652463" cy="114300"/>
          </a:xfrm>
          <a:prstGeom prst="rect">
            <a:avLst/>
          </a:prstGeom>
          <a:noFill/>
          <a:ln/>
        </p:spPr>
        <p:txBody>
          <a:bodyPr wrap="square" rtlCol="0" anchor="ctr"/>
          <a:lstStyle/>
          <a:p>
            <a:pPr algn="l" indent="0" marL="0">
              <a:lnSpc>
                <a:spcPts val="874"/>
              </a:lnSpc>
              <a:buNone/>
            </a:pPr>
            <a:r>
              <a:rPr lang="en-US" sz="582" dirty="0">
                <a:solidFill>
                  <a:srgbClr val="6B6D75">
                    <a:alpha val="99000"/>
                  </a:srgbClr>
                </a:solidFill>
                <a:latin typeface="Tinos" pitchFamily="34" charset="0"/>
                <a:ea typeface="Tinos" pitchFamily="34" charset="-122"/>
                <a:cs typeface="Tinos" pitchFamily="34" charset="-120"/>
              </a:rPr>
              <a:t>Jan 22</a:t>
            </a:r>
            <a:endParaRPr lang="en-US" sz="582" dirty="0"/>
          </a:p>
        </p:txBody>
      </p:sp>
      <p:sp>
        <p:nvSpPr>
          <p:cNvPr id="399" name="Text 370"/>
          <p:cNvSpPr/>
          <p:nvPr/>
        </p:nvSpPr>
        <p:spPr>
          <a:xfrm>
            <a:off x="4242615" y="9193210"/>
            <a:ext cx="91916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Richmond, VA</a:t>
            </a:r>
            <a:endParaRPr lang="en-US" sz="582" dirty="0"/>
          </a:p>
        </p:txBody>
      </p:sp>
      <p:sp>
        <p:nvSpPr>
          <p:cNvPr id="400" name="Text 371"/>
          <p:cNvSpPr/>
          <p:nvPr/>
        </p:nvSpPr>
        <p:spPr>
          <a:xfrm>
            <a:off x="4717796" y="8915863"/>
            <a:ext cx="652463" cy="114300"/>
          </a:xfrm>
          <a:prstGeom prst="rect">
            <a:avLst/>
          </a:prstGeom>
          <a:noFill/>
          <a:ln/>
        </p:spPr>
        <p:txBody>
          <a:bodyPr wrap="square" rtlCol="0" anchor="ctr"/>
          <a:lstStyle/>
          <a:p>
            <a:pPr algn="l" indent="0" marL="0">
              <a:lnSpc>
                <a:spcPts val="874"/>
              </a:lnSpc>
              <a:buNone/>
            </a:pPr>
            <a:r>
              <a:rPr lang="en-US" sz="582" dirty="0">
                <a:solidFill>
                  <a:srgbClr val="6B6D75">
                    <a:alpha val="99000"/>
                  </a:srgbClr>
                </a:solidFill>
                <a:latin typeface="Tinos" pitchFamily="34" charset="0"/>
                <a:ea typeface="Tinos" pitchFamily="34" charset="-122"/>
                <a:cs typeface="Tinos" pitchFamily="34" charset="-120"/>
              </a:rPr>
              <a:t>Jan 20</a:t>
            </a:r>
            <a:endParaRPr lang="en-US" sz="582" dirty="0"/>
          </a:p>
        </p:txBody>
      </p:sp>
      <p:sp>
        <p:nvSpPr>
          <p:cNvPr id="401" name="Text 372"/>
          <p:cNvSpPr/>
          <p:nvPr/>
        </p:nvSpPr>
        <p:spPr>
          <a:xfrm>
            <a:off x="4242615" y="8915863"/>
            <a:ext cx="933450"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Baltimore, MD</a:t>
            </a:r>
            <a:endParaRPr lang="en-US" sz="582" dirty="0"/>
          </a:p>
        </p:txBody>
      </p:sp>
      <p:sp>
        <p:nvSpPr>
          <p:cNvPr id="402" name="Text 373"/>
          <p:cNvSpPr/>
          <p:nvPr/>
        </p:nvSpPr>
        <p:spPr>
          <a:xfrm>
            <a:off x="4746138" y="8638518"/>
            <a:ext cx="652463" cy="114300"/>
          </a:xfrm>
          <a:prstGeom prst="rect">
            <a:avLst/>
          </a:prstGeom>
          <a:noFill/>
          <a:ln/>
        </p:spPr>
        <p:txBody>
          <a:bodyPr wrap="square" rtlCol="0" anchor="ctr"/>
          <a:lstStyle/>
          <a:p>
            <a:pPr algn="l" indent="0" marL="0">
              <a:lnSpc>
                <a:spcPts val="874"/>
              </a:lnSpc>
              <a:buNone/>
            </a:pPr>
            <a:r>
              <a:rPr lang="en-US" sz="582" dirty="0">
                <a:solidFill>
                  <a:srgbClr val="6B6D75">
                    <a:alpha val="99000"/>
                  </a:srgbClr>
                </a:solidFill>
                <a:latin typeface="Tinos" pitchFamily="34" charset="0"/>
                <a:ea typeface="Tinos" pitchFamily="34" charset="-122"/>
                <a:cs typeface="Tinos" pitchFamily="34" charset="-120"/>
              </a:rPr>
              <a:t>Jan 18</a:t>
            </a:r>
            <a:endParaRPr lang="en-US" sz="582" dirty="0"/>
          </a:p>
        </p:txBody>
      </p:sp>
      <p:sp>
        <p:nvSpPr>
          <p:cNvPr id="403" name="Text 374"/>
          <p:cNvSpPr/>
          <p:nvPr/>
        </p:nvSpPr>
        <p:spPr>
          <a:xfrm>
            <a:off x="4242615" y="8638518"/>
            <a:ext cx="962025"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Washington DC</a:t>
            </a:r>
            <a:endParaRPr lang="en-US" sz="582" dirty="0"/>
          </a:p>
        </p:txBody>
      </p:sp>
      <p:sp>
        <p:nvSpPr>
          <p:cNvPr id="404" name="Text 375"/>
          <p:cNvSpPr/>
          <p:nvPr/>
        </p:nvSpPr>
        <p:spPr>
          <a:xfrm>
            <a:off x="4057724" y="8268724"/>
            <a:ext cx="1200150"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upcoming tour dates</a:t>
            </a:r>
            <a:endParaRPr lang="en-US" sz="728" dirty="0"/>
          </a:p>
        </p:txBody>
      </p:sp>
      <p:sp>
        <p:nvSpPr>
          <p:cNvPr id="405" name="Text 376"/>
          <p:cNvSpPr/>
          <p:nvPr/>
        </p:nvSpPr>
        <p:spPr>
          <a:xfrm>
            <a:off x="5538415" y="7815728"/>
            <a:ext cx="76676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Preferred</a:t>
            </a:r>
            <a:endParaRPr lang="en-US" sz="582" dirty="0"/>
          </a:p>
        </p:txBody>
      </p:sp>
      <p:sp>
        <p:nvSpPr>
          <p:cNvPr id="406" name="Text 377"/>
          <p:cNvSpPr/>
          <p:nvPr/>
        </p:nvSpPr>
        <p:spPr>
          <a:xfrm>
            <a:off x="5538415" y="7725591"/>
            <a:ext cx="1123950"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NEEDS SLEEPING SPACE</a:t>
            </a:r>
            <a:endParaRPr lang="en-US" sz="437" dirty="0"/>
          </a:p>
        </p:txBody>
      </p:sp>
      <p:sp>
        <p:nvSpPr>
          <p:cNvPr id="407" name="Text 378"/>
          <p:cNvSpPr/>
          <p:nvPr/>
        </p:nvSpPr>
        <p:spPr>
          <a:xfrm>
            <a:off x="4057724" y="7815728"/>
            <a:ext cx="566738"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Yes</a:t>
            </a:r>
            <a:endParaRPr lang="en-US" sz="582" dirty="0"/>
          </a:p>
        </p:txBody>
      </p:sp>
      <p:sp>
        <p:nvSpPr>
          <p:cNvPr id="408" name="Text 379"/>
          <p:cNvSpPr/>
          <p:nvPr/>
        </p:nvSpPr>
        <p:spPr>
          <a:xfrm>
            <a:off x="4057724" y="7725591"/>
            <a:ext cx="966787"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WILLING TO TOUR</a:t>
            </a:r>
            <a:endParaRPr lang="en-US" sz="437" dirty="0"/>
          </a:p>
        </p:txBody>
      </p:sp>
      <p:sp>
        <p:nvSpPr>
          <p:cNvPr id="409" name="Text 380"/>
          <p:cNvSpPr/>
          <p:nvPr/>
        </p:nvSpPr>
        <p:spPr>
          <a:xfrm>
            <a:off x="4168657" y="7298507"/>
            <a:ext cx="1433513"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Load-in access within 1 hour of show</a:t>
            </a:r>
            <a:endParaRPr lang="en-US" sz="510" dirty="0"/>
          </a:p>
        </p:txBody>
      </p:sp>
      <p:sp>
        <p:nvSpPr>
          <p:cNvPr id="410" name="Text 381"/>
          <p:cNvSpPr/>
          <p:nvPr/>
        </p:nvSpPr>
        <p:spPr>
          <a:xfrm>
            <a:off x="4168657" y="7169080"/>
            <a:ext cx="1604963"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Small performance area (10x10ft minimum)</a:t>
            </a:r>
            <a:endParaRPr lang="en-US" sz="510" dirty="0"/>
          </a:p>
        </p:txBody>
      </p:sp>
      <p:sp>
        <p:nvSpPr>
          <p:cNvPr id="411" name="Text 382"/>
          <p:cNvSpPr/>
          <p:nvPr/>
        </p:nvSpPr>
        <p:spPr>
          <a:xfrm>
            <a:off x="4168657" y="7039652"/>
            <a:ext cx="1447800"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3-4 power outlets for amps and pedals</a:t>
            </a:r>
            <a:endParaRPr lang="en-US" sz="510" dirty="0"/>
          </a:p>
        </p:txBody>
      </p:sp>
      <p:sp>
        <p:nvSpPr>
          <p:cNvPr id="412" name="Text 383"/>
          <p:cNvSpPr/>
          <p:nvPr/>
        </p:nvSpPr>
        <p:spPr>
          <a:xfrm>
            <a:off x="4168657" y="6910224"/>
            <a:ext cx="1766888"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Basic PA system (we can bring our own if needed)</a:t>
            </a:r>
            <a:endParaRPr lang="en-US" sz="510" dirty="0"/>
          </a:p>
        </p:txBody>
      </p:sp>
      <p:sp>
        <p:nvSpPr>
          <p:cNvPr id="413" name="Text 384"/>
          <p:cNvSpPr/>
          <p:nvPr/>
        </p:nvSpPr>
        <p:spPr>
          <a:xfrm>
            <a:off x="4057724" y="6759505"/>
            <a:ext cx="3344659" cy="95250"/>
          </a:xfrm>
          <a:prstGeom prst="rect">
            <a:avLst/>
          </a:prstGeom>
          <a:noFill/>
          <a:ln/>
        </p:spPr>
        <p:txBody>
          <a:bodyPr wrap="square" rtlCol="0" anchor="ctr"/>
          <a:lstStyle/>
          <a:p>
            <a:pPr algn="l" indent="0" marL="0">
              <a:lnSpc>
                <a:spcPts val="728"/>
              </a:lnSpc>
              <a:buNone/>
            </a:pPr>
            <a:r>
              <a:rPr lang="en-US" sz="510" b="1" spc="13" kern="0" dirty="0">
                <a:solidFill>
                  <a:srgbClr val="1C1E26">
                    <a:alpha val="99000"/>
                  </a:srgbClr>
                </a:solidFill>
                <a:latin typeface="Teko" pitchFamily="34" charset="0"/>
                <a:ea typeface="Teko" pitchFamily="34" charset="-122"/>
                <a:cs typeface="Teko" pitchFamily="34" charset="-120"/>
              </a:rPr>
              <a:t>TECHNICAL REQUIREMENTS</a:t>
            </a:r>
            <a:endParaRPr lang="en-US" sz="510" dirty="0"/>
          </a:p>
        </p:txBody>
      </p:sp>
      <p:sp>
        <p:nvSpPr>
          <p:cNvPr id="414" name="Text 385"/>
          <p:cNvSpPr/>
          <p:nvPr/>
        </p:nvSpPr>
        <p:spPr>
          <a:xfrm>
            <a:off x="5663617" y="6202503"/>
            <a:ext cx="1589693" cy="223838"/>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Strong Brooklyn following, growing regional presence</a:t>
            </a:r>
            <a:endParaRPr lang="en-US" sz="582" dirty="0"/>
          </a:p>
        </p:txBody>
      </p:sp>
      <p:sp>
        <p:nvSpPr>
          <p:cNvPr id="415" name="Text 386"/>
          <p:cNvSpPr/>
          <p:nvPr/>
        </p:nvSpPr>
        <p:spPr>
          <a:xfrm>
            <a:off x="5663617" y="6130856"/>
            <a:ext cx="733425"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FAN BASE</a:t>
            </a:r>
            <a:endParaRPr lang="en-US" sz="437" dirty="0"/>
          </a:p>
        </p:txBody>
      </p:sp>
      <p:sp>
        <p:nvSpPr>
          <p:cNvPr id="416" name="Text 387"/>
          <p:cNvSpPr/>
          <p:nvPr/>
        </p:nvSpPr>
        <p:spPr>
          <a:xfrm>
            <a:off x="4205641" y="6257972"/>
            <a:ext cx="109061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30-50 people typical</a:t>
            </a:r>
            <a:endParaRPr lang="en-US" sz="582" dirty="0"/>
          </a:p>
        </p:txBody>
      </p:sp>
      <p:sp>
        <p:nvSpPr>
          <p:cNvPr id="417" name="Text 388"/>
          <p:cNvSpPr/>
          <p:nvPr/>
        </p:nvSpPr>
        <p:spPr>
          <a:xfrm>
            <a:off x="4205641" y="6186325"/>
            <a:ext cx="885825"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TYPICAL DRAW</a:t>
            </a:r>
            <a:endParaRPr lang="en-US" sz="437" dirty="0"/>
          </a:p>
        </p:txBody>
      </p:sp>
      <p:sp>
        <p:nvSpPr>
          <p:cNvPr id="418" name="Text 389"/>
          <p:cNvSpPr/>
          <p:nvPr/>
        </p:nvSpPr>
        <p:spPr>
          <a:xfrm>
            <a:off x="5686332" y="5943648"/>
            <a:ext cx="90011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45-60 minutes</a:t>
            </a:r>
            <a:endParaRPr lang="en-US" sz="582" dirty="0"/>
          </a:p>
        </p:txBody>
      </p:sp>
      <p:sp>
        <p:nvSpPr>
          <p:cNvPr id="419" name="Text 390"/>
          <p:cNvSpPr/>
          <p:nvPr/>
        </p:nvSpPr>
        <p:spPr>
          <a:xfrm>
            <a:off x="5686332" y="5872000"/>
            <a:ext cx="804862"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SET LENGTH</a:t>
            </a:r>
            <a:endParaRPr lang="en-US" sz="437" dirty="0"/>
          </a:p>
        </p:txBody>
      </p:sp>
      <p:sp>
        <p:nvSpPr>
          <p:cNvPr id="420" name="Text 391"/>
          <p:cNvSpPr/>
          <p:nvPr/>
        </p:nvSpPr>
        <p:spPr>
          <a:xfrm>
            <a:off x="4205641" y="5943648"/>
            <a:ext cx="808504"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3 members</a:t>
            </a:r>
            <a:endParaRPr lang="en-US" sz="582" dirty="0"/>
          </a:p>
        </p:txBody>
      </p:sp>
      <p:sp>
        <p:nvSpPr>
          <p:cNvPr id="421" name="Text 392"/>
          <p:cNvSpPr/>
          <p:nvPr/>
        </p:nvSpPr>
        <p:spPr>
          <a:xfrm>
            <a:off x="4205641" y="5872000"/>
            <a:ext cx="757238"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BAND SIZE</a:t>
            </a:r>
            <a:endParaRPr lang="en-US" sz="437" dirty="0"/>
          </a:p>
        </p:txBody>
      </p:sp>
      <p:sp>
        <p:nvSpPr>
          <p:cNvPr id="422" name="Text 393"/>
          <p:cNvSpPr/>
          <p:nvPr/>
        </p:nvSpPr>
        <p:spPr>
          <a:xfrm>
            <a:off x="4057724" y="5555365"/>
            <a:ext cx="1190625"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performance details</a:t>
            </a:r>
            <a:endParaRPr lang="en-US" sz="728" dirty="0"/>
          </a:p>
        </p:txBody>
      </p:sp>
      <p:sp>
        <p:nvSpPr>
          <p:cNvPr id="423" name="Text 394"/>
          <p:cNvSpPr/>
          <p:nvPr/>
        </p:nvSpPr>
        <p:spPr>
          <a:xfrm>
            <a:off x="4140929" y="4993741"/>
            <a:ext cx="803881"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 The FADER</a:t>
            </a:r>
            <a:endParaRPr lang="en-US" sz="437" dirty="0"/>
          </a:p>
        </p:txBody>
      </p:sp>
      <p:sp>
        <p:nvSpPr>
          <p:cNvPr id="424" name="Text 395"/>
          <p:cNvSpPr/>
          <p:nvPr/>
        </p:nvSpPr>
        <p:spPr>
          <a:xfrm>
            <a:off x="4140929" y="4862002"/>
            <a:ext cx="1307725" cy="114300"/>
          </a:xfrm>
          <a:prstGeom prst="rect">
            <a:avLst/>
          </a:prstGeom>
          <a:noFill/>
          <a:ln/>
        </p:spPr>
        <p:txBody>
          <a:bodyPr wrap="square" rtlCol="0" anchor="ctr"/>
          <a:lstStyle/>
          <a:p>
            <a:pPr algn="l" indent="0" marL="0">
              <a:lnSpc>
                <a:spcPts val="874"/>
              </a:lnSpc>
              <a:buNone/>
            </a:pPr>
            <a:r>
              <a:rPr lang="en-US" sz="582" i="1" dirty="0">
                <a:solidFill>
                  <a:srgbClr val="1C1E26">
                    <a:alpha val="99000"/>
                  </a:srgbClr>
                </a:solidFill>
                <a:latin typeface="Tinos" pitchFamily="34" charset="0"/>
                <a:ea typeface="Tinos" pitchFamily="34" charset="-122"/>
                <a:cs typeface="Tinos" pitchFamily="34" charset="-120"/>
              </a:rPr>
              <a:t>"A must-see live experience"</a:t>
            </a:r>
            <a:endParaRPr lang="en-US" sz="582" dirty="0"/>
          </a:p>
        </p:txBody>
      </p:sp>
      <p:sp>
        <p:nvSpPr>
          <p:cNvPr id="425" name="Text 396"/>
          <p:cNvSpPr/>
          <p:nvPr/>
        </p:nvSpPr>
        <p:spPr>
          <a:xfrm>
            <a:off x="4140929" y="4660927"/>
            <a:ext cx="891707"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 Brooklyn Vegan</a:t>
            </a:r>
            <a:endParaRPr lang="en-US" sz="437" dirty="0"/>
          </a:p>
        </p:txBody>
      </p:sp>
      <p:sp>
        <p:nvSpPr>
          <p:cNvPr id="426" name="Text 397"/>
          <p:cNvSpPr/>
          <p:nvPr/>
        </p:nvSpPr>
        <p:spPr>
          <a:xfrm>
            <a:off x="4140929" y="4529187"/>
            <a:ext cx="1751477" cy="114300"/>
          </a:xfrm>
          <a:prstGeom prst="rect">
            <a:avLst/>
          </a:prstGeom>
          <a:noFill/>
          <a:ln/>
        </p:spPr>
        <p:txBody>
          <a:bodyPr wrap="square" rtlCol="0" anchor="ctr"/>
          <a:lstStyle/>
          <a:p>
            <a:pPr algn="l" indent="0" marL="0">
              <a:lnSpc>
                <a:spcPts val="874"/>
              </a:lnSpc>
              <a:buNone/>
            </a:pPr>
            <a:r>
              <a:rPr lang="en-US" sz="582" i="1" dirty="0">
                <a:solidFill>
                  <a:srgbClr val="1C1E26">
                    <a:alpha val="99000"/>
                  </a:srgbClr>
                </a:solidFill>
                <a:latin typeface="Tinos" pitchFamily="34" charset="0"/>
                <a:ea typeface="Tinos" pitchFamily="34" charset="-122"/>
                <a:cs typeface="Tinos" pitchFamily="34" charset="-120"/>
              </a:rPr>
              <a:t>"Hauntingly beautiful and deeply resonant"</a:t>
            </a:r>
            <a:endParaRPr lang="en-US" sz="582" dirty="0"/>
          </a:p>
        </p:txBody>
      </p:sp>
      <p:sp>
        <p:nvSpPr>
          <p:cNvPr id="427" name="Text 398"/>
          <p:cNvSpPr/>
          <p:nvPr/>
        </p:nvSpPr>
        <p:spPr>
          <a:xfrm>
            <a:off x="4057724" y="3706397"/>
            <a:ext cx="3258386" cy="481012"/>
          </a:xfrm>
          <a:prstGeom prst="rect">
            <a:avLst/>
          </a:prstGeom>
          <a:noFill/>
          <a:ln/>
        </p:spPr>
        <p:txBody>
          <a:bodyPr wrap="square" rtlCol="0" anchor="ctr"/>
          <a:lstStyle/>
          <a:p>
            <a:pPr algn="l" indent="0" marL="0">
              <a:lnSpc>
                <a:spcPts val="946"/>
              </a:lnSpc>
              <a:buNone/>
            </a:pPr>
            <a:r>
              <a:rPr lang="en-US" sz="582" dirty="0">
                <a:solidFill>
                  <a:srgbClr val="1C1E26">
                    <a:alpha val="99000"/>
                  </a:srgbClr>
                </a:solidFill>
                <a:latin typeface="Tinos" pitchFamily="34" charset="0"/>
                <a:ea typeface="Tinos" pitchFamily="34" charset="-122"/>
                <a:cs typeface="Tinos" pitchFamily="34" charset="-120"/>
              </a:rPr>
              <a:t>While only a relatively short time since the van-dwelling singer-songwriter Olive Klug has fully pursued the nontraditional life of a touring musician, their sophomore album 'Lost Dog' finds them contemplating a propensity for adventure no matter what avenue of love and loss it leads down. </a:t>
            </a:r>
            <a:endParaRPr lang="en-US" sz="582" dirty="0"/>
          </a:p>
        </p:txBody>
      </p:sp>
      <p:sp>
        <p:nvSpPr>
          <p:cNvPr id="428" name="Text 399"/>
          <p:cNvSpPr/>
          <p:nvPr/>
        </p:nvSpPr>
        <p:spPr>
          <a:xfrm>
            <a:off x="4057724" y="3392073"/>
            <a:ext cx="1014413"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about the artist</a:t>
            </a:r>
            <a:endParaRPr lang="en-US" sz="728" dirty="0"/>
          </a:p>
        </p:txBody>
      </p:sp>
      <p:sp>
        <p:nvSpPr>
          <p:cNvPr id="429" name="Text 400"/>
          <p:cNvSpPr/>
          <p:nvPr/>
        </p:nvSpPr>
        <p:spPr>
          <a:xfrm>
            <a:off x="4090085" y="978412"/>
            <a:ext cx="804862" cy="95250"/>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back to venues</a:t>
            </a:r>
            <a:endParaRPr lang="en-US" sz="510" dirty="0"/>
          </a:p>
        </p:txBody>
      </p:sp>
      <p:sp>
        <p:nvSpPr>
          <p:cNvPr id="430" name="Text 401"/>
          <p:cNvSpPr/>
          <p:nvPr/>
        </p:nvSpPr>
        <p:spPr>
          <a:xfrm>
            <a:off x="5379188" y="664087"/>
            <a:ext cx="743790" cy="92448"/>
          </a:xfrm>
          <a:prstGeom prst="rect">
            <a:avLst/>
          </a:prstGeom>
          <a:noFill/>
          <a:ln/>
        </p:spPr>
        <p:txBody>
          <a:bodyPr wrap="square" rtlCol="0" anchor="ctr"/>
          <a:lstStyle/>
          <a:p>
            <a:pPr algn="ctr" indent="0" marL="0">
              <a:lnSpc>
                <a:spcPts val="728"/>
              </a:lnSpc>
              <a:buNone/>
            </a:pPr>
            <a:r>
              <a:rPr lang="en-US" sz="510" b="1" dirty="0">
                <a:solidFill>
                  <a:srgbClr val="FAF7F2">
                    <a:alpha val="99000"/>
                  </a:srgbClr>
                </a:solidFill>
                <a:latin typeface="Teko" pitchFamily="34" charset="0"/>
                <a:ea typeface="Teko" pitchFamily="34" charset="-122"/>
                <a:cs typeface="Teko" pitchFamily="34" charset="-120"/>
              </a:rPr>
              <a:t>artist profile</a:t>
            </a:r>
            <a:endParaRPr lang="en-US" sz="510" dirty="0"/>
          </a:p>
        </p:txBody>
      </p:sp>
      <p:sp>
        <p:nvSpPr>
          <p:cNvPr id="431" name="Text 402"/>
          <p:cNvSpPr/>
          <p:nvPr/>
        </p:nvSpPr>
        <p:spPr>
          <a:xfrm>
            <a:off x="4928136" y="668710"/>
            <a:ext cx="720678" cy="83204"/>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host profile</a:t>
            </a:r>
            <a:endParaRPr lang="en-US" sz="510" dirty="0"/>
          </a:p>
        </p:txBody>
      </p:sp>
      <p:sp>
        <p:nvSpPr>
          <p:cNvPr id="432" name="Text 403"/>
          <p:cNvSpPr/>
          <p:nvPr/>
        </p:nvSpPr>
        <p:spPr>
          <a:xfrm>
            <a:off x="4348860" y="668710"/>
            <a:ext cx="845483" cy="83204"/>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upcoming shows</a:t>
            </a:r>
            <a:endParaRPr lang="en-US" sz="510" dirty="0"/>
          </a:p>
        </p:txBody>
      </p:sp>
      <p:sp>
        <p:nvSpPr>
          <p:cNvPr id="433" name="Text 404"/>
          <p:cNvSpPr/>
          <p:nvPr/>
        </p:nvSpPr>
        <p:spPr>
          <a:xfrm>
            <a:off x="3893027" y="668710"/>
            <a:ext cx="720678" cy="83204"/>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find venues</a:t>
            </a:r>
            <a:endParaRPr lang="en-US" sz="510" dirty="0"/>
          </a:p>
        </p:txBody>
      </p:sp>
      <p:sp>
        <p:nvSpPr>
          <p:cNvPr id="434" name="Text 405"/>
          <p:cNvSpPr/>
          <p:nvPr/>
        </p:nvSpPr>
        <p:spPr>
          <a:xfrm>
            <a:off x="7820016" y="4393258"/>
            <a:ext cx="800100" cy="95250"/>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message artist</a:t>
            </a:r>
            <a:endParaRPr lang="en-US" sz="510" dirty="0"/>
          </a:p>
        </p:txBody>
      </p:sp>
      <p:sp>
        <p:nvSpPr>
          <p:cNvPr id="435" name="Text 406"/>
          <p:cNvSpPr/>
          <p:nvPr/>
        </p:nvSpPr>
        <p:spPr>
          <a:xfrm>
            <a:off x="7427872" y="4187070"/>
            <a:ext cx="804862" cy="95250"/>
          </a:xfrm>
          <a:prstGeom prst="rect">
            <a:avLst/>
          </a:prstGeom>
          <a:noFill/>
          <a:ln/>
        </p:spPr>
        <p:txBody>
          <a:bodyPr wrap="square" rtlCol="0" anchor="ctr"/>
          <a:lstStyle/>
          <a:p>
            <a:pPr algn="ctr" indent="0" marL="0">
              <a:lnSpc>
                <a:spcPts val="728"/>
              </a:lnSpc>
              <a:buNone/>
            </a:pPr>
            <a:r>
              <a:rPr lang="en-US" sz="510" b="1" dirty="0">
                <a:solidFill>
                  <a:srgbClr val="FAF7F2">
                    <a:alpha val="99000"/>
                  </a:srgbClr>
                </a:solidFill>
                <a:latin typeface="Teko" pitchFamily="34" charset="0"/>
                <a:ea typeface="Teko" pitchFamily="34" charset="-122"/>
                <a:cs typeface="Teko" pitchFamily="34" charset="-120"/>
              </a:rPr>
              <a:t>book this artist</a:t>
            </a:r>
            <a:endParaRPr lang="en-US" sz="510" dirty="0"/>
          </a:p>
        </p:txBody>
      </p:sp>
      <p:sp>
        <p:nvSpPr>
          <p:cNvPr id="436" name="Text 407"/>
          <p:cNvSpPr/>
          <p:nvPr/>
        </p:nvSpPr>
        <p:spPr>
          <a:xfrm>
            <a:off x="7464856" y="3872746"/>
            <a:ext cx="652463"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Spotify</a:t>
            </a:r>
            <a:endParaRPr lang="en-US" sz="510" dirty="0"/>
          </a:p>
        </p:txBody>
      </p:sp>
      <p:sp>
        <p:nvSpPr>
          <p:cNvPr id="437" name="Text 408"/>
          <p:cNvSpPr/>
          <p:nvPr/>
        </p:nvSpPr>
        <p:spPr>
          <a:xfrm>
            <a:off x="7464856" y="3743318"/>
            <a:ext cx="738188"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Bandcamp</a:t>
            </a:r>
            <a:endParaRPr lang="en-US" sz="510" dirty="0"/>
          </a:p>
        </p:txBody>
      </p:sp>
      <p:sp>
        <p:nvSpPr>
          <p:cNvPr id="438" name="Text 409"/>
          <p:cNvSpPr/>
          <p:nvPr/>
        </p:nvSpPr>
        <p:spPr>
          <a:xfrm>
            <a:off x="7464856" y="3613891"/>
            <a:ext cx="833437"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oliveklug.com</a:t>
            </a:r>
            <a:endParaRPr lang="en-US" sz="510" dirty="0"/>
          </a:p>
        </p:txBody>
      </p:sp>
      <p:sp>
        <p:nvSpPr>
          <p:cNvPr id="439" name="Text 410"/>
          <p:cNvSpPr/>
          <p:nvPr/>
        </p:nvSpPr>
        <p:spPr>
          <a:xfrm>
            <a:off x="7464856" y="3484463"/>
            <a:ext cx="762000"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@oliveklug</a:t>
            </a:r>
            <a:endParaRPr lang="en-US" sz="510" dirty="0"/>
          </a:p>
        </p:txBody>
      </p:sp>
      <p:sp>
        <p:nvSpPr>
          <p:cNvPr id="440" name="Text 411"/>
          <p:cNvSpPr/>
          <p:nvPr/>
        </p:nvSpPr>
        <p:spPr>
          <a:xfrm>
            <a:off x="7353914" y="3355035"/>
            <a:ext cx="728663"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CONNECT</a:t>
            </a:r>
            <a:endParaRPr lang="en-US" sz="437" dirty="0"/>
          </a:p>
        </p:txBody>
      </p:sp>
      <p:sp>
        <p:nvSpPr>
          <p:cNvPr id="441" name="Text 412"/>
          <p:cNvSpPr/>
          <p:nvPr/>
        </p:nvSpPr>
        <p:spPr>
          <a:xfrm>
            <a:off x="8144731" y="3081192"/>
            <a:ext cx="728663"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Alternative</a:t>
            </a:r>
            <a:endParaRPr lang="en-US" sz="437" dirty="0"/>
          </a:p>
        </p:txBody>
      </p:sp>
      <p:sp>
        <p:nvSpPr>
          <p:cNvPr id="442" name="Text 413"/>
          <p:cNvSpPr/>
          <p:nvPr/>
        </p:nvSpPr>
        <p:spPr>
          <a:xfrm>
            <a:off x="7846433" y="3081192"/>
            <a:ext cx="566738"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Folk</a:t>
            </a:r>
            <a:endParaRPr lang="en-US" sz="437" dirty="0"/>
          </a:p>
        </p:txBody>
      </p:sp>
      <p:sp>
        <p:nvSpPr>
          <p:cNvPr id="443" name="Text 414"/>
          <p:cNvSpPr/>
          <p:nvPr/>
        </p:nvSpPr>
        <p:spPr>
          <a:xfrm>
            <a:off x="7392386" y="3081192"/>
            <a:ext cx="723900"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Songwriter</a:t>
            </a:r>
            <a:endParaRPr lang="en-US" sz="437" dirty="0"/>
          </a:p>
        </p:txBody>
      </p:sp>
      <p:sp>
        <p:nvSpPr>
          <p:cNvPr id="444" name="Text 415"/>
          <p:cNvSpPr/>
          <p:nvPr/>
        </p:nvSpPr>
        <p:spPr>
          <a:xfrm>
            <a:off x="7353914" y="2957507"/>
            <a:ext cx="681038"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GENRES</a:t>
            </a:r>
            <a:endParaRPr lang="en-US" sz="437" dirty="0"/>
          </a:p>
        </p:txBody>
      </p:sp>
      <p:sp>
        <p:nvSpPr>
          <p:cNvPr id="445" name="Text 416"/>
          <p:cNvSpPr/>
          <p:nvPr/>
        </p:nvSpPr>
        <p:spPr>
          <a:xfrm>
            <a:off x="7617647" y="2516556"/>
            <a:ext cx="1295400" cy="95250"/>
          </a:xfrm>
          <a:prstGeom prst="rect">
            <a:avLst/>
          </a:prstGeom>
          <a:noFill/>
          <a:ln/>
        </p:spPr>
        <p:txBody>
          <a:bodyPr wrap="square" rtlCol="0" anchor="ctr"/>
          <a:lstStyle/>
          <a:p>
            <a:pPr algn="ctr"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Usually responds within 3 hours</a:t>
            </a:r>
            <a:endParaRPr lang="en-US" sz="510" dirty="0"/>
          </a:p>
        </p:txBody>
      </p:sp>
      <p:sp>
        <p:nvSpPr>
          <p:cNvPr id="446" name="Text 417"/>
          <p:cNvSpPr/>
          <p:nvPr/>
        </p:nvSpPr>
        <p:spPr>
          <a:xfrm>
            <a:off x="7982564" y="2276190"/>
            <a:ext cx="743790" cy="95250"/>
          </a:xfrm>
          <a:prstGeom prst="rect">
            <a:avLst/>
          </a:prstGeom>
          <a:noFill/>
          <a:ln/>
        </p:spPr>
        <p:txBody>
          <a:bodyPr wrap="square" rtlCol="0" anchor="ctr"/>
          <a:lstStyle/>
          <a:p>
            <a:pPr algn="ctr" indent="0" marL="0">
              <a:lnSpc>
                <a:spcPts val="728"/>
              </a:lnSpc>
              <a:buNone/>
            </a:pPr>
            <a:r>
              <a:rPr lang="en-US" sz="510" dirty="0">
                <a:solidFill>
                  <a:srgbClr val="6B6D75">
                    <a:alpha val="99000"/>
                  </a:srgbClr>
                </a:solidFill>
                <a:latin typeface="Tinos" pitchFamily="34" charset="0"/>
                <a:ea typeface="Tinos" pitchFamily="34" charset="-122"/>
                <a:cs typeface="Tinos" pitchFamily="34" charset="-120"/>
              </a:rPr>
              <a:t>(34 shows)</a:t>
            </a:r>
            <a:endParaRPr lang="en-US" sz="510" dirty="0"/>
          </a:p>
        </p:txBody>
      </p:sp>
      <p:sp>
        <p:nvSpPr>
          <p:cNvPr id="447" name="Text 418"/>
          <p:cNvSpPr/>
          <p:nvPr/>
        </p:nvSpPr>
        <p:spPr>
          <a:xfrm>
            <a:off x="7841577" y="2260012"/>
            <a:ext cx="561975" cy="133350"/>
          </a:xfrm>
          <a:prstGeom prst="rect">
            <a:avLst/>
          </a:prstGeom>
          <a:noFill/>
          <a:ln/>
        </p:spPr>
        <p:txBody>
          <a:bodyPr wrap="square" rtlCol="0" anchor="ctr"/>
          <a:lstStyle/>
          <a:p>
            <a:pPr algn="ctr" indent="0" marL="0">
              <a:lnSpc>
                <a:spcPts val="1019"/>
              </a:lnSpc>
              <a:buNone/>
            </a:pPr>
            <a:r>
              <a:rPr lang="en-US" sz="655" b="1" dirty="0">
                <a:solidFill>
                  <a:srgbClr val="1C1E26">
                    <a:alpha val="99000"/>
                  </a:srgbClr>
                </a:solidFill>
                <a:latin typeface="Tinos" pitchFamily="34" charset="0"/>
                <a:ea typeface="Tinos" pitchFamily="34" charset="-122"/>
                <a:cs typeface="Tinos" pitchFamily="34" charset="-120"/>
              </a:rPr>
              <a:t>4.9</a:t>
            </a:r>
            <a:endParaRPr lang="en-US" sz="655" dirty="0"/>
          </a:p>
        </p:txBody>
      </p:sp>
      <p:sp>
        <p:nvSpPr>
          <p:cNvPr id="448" name="Text 419"/>
          <p:cNvSpPr/>
          <p:nvPr/>
        </p:nvSpPr>
        <p:spPr>
          <a:xfrm>
            <a:off x="7715297" y="2109783"/>
            <a:ext cx="1007268" cy="152400"/>
          </a:xfrm>
          <a:prstGeom prst="rect">
            <a:avLst/>
          </a:prstGeom>
          <a:noFill/>
          <a:ln/>
        </p:spPr>
        <p:txBody>
          <a:bodyPr wrap="square" rtlCol="0" anchor="ctr"/>
          <a:lstStyle/>
          <a:p>
            <a:pPr algn="ctr"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member since June 2023</a:t>
            </a:r>
            <a:endParaRPr lang="en-US" sz="437" dirty="0"/>
          </a:p>
        </p:txBody>
      </p:sp>
      <p:sp>
        <p:nvSpPr>
          <p:cNvPr id="449" name="Text 420"/>
          <p:cNvSpPr/>
          <p:nvPr/>
        </p:nvSpPr>
        <p:spPr>
          <a:xfrm>
            <a:off x="7770688" y="1980356"/>
            <a:ext cx="896330" cy="152400"/>
          </a:xfrm>
          <a:prstGeom prst="rect">
            <a:avLst/>
          </a:prstGeom>
          <a:noFill/>
          <a:ln/>
        </p:spPr>
        <p:txBody>
          <a:bodyPr wrap="square" rtlCol="0" anchor="ctr"/>
          <a:lstStyle/>
          <a:p>
            <a:pPr algn="ctr"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from Brooklyn, NY</a:t>
            </a:r>
            <a:endParaRPr lang="en-US" sz="437" dirty="0"/>
          </a:p>
        </p:txBody>
      </p:sp>
      <p:sp>
        <p:nvSpPr>
          <p:cNvPr id="450" name="Text 421"/>
          <p:cNvSpPr/>
          <p:nvPr/>
        </p:nvSpPr>
        <p:spPr>
          <a:xfrm>
            <a:off x="7535094" y="1869418"/>
            <a:ext cx="1366837" cy="95250"/>
          </a:xfrm>
          <a:prstGeom prst="rect">
            <a:avLst/>
          </a:prstGeom>
          <a:noFill/>
          <a:ln/>
        </p:spPr>
        <p:txBody>
          <a:bodyPr wrap="square" rtlCol="0" anchor="ctr"/>
          <a:lstStyle/>
          <a:p>
            <a:pPr algn="ctr" indent="0" marL="0">
              <a:lnSpc>
                <a:spcPts val="728"/>
              </a:lnSpc>
              <a:buNone/>
            </a:pPr>
            <a:r>
              <a:rPr lang="en-US" sz="510" dirty="0">
                <a:solidFill>
                  <a:srgbClr val="6B6D75">
                    <a:alpha val="99000"/>
                  </a:srgbClr>
                </a:solidFill>
                <a:latin typeface="Tinos" pitchFamily="34" charset="0"/>
                <a:ea typeface="Tinos" pitchFamily="34" charset="-122"/>
                <a:cs typeface="Tinos" pitchFamily="34" charset="-120"/>
              </a:rPr>
              <a:t>queer indie folk with earnest guitar</a:t>
            </a:r>
            <a:endParaRPr lang="en-US" sz="510" dirty="0"/>
          </a:p>
        </p:txBody>
      </p:sp>
      <p:sp>
        <p:nvSpPr>
          <p:cNvPr id="451" name="Text 422"/>
          <p:cNvSpPr/>
          <p:nvPr/>
        </p:nvSpPr>
        <p:spPr>
          <a:xfrm>
            <a:off x="7812007" y="1719189"/>
            <a:ext cx="819150" cy="133350"/>
          </a:xfrm>
          <a:prstGeom prst="rect">
            <a:avLst/>
          </a:prstGeom>
          <a:noFill/>
          <a:ln/>
        </p:spPr>
        <p:txBody>
          <a:bodyPr wrap="square" rtlCol="0" anchor="ctr"/>
          <a:lstStyle/>
          <a:p>
            <a:pPr algn="ctr"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Olive Klug</a:t>
            </a:r>
            <a:endParaRPr lang="en-US" sz="728" dirty="0"/>
          </a:p>
        </p:txBody>
      </p:sp>
      <p:sp>
        <p:nvSpPr>
          <p:cNvPr id="452" name="Text 423"/>
          <p:cNvSpPr/>
          <p:nvPr/>
        </p:nvSpPr>
        <p:spPr>
          <a:xfrm>
            <a:off x="4124399" y="13290656"/>
            <a:ext cx="3290743" cy="185738"/>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Great performance and really cool people. Only small note is they ran about 15 minutes over the agreed time, but the show was so good nobody minded! Would definitely book again.</a:t>
            </a:r>
            <a:endParaRPr lang="en-US" sz="510" dirty="0"/>
          </a:p>
        </p:txBody>
      </p:sp>
      <p:sp>
        <p:nvSpPr>
          <p:cNvPr id="453" name="Text 424"/>
          <p:cNvSpPr/>
          <p:nvPr/>
        </p:nvSpPr>
        <p:spPr>
          <a:xfrm>
            <a:off x="4124399" y="13179719"/>
            <a:ext cx="86859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Boston • Oct 2024</a:t>
            </a:r>
            <a:endParaRPr lang="en-US" sz="437" dirty="0"/>
          </a:p>
        </p:txBody>
      </p:sp>
      <p:sp>
        <p:nvSpPr>
          <p:cNvPr id="454" name="Text 425"/>
          <p:cNvSpPr/>
          <p:nvPr/>
        </p:nvSpPr>
        <p:spPr>
          <a:xfrm>
            <a:off x="4124399" y="13066469"/>
            <a:ext cx="757238"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Emma R.</a:t>
            </a:r>
            <a:endParaRPr lang="en-US" sz="582" dirty="0"/>
          </a:p>
        </p:txBody>
      </p:sp>
      <p:sp>
        <p:nvSpPr>
          <p:cNvPr id="455" name="Text 426"/>
          <p:cNvSpPr/>
          <p:nvPr/>
        </p:nvSpPr>
        <p:spPr>
          <a:xfrm>
            <a:off x="4124399" y="12731344"/>
            <a:ext cx="3249141" cy="185738"/>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One of the best house shows I've ever hosted. The band brought such positive energy and their performance was top-notch. They were also super communicative leading up to the show. 10/10 would recommend.</a:t>
            </a:r>
            <a:endParaRPr lang="en-US" sz="510" dirty="0"/>
          </a:p>
        </p:txBody>
      </p:sp>
      <p:sp>
        <p:nvSpPr>
          <p:cNvPr id="456" name="Text 427"/>
          <p:cNvSpPr/>
          <p:nvPr/>
        </p:nvSpPr>
        <p:spPr>
          <a:xfrm>
            <a:off x="4124399" y="12620405"/>
            <a:ext cx="100264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Philadelphia • Nov 2024</a:t>
            </a:r>
            <a:endParaRPr lang="en-US" sz="437" dirty="0"/>
          </a:p>
        </p:txBody>
      </p:sp>
      <p:sp>
        <p:nvSpPr>
          <p:cNvPr id="457" name="Text 428"/>
          <p:cNvSpPr/>
          <p:nvPr/>
        </p:nvSpPr>
        <p:spPr>
          <a:xfrm>
            <a:off x="4124399" y="12507156"/>
            <a:ext cx="742950"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David K.</a:t>
            </a:r>
            <a:endParaRPr lang="en-US" sz="582" dirty="0"/>
          </a:p>
        </p:txBody>
      </p:sp>
      <p:sp>
        <p:nvSpPr>
          <p:cNvPr id="458" name="Text 429"/>
          <p:cNvSpPr/>
          <p:nvPr/>
        </p:nvSpPr>
        <p:spPr>
          <a:xfrm>
            <a:off x="4124399" y="12079582"/>
            <a:ext cx="3226029" cy="280988"/>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The Violet Echoes were incredible! Professional, respectful of my space, and put on an amazing show. The crowd was completely mesmerized. They helped with setup and cleanup, and were just genuinely lovely people. Would absolutely host them again.</a:t>
            </a:r>
            <a:endParaRPr lang="en-US" sz="510" dirty="0"/>
          </a:p>
        </p:txBody>
      </p:sp>
      <p:sp>
        <p:nvSpPr>
          <p:cNvPr id="459" name="Text 430"/>
          <p:cNvSpPr/>
          <p:nvPr/>
        </p:nvSpPr>
        <p:spPr>
          <a:xfrm>
            <a:off x="4124399" y="11968645"/>
            <a:ext cx="1261501"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Williamsburg, Brooklyn • Dec 2024</a:t>
            </a:r>
            <a:endParaRPr lang="en-US" sz="437" dirty="0"/>
          </a:p>
        </p:txBody>
      </p:sp>
      <p:sp>
        <p:nvSpPr>
          <p:cNvPr id="460" name="Text 431"/>
          <p:cNvSpPr/>
          <p:nvPr/>
        </p:nvSpPr>
        <p:spPr>
          <a:xfrm>
            <a:off x="4124399" y="11855395"/>
            <a:ext cx="757238"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Sarah M.</a:t>
            </a:r>
            <a:endParaRPr lang="en-US" sz="582" dirty="0"/>
          </a:p>
        </p:txBody>
      </p:sp>
      <p:sp>
        <p:nvSpPr>
          <p:cNvPr id="461" name="Text 432"/>
          <p:cNvSpPr/>
          <p:nvPr/>
        </p:nvSpPr>
        <p:spPr>
          <a:xfrm>
            <a:off x="4124399" y="11541071"/>
            <a:ext cx="923925"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host reviews</a:t>
            </a:r>
            <a:endParaRPr lang="en-US" sz="728" dirty="0"/>
          </a:p>
        </p:txBody>
      </p:sp>
      <p:sp>
        <p:nvSpPr>
          <p:cNvPr id="462" name="Text 433"/>
          <p:cNvSpPr/>
          <p:nvPr/>
        </p:nvSpPr>
        <p:spPr>
          <a:xfrm>
            <a:off x="6345436" y="11127365"/>
            <a:ext cx="666750"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Sep 2024</a:t>
            </a:r>
            <a:endParaRPr lang="en-US" sz="437" dirty="0"/>
          </a:p>
        </p:txBody>
      </p:sp>
      <p:sp>
        <p:nvSpPr>
          <p:cNvPr id="463" name="Text 434"/>
          <p:cNvSpPr/>
          <p:nvPr/>
        </p:nvSpPr>
        <p:spPr>
          <a:xfrm>
            <a:off x="6345436" y="11053406"/>
            <a:ext cx="79057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Providence, RI</a:t>
            </a:r>
            <a:endParaRPr lang="en-US" sz="437" dirty="0"/>
          </a:p>
        </p:txBody>
      </p:sp>
      <p:sp>
        <p:nvSpPr>
          <p:cNvPr id="464" name="Text 435"/>
          <p:cNvSpPr/>
          <p:nvPr/>
        </p:nvSpPr>
        <p:spPr>
          <a:xfrm>
            <a:off x="6345436" y="10960958"/>
            <a:ext cx="733425" cy="95250"/>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Echo Loft</a:t>
            </a:r>
            <a:endParaRPr lang="en-US" sz="510" dirty="0"/>
          </a:p>
        </p:txBody>
      </p:sp>
      <p:sp>
        <p:nvSpPr>
          <p:cNvPr id="465" name="Text 436"/>
          <p:cNvSpPr/>
          <p:nvPr/>
        </p:nvSpPr>
        <p:spPr>
          <a:xfrm>
            <a:off x="5605090" y="11127328"/>
            <a:ext cx="666750"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Oct 2024</a:t>
            </a:r>
            <a:endParaRPr lang="en-US" sz="437" dirty="0"/>
          </a:p>
        </p:txBody>
      </p:sp>
      <p:sp>
        <p:nvSpPr>
          <p:cNvPr id="466" name="Text 437"/>
          <p:cNvSpPr/>
          <p:nvPr/>
        </p:nvSpPr>
        <p:spPr>
          <a:xfrm>
            <a:off x="5605090" y="11053370"/>
            <a:ext cx="73342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Boston, MA</a:t>
            </a:r>
            <a:endParaRPr lang="en-US" sz="437" dirty="0"/>
          </a:p>
        </p:txBody>
      </p:sp>
      <p:sp>
        <p:nvSpPr>
          <p:cNvPr id="467" name="Text 438"/>
          <p:cNvSpPr/>
          <p:nvPr/>
        </p:nvSpPr>
        <p:spPr>
          <a:xfrm>
            <a:off x="5605090" y="10960922"/>
            <a:ext cx="914400" cy="95250"/>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Garden Sessions</a:t>
            </a:r>
            <a:endParaRPr lang="en-US" sz="510" dirty="0"/>
          </a:p>
        </p:txBody>
      </p:sp>
      <p:sp>
        <p:nvSpPr>
          <p:cNvPr id="468" name="Text 439"/>
          <p:cNvSpPr/>
          <p:nvPr/>
        </p:nvSpPr>
        <p:spPr>
          <a:xfrm>
            <a:off x="4864745" y="11127328"/>
            <a:ext cx="681038"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Nov 2024</a:t>
            </a:r>
            <a:endParaRPr lang="en-US" sz="437" dirty="0"/>
          </a:p>
        </p:txBody>
      </p:sp>
      <p:sp>
        <p:nvSpPr>
          <p:cNvPr id="469" name="Text 440"/>
          <p:cNvSpPr/>
          <p:nvPr/>
        </p:nvSpPr>
        <p:spPr>
          <a:xfrm>
            <a:off x="4864745" y="11053370"/>
            <a:ext cx="82867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Philadelphia, PA</a:t>
            </a:r>
            <a:endParaRPr lang="en-US" sz="437" dirty="0"/>
          </a:p>
        </p:txBody>
      </p:sp>
      <p:sp>
        <p:nvSpPr>
          <p:cNvPr id="470" name="Text 441"/>
          <p:cNvSpPr/>
          <p:nvPr/>
        </p:nvSpPr>
        <p:spPr>
          <a:xfrm>
            <a:off x="4864745" y="10960922"/>
            <a:ext cx="854728" cy="185738"/>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The Basement Collective</a:t>
            </a:r>
            <a:endParaRPr lang="en-US" sz="510" dirty="0"/>
          </a:p>
        </p:txBody>
      </p:sp>
      <p:sp>
        <p:nvSpPr>
          <p:cNvPr id="471" name="Text 442"/>
          <p:cNvSpPr/>
          <p:nvPr/>
        </p:nvSpPr>
        <p:spPr>
          <a:xfrm>
            <a:off x="4124399" y="11127328"/>
            <a:ext cx="671513"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Dec 2024</a:t>
            </a:r>
            <a:endParaRPr lang="en-US" sz="437" dirty="0"/>
          </a:p>
        </p:txBody>
      </p:sp>
      <p:sp>
        <p:nvSpPr>
          <p:cNvPr id="472" name="Text 443"/>
          <p:cNvSpPr/>
          <p:nvPr/>
        </p:nvSpPr>
        <p:spPr>
          <a:xfrm>
            <a:off x="4124399" y="11053370"/>
            <a:ext cx="776287"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Brooklyn, NY</a:t>
            </a:r>
            <a:endParaRPr lang="en-US" sz="437" dirty="0"/>
          </a:p>
        </p:txBody>
      </p:sp>
      <p:sp>
        <p:nvSpPr>
          <p:cNvPr id="473" name="Text 444"/>
          <p:cNvSpPr/>
          <p:nvPr/>
        </p:nvSpPr>
        <p:spPr>
          <a:xfrm>
            <a:off x="4124399" y="10960922"/>
            <a:ext cx="804862" cy="95250"/>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Sarah's Loft</a:t>
            </a:r>
            <a:endParaRPr lang="en-US" sz="510" dirty="0"/>
          </a:p>
        </p:txBody>
      </p:sp>
      <p:sp>
        <p:nvSpPr>
          <p:cNvPr id="474" name="Text 445"/>
          <p:cNvSpPr/>
          <p:nvPr/>
        </p:nvSpPr>
        <p:spPr>
          <a:xfrm>
            <a:off x="4124399" y="9940920"/>
            <a:ext cx="998023"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past shows (4)</a:t>
            </a:r>
            <a:endParaRPr lang="en-US" sz="728" dirty="0"/>
          </a:p>
        </p:txBody>
      </p:sp>
      <p:sp>
        <p:nvSpPr>
          <p:cNvPr id="475" name="Text 446"/>
          <p:cNvSpPr/>
          <p:nvPr/>
        </p:nvSpPr>
        <p:spPr>
          <a:xfrm>
            <a:off x="4124399" y="9508723"/>
            <a:ext cx="1619250" cy="95250"/>
          </a:xfrm>
          <a:prstGeom prst="rect">
            <a:avLst/>
          </a:prstGeom>
          <a:noFill/>
          <a:ln/>
        </p:spPr>
        <p:txBody>
          <a:bodyPr wrap="square" rtlCol="0" anchor="ctr"/>
          <a:lstStyle/>
          <a:p>
            <a:pPr algn="l" indent="0" marL="0">
              <a:lnSpc>
                <a:spcPts val="728"/>
              </a:lnSpc>
              <a:buNone/>
            </a:pPr>
            <a:r>
              <a:rPr lang="en-US" sz="510" i="1" dirty="0">
                <a:solidFill>
                  <a:srgbClr val="6B6D75">
                    <a:alpha val="99000"/>
                  </a:srgbClr>
                </a:solidFill>
                <a:latin typeface="Tinos" pitchFamily="34" charset="0"/>
                <a:ea typeface="Tinos" pitchFamily="34" charset="-122"/>
                <a:cs typeface="Tinos" pitchFamily="34" charset="-120"/>
              </a:rPr>
              <a:t>Looking to fill these dates with house shows!</a:t>
            </a:r>
            <a:endParaRPr lang="en-US" sz="510" dirty="0"/>
          </a:p>
        </p:txBody>
      </p:sp>
      <p:sp>
        <p:nvSpPr>
          <p:cNvPr id="476" name="Text 447"/>
          <p:cNvSpPr/>
          <p:nvPr/>
        </p:nvSpPr>
        <p:spPr>
          <a:xfrm>
            <a:off x="4771030" y="9155109"/>
            <a:ext cx="652463" cy="114300"/>
          </a:xfrm>
          <a:prstGeom prst="rect">
            <a:avLst/>
          </a:prstGeom>
          <a:noFill/>
          <a:ln/>
        </p:spPr>
        <p:txBody>
          <a:bodyPr wrap="square" rtlCol="0" anchor="ctr"/>
          <a:lstStyle/>
          <a:p>
            <a:pPr algn="l" indent="0" marL="0">
              <a:lnSpc>
                <a:spcPts val="874"/>
              </a:lnSpc>
              <a:buNone/>
            </a:pPr>
            <a:r>
              <a:rPr lang="en-US" sz="582" dirty="0">
                <a:solidFill>
                  <a:srgbClr val="6B6D75">
                    <a:alpha val="99000"/>
                  </a:srgbClr>
                </a:solidFill>
                <a:latin typeface="Tinos" pitchFamily="34" charset="0"/>
                <a:ea typeface="Tinos" pitchFamily="34" charset="-122"/>
                <a:cs typeface="Tinos" pitchFamily="34" charset="-120"/>
              </a:rPr>
              <a:t>Jan 22</a:t>
            </a:r>
            <a:endParaRPr lang="en-US" sz="582" dirty="0"/>
          </a:p>
        </p:txBody>
      </p:sp>
      <p:sp>
        <p:nvSpPr>
          <p:cNvPr id="477" name="Text 448"/>
          <p:cNvSpPr/>
          <p:nvPr/>
        </p:nvSpPr>
        <p:spPr>
          <a:xfrm>
            <a:off x="4309290" y="9155110"/>
            <a:ext cx="91916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Richmond, VA</a:t>
            </a:r>
            <a:endParaRPr lang="en-US" sz="582" dirty="0"/>
          </a:p>
        </p:txBody>
      </p:sp>
      <p:sp>
        <p:nvSpPr>
          <p:cNvPr id="478" name="Text 449"/>
          <p:cNvSpPr/>
          <p:nvPr/>
        </p:nvSpPr>
        <p:spPr>
          <a:xfrm>
            <a:off x="4784471" y="8877763"/>
            <a:ext cx="652463" cy="114300"/>
          </a:xfrm>
          <a:prstGeom prst="rect">
            <a:avLst/>
          </a:prstGeom>
          <a:noFill/>
          <a:ln/>
        </p:spPr>
        <p:txBody>
          <a:bodyPr wrap="square" rtlCol="0" anchor="ctr"/>
          <a:lstStyle/>
          <a:p>
            <a:pPr algn="l" indent="0" marL="0">
              <a:lnSpc>
                <a:spcPts val="874"/>
              </a:lnSpc>
              <a:buNone/>
            </a:pPr>
            <a:r>
              <a:rPr lang="en-US" sz="582" dirty="0">
                <a:solidFill>
                  <a:srgbClr val="6B6D75">
                    <a:alpha val="99000"/>
                  </a:srgbClr>
                </a:solidFill>
                <a:latin typeface="Tinos" pitchFamily="34" charset="0"/>
                <a:ea typeface="Tinos" pitchFamily="34" charset="-122"/>
                <a:cs typeface="Tinos" pitchFamily="34" charset="-120"/>
              </a:rPr>
              <a:t>Jan 20</a:t>
            </a:r>
            <a:endParaRPr lang="en-US" sz="582" dirty="0"/>
          </a:p>
        </p:txBody>
      </p:sp>
      <p:sp>
        <p:nvSpPr>
          <p:cNvPr id="479" name="Text 450"/>
          <p:cNvSpPr/>
          <p:nvPr/>
        </p:nvSpPr>
        <p:spPr>
          <a:xfrm>
            <a:off x="4309290" y="8877763"/>
            <a:ext cx="933450"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Baltimore, MD</a:t>
            </a:r>
            <a:endParaRPr lang="en-US" sz="582" dirty="0"/>
          </a:p>
        </p:txBody>
      </p:sp>
      <p:sp>
        <p:nvSpPr>
          <p:cNvPr id="480" name="Text 451"/>
          <p:cNvSpPr/>
          <p:nvPr/>
        </p:nvSpPr>
        <p:spPr>
          <a:xfrm>
            <a:off x="4812813" y="8600418"/>
            <a:ext cx="652463" cy="114300"/>
          </a:xfrm>
          <a:prstGeom prst="rect">
            <a:avLst/>
          </a:prstGeom>
          <a:noFill/>
          <a:ln/>
        </p:spPr>
        <p:txBody>
          <a:bodyPr wrap="square" rtlCol="0" anchor="ctr"/>
          <a:lstStyle/>
          <a:p>
            <a:pPr algn="l" indent="0" marL="0">
              <a:lnSpc>
                <a:spcPts val="874"/>
              </a:lnSpc>
              <a:buNone/>
            </a:pPr>
            <a:r>
              <a:rPr lang="en-US" sz="582" dirty="0">
                <a:solidFill>
                  <a:srgbClr val="6B6D75">
                    <a:alpha val="99000"/>
                  </a:srgbClr>
                </a:solidFill>
                <a:latin typeface="Tinos" pitchFamily="34" charset="0"/>
                <a:ea typeface="Tinos" pitchFamily="34" charset="-122"/>
                <a:cs typeface="Tinos" pitchFamily="34" charset="-120"/>
              </a:rPr>
              <a:t>Jan 18</a:t>
            </a:r>
            <a:endParaRPr lang="en-US" sz="582" dirty="0"/>
          </a:p>
        </p:txBody>
      </p:sp>
      <p:sp>
        <p:nvSpPr>
          <p:cNvPr id="481" name="Text 452"/>
          <p:cNvSpPr/>
          <p:nvPr/>
        </p:nvSpPr>
        <p:spPr>
          <a:xfrm>
            <a:off x="4309290" y="8600419"/>
            <a:ext cx="962025"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Washington DC</a:t>
            </a:r>
            <a:endParaRPr lang="en-US" sz="582" dirty="0"/>
          </a:p>
        </p:txBody>
      </p:sp>
      <p:sp>
        <p:nvSpPr>
          <p:cNvPr id="482" name="Text 453"/>
          <p:cNvSpPr/>
          <p:nvPr/>
        </p:nvSpPr>
        <p:spPr>
          <a:xfrm>
            <a:off x="4124399" y="8230624"/>
            <a:ext cx="1200150"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upcoming tour dates</a:t>
            </a:r>
            <a:endParaRPr lang="en-US" sz="728" dirty="0"/>
          </a:p>
        </p:txBody>
      </p:sp>
      <p:sp>
        <p:nvSpPr>
          <p:cNvPr id="483" name="Text 454"/>
          <p:cNvSpPr/>
          <p:nvPr/>
        </p:nvSpPr>
        <p:spPr>
          <a:xfrm>
            <a:off x="5605090" y="7777628"/>
            <a:ext cx="76676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Preferred</a:t>
            </a:r>
            <a:endParaRPr lang="en-US" sz="582" dirty="0"/>
          </a:p>
        </p:txBody>
      </p:sp>
      <p:sp>
        <p:nvSpPr>
          <p:cNvPr id="484" name="Text 455"/>
          <p:cNvSpPr/>
          <p:nvPr/>
        </p:nvSpPr>
        <p:spPr>
          <a:xfrm>
            <a:off x="5605090" y="7687491"/>
            <a:ext cx="1123950"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NEEDS SLEEPING SPACE</a:t>
            </a:r>
            <a:endParaRPr lang="en-US" sz="437" dirty="0"/>
          </a:p>
        </p:txBody>
      </p:sp>
      <p:sp>
        <p:nvSpPr>
          <p:cNvPr id="485" name="Text 456"/>
          <p:cNvSpPr/>
          <p:nvPr/>
        </p:nvSpPr>
        <p:spPr>
          <a:xfrm>
            <a:off x="4124399" y="7777628"/>
            <a:ext cx="566738"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Yes</a:t>
            </a:r>
            <a:endParaRPr lang="en-US" sz="582" dirty="0"/>
          </a:p>
        </p:txBody>
      </p:sp>
      <p:sp>
        <p:nvSpPr>
          <p:cNvPr id="486" name="Text 457"/>
          <p:cNvSpPr/>
          <p:nvPr/>
        </p:nvSpPr>
        <p:spPr>
          <a:xfrm>
            <a:off x="4124399" y="7687491"/>
            <a:ext cx="966787"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WILLING TO TOUR</a:t>
            </a:r>
            <a:endParaRPr lang="en-US" sz="437" dirty="0"/>
          </a:p>
        </p:txBody>
      </p:sp>
      <p:sp>
        <p:nvSpPr>
          <p:cNvPr id="487" name="Text 458"/>
          <p:cNvSpPr/>
          <p:nvPr/>
        </p:nvSpPr>
        <p:spPr>
          <a:xfrm>
            <a:off x="4235332" y="7260407"/>
            <a:ext cx="1433513"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Load-in access within 1 hour of show</a:t>
            </a:r>
            <a:endParaRPr lang="en-US" sz="510" dirty="0"/>
          </a:p>
        </p:txBody>
      </p:sp>
      <p:sp>
        <p:nvSpPr>
          <p:cNvPr id="488" name="Text 459"/>
          <p:cNvSpPr/>
          <p:nvPr/>
        </p:nvSpPr>
        <p:spPr>
          <a:xfrm>
            <a:off x="4235332" y="7130980"/>
            <a:ext cx="1604963"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Small performance area (10x10ft minimum)</a:t>
            </a:r>
            <a:endParaRPr lang="en-US" sz="510" dirty="0"/>
          </a:p>
        </p:txBody>
      </p:sp>
      <p:sp>
        <p:nvSpPr>
          <p:cNvPr id="489" name="Text 460"/>
          <p:cNvSpPr/>
          <p:nvPr/>
        </p:nvSpPr>
        <p:spPr>
          <a:xfrm>
            <a:off x="4235332" y="7001552"/>
            <a:ext cx="1447800"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3-4 power outlets for amps and pedals</a:t>
            </a:r>
            <a:endParaRPr lang="en-US" sz="510" dirty="0"/>
          </a:p>
        </p:txBody>
      </p:sp>
      <p:sp>
        <p:nvSpPr>
          <p:cNvPr id="490" name="Text 461"/>
          <p:cNvSpPr/>
          <p:nvPr/>
        </p:nvSpPr>
        <p:spPr>
          <a:xfrm>
            <a:off x="4235332" y="6872124"/>
            <a:ext cx="1766888"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Basic PA system (we can bring our own if needed)</a:t>
            </a:r>
            <a:endParaRPr lang="en-US" sz="510" dirty="0"/>
          </a:p>
        </p:txBody>
      </p:sp>
      <p:sp>
        <p:nvSpPr>
          <p:cNvPr id="491" name="Text 462"/>
          <p:cNvSpPr/>
          <p:nvPr/>
        </p:nvSpPr>
        <p:spPr>
          <a:xfrm>
            <a:off x="4124399" y="6721405"/>
            <a:ext cx="3344659" cy="95250"/>
          </a:xfrm>
          <a:prstGeom prst="rect">
            <a:avLst/>
          </a:prstGeom>
          <a:noFill/>
          <a:ln/>
        </p:spPr>
        <p:txBody>
          <a:bodyPr wrap="square" rtlCol="0" anchor="ctr"/>
          <a:lstStyle/>
          <a:p>
            <a:pPr algn="l" indent="0" marL="0">
              <a:lnSpc>
                <a:spcPts val="728"/>
              </a:lnSpc>
              <a:buNone/>
            </a:pPr>
            <a:r>
              <a:rPr lang="en-US" sz="510" b="1" spc="13" kern="0" dirty="0">
                <a:solidFill>
                  <a:srgbClr val="1C1E26">
                    <a:alpha val="99000"/>
                  </a:srgbClr>
                </a:solidFill>
                <a:latin typeface="Teko" pitchFamily="34" charset="0"/>
                <a:ea typeface="Teko" pitchFamily="34" charset="-122"/>
                <a:cs typeface="Teko" pitchFamily="34" charset="-120"/>
              </a:rPr>
              <a:t>TECHNICAL REQUIREMENTS</a:t>
            </a:r>
            <a:endParaRPr lang="en-US" sz="510" dirty="0"/>
          </a:p>
        </p:txBody>
      </p:sp>
      <p:sp>
        <p:nvSpPr>
          <p:cNvPr id="492" name="Text 463"/>
          <p:cNvSpPr/>
          <p:nvPr/>
        </p:nvSpPr>
        <p:spPr>
          <a:xfrm>
            <a:off x="5730292" y="6164403"/>
            <a:ext cx="1589693" cy="223838"/>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Strong Brooklyn following, growing regional presence</a:t>
            </a:r>
            <a:endParaRPr lang="en-US" sz="582" dirty="0"/>
          </a:p>
        </p:txBody>
      </p:sp>
      <p:sp>
        <p:nvSpPr>
          <p:cNvPr id="493" name="Text 464"/>
          <p:cNvSpPr/>
          <p:nvPr/>
        </p:nvSpPr>
        <p:spPr>
          <a:xfrm>
            <a:off x="5730292" y="6092756"/>
            <a:ext cx="733425"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FAN BASE</a:t>
            </a:r>
            <a:endParaRPr lang="en-US" sz="437" dirty="0"/>
          </a:p>
        </p:txBody>
      </p:sp>
      <p:sp>
        <p:nvSpPr>
          <p:cNvPr id="494" name="Text 465"/>
          <p:cNvSpPr/>
          <p:nvPr/>
        </p:nvSpPr>
        <p:spPr>
          <a:xfrm>
            <a:off x="4272316" y="6219872"/>
            <a:ext cx="109061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30-50 people typical</a:t>
            </a:r>
            <a:endParaRPr lang="en-US" sz="582" dirty="0"/>
          </a:p>
        </p:txBody>
      </p:sp>
      <p:sp>
        <p:nvSpPr>
          <p:cNvPr id="495" name="Text 466"/>
          <p:cNvSpPr/>
          <p:nvPr/>
        </p:nvSpPr>
        <p:spPr>
          <a:xfrm>
            <a:off x="4272316" y="6148225"/>
            <a:ext cx="885825"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TYPICAL DRAW</a:t>
            </a:r>
            <a:endParaRPr lang="en-US" sz="437" dirty="0"/>
          </a:p>
        </p:txBody>
      </p:sp>
      <p:sp>
        <p:nvSpPr>
          <p:cNvPr id="496" name="Text 467"/>
          <p:cNvSpPr/>
          <p:nvPr/>
        </p:nvSpPr>
        <p:spPr>
          <a:xfrm>
            <a:off x="5753007" y="5905548"/>
            <a:ext cx="90011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45-60 minutes</a:t>
            </a:r>
            <a:endParaRPr lang="en-US" sz="582" dirty="0"/>
          </a:p>
        </p:txBody>
      </p:sp>
      <p:sp>
        <p:nvSpPr>
          <p:cNvPr id="497" name="Text 468"/>
          <p:cNvSpPr/>
          <p:nvPr/>
        </p:nvSpPr>
        <p:spPr>
          <a:xfrm>
            <a:off x="5753007" y="5833900"/>
            <a:ext cx="804862"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SET LENGTH</a:t>
            </a:r>
            <a:endParaRPr lang="en-US" sz="437" dirty="0"/>
          </a:p>
        </p:txBody>
      </p:sp>
      <p:sp>
        <p:nvSpPr>
          <p:cNvPr id="498" name="Text 469"/>
          <p:cNvSpPr/>
          <p:nvPr/>
        </p:nvSpPr>
        <p:spPr>
          <a:xfrm>
            <a:off x="4272316" y="5905548"/>
            <a:ext cx="808504"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3 members</a:t>
            </a:r>
            <a:endParaRPr lang="en-US" sz="582" dirty="0"/>
          </a:p>
        </p:txBody>
      </p:sp>
      <p:sp>
        <p:nvSpPr>
          <p:cNvPr id="499" name="Text 470"/>
          <p:cNvSpPr/>
          <p:nvPr/>
        </p:nvSpPr>
        <p:spPr>
          <a:xfrm>
            <a:off x="4272316" y="5833900"/>
            <a:ext cx="757238"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BAND SIZE</a:t>
            </a:r>
            <a:endParaRPr lang="en-US" sz="437" dirty="0"/>
          </a:p>
        </p:txBody>
      </p:sp>
      <p:sp>
        <p:nvSpPr>
          <p:cNvPr id="500" name="Text 471"/>
          <p:cNvSpPr/>
          <p:nvPr/>
        </p:nvSpPr>
        <p:spPr>
          <a:xfrm>
            <a:off x="4124399" y="5517265"/>
            <a:ext cx="1190625"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performance details</a:t>
            </a:r>
            <a:endParaRPr lang="en-US" sz="728" dirty="0"/>
          </a:p>
        </p:txBody>
      </p:sp>
      <p:sp>
        <p:nvSpPr>
          <p:cNvPr id="501" name="Text 472"/>
          <p:cNvSpPr/>
          <p:nvPr/>
        </p:nvSpPr>
        <p:spPr>
          <a:xfrm>
            <a:off x="4207604" y="4955641"/>
            <a:ext cx="803881"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 The FADER</a:t>
            </a:r>
            <a:endParaRPr lang="en-US" sz="437" dirty="0"/>
          </a:p>
        </p:txBody>
      </p:sp>
      <p:sp>
        <p:nvSpPr>
          <p:cNvPr id="502" name="Text 473"/>
          <p:cNvSpPr/>
          <p:nvPr/>
        </p:nvSpPr>
        <p:spPr>
          <a:xfrm>
            <a:off x="4207604" y="4823902"/>
            <a:ext cx="1307725" cy="114300"/>
          </a:xfrm>
          <a:prstGeom prst="rect">
            <a:avLst/>
          </a:prstGeom>
          <a:noFill/>
          <a:ln/>
        </p:spPr>
        <p:txBody>
          <a:bodyPr wrap="square" rtlCol="0" anchor="ctr"/>
          <a:lstStyle/>
          <a:p>
            <a:pPr algn="l" indent="0" marL="0">
              <a:lnSpc>
                <a:spcPts val="874"/>
              </a:lnSpc>
              <a:buNone/>
            </a:pPr>
            <a:r>
              <a:rPr lang="en-US" sz="582" i="1" dirty="0">
                <a:solidFill>
                  <a:srgbClr val="1C1E26">
                    <a:alpha val="99000"/>
                  </a:srgbClr>
                </a:solidFill>
                <a:latin typeface="Tinos" pitchFamily="34" charset="0"/>
                <a:ea typeface="Tinos" pitchFamily="34" charset="-122"/>
                <a:cs typeface="Tinos" pitchFamily="34" charset="-120"/>
              </a:rPr>
              <a:t>"A must-see live experience"</a:t>
            </a:r>
            <a:endParaRPr lang="en-US" sz="582" dirty="0"/>
          </a:p>
        </p:txBody>
      </p:sp>
      <p:sp>
        <p:nvSpPr>
          <p:cNvPr id="503" name="Text 474"/>
          <p:cNvSpPr/>
          <p:nvPr/>
        </p:nvSpPr>
        <p:spPr>
          <a:xfrm>
            <a:off x="4207604" y="4622827"/>
            <a:ext cx="891707"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 Brooklyn Vegan</a:t>
            </a:r>
            <a:endParaRPr lang="en-US" sz="437" dirty="0"/>
          </a:p>
        </p:txBody>
      </p:sp>
      <p:sp>
        <p:nvSpPr>
          <p:cNvPr id="504" name="Text 475"/>
          <p:cNvSpPr/>
          <p:nvPr/>
        </p:nvSpPr>
        <p:spPr>
          <a:xfrm>
            <a:off x="4207604" y="4491087"/>
            <a:ext cx="1751477" cy="114300"/>
          </a:xfrm>
          <a:prstGeom prst="rect">
            <a:avLst/>
          </a:prstGeom>
          <a:noFill/>
          <a:ln/>
        </p:spPr>
        <p:txBody>
          <a:bodyPr wrap="square" rtlCol="0" anchor="ctr"/>
          <a:lstStyle/>
          <a:p>
            <a:pPr algn="l" indent="0" marL="0">
              <a:lnSpc>
                <a:spcPts val="874"/>
              </a:lnSpc>
              <a:buNone/>
            </a:pPr>
            <a:r>
              <a:rPr lang="en-US" sz="582" i="1" dirty="0">
                <a:solidFill>
                  <a:srgbClr val="1C1E26">
                    <a:alpha val="99000"/>
                  </a:srgbClr>
                </a:solidFill>
                <a:latin typeface="Tinos" pitchFamily="34" charset="0"/>
                <a:ea typeface="Tinos" pitchFamily="34" charset="-122"/>
                <a:cs typeface="Tinos" pitchFamily="34" charset="-120"/>
              </a:rPr>
              <a:t>"Hauntingly beautiful and deeply resonant"</a:t>
            </a:r>
            <a:endParaRPr lang="en-US" sz="582" dirty="0"/>
          </a:p>
        </p:txBody>
      </p:sp>
      <p:sp>
        <p:nvSpPr>
          <p:cNvPr id="505" name="Text 476"/>
          <p:cNvSpPr/>
          <p:nvPr/>
        </p:nvSpPr>
        <p:spPr>
          <a:xfrm>
            <a:off x="4124399" y="3668297"/>
            <a:ext cx="3258386" cy="481012"/>
          </a:xfrm>
          <a:prstGeom prst="rect">
            <a:avLst/>
          </a:prstGeom>
          <a:noFill/>
          <a:ln/>
        </p:spPr>
        <p:txBody>
          <a:bodyPr wrap="square" rtlCol="0" anchor="ctr"/>
          <a:lstStyle/>
          <a:p>
            <a:pPr algn="l" indent="0" marL="0">
              <a:lnSpc>
                <a:spcPts val="946"/>
              </a:lnSpc>
              <a:buNone/>
            </a:pPr>
            <a:r>
              <a:rPr lang="en-US" sz="582" dirty="0">
                <a:solidFill>
                  <a:srgbClr val="1C1E26">
                    <a:alpha val="99000"/>
                  </a:srgbClr>
                </a:solidFill>
                <a:latin typeface="Tinos" pitchFamily="34" charset="0"/>
                <a:ea typeface="Tinos" pitchFamily="34" charset="-122"/>
                <a:cs typeface="Tinos" pitchFamily="34" charset="-120"/>
              </a:rPr>
              <a:t>While only a relatively short time since the van-dwelling singer-songwriter Olive Klug has fully pursued the nontraditional life of a touring musician, their sophomore album 'Lost Dog' finds them contemplating a propensity for adventure no matter what avenue of love and loss it leads down. </a:t>
            </a:r>
            <a:endParaRPr lang="en-US" sz="582" dirty="0"/>
          </a:p>
        </p:txBody>
      </p:sp>
      <p:sp>
        <p:nvSpPr>
          <p:cNvPr id="506" name="Text 477"/>
          <p:cNvSpPr/>
          <p:nvPr/>
        </p:nvSpPr>
        <p:spPr>
          <a:xfrm>
            <a:off x="4124399" y="3353973"/>
            <a:ext cx="1014413"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about the artist</a:t>
            </a:r>
            <a:endParaRPr lang="en-US" sz="728" dirty="0"/>
          </a:p>
        </p:txBody>
      </p:sp>
      <p:sp>
        <p:nvSpPr>
          <p:cNvPr id="507" name="Text 478"/>
          <p:cNvSpPr/>
          <p:nvPr/>
        </p:nvSpPr>
        <p:spPr>
          <a:xfrm>
            <a:off x="4156760" y="940312"/>
            <a:ext cx="804862" cy="95250"/>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back to venues</a:t>
            </a:r>
            <a:endParaRPr lang="en-US" sz="510" dirty="0"/>
          </a:p>
        </p:txBody>
      </p:sp>
      <p:sp>
        <p:nvSpPr>
          <p:cNvPr id="508" name="Text 479"/>
          <p:cNvSpPr/>
          <p:nvPr/>
        </p:nvSpPr>
        <p:spPr>
          <a:xfrm>
            <a:off x="5445863" y="625987"/>
            <a:ext cx="743790" cy="92448"/>
          </a:xfrm>
          <a:prstGeom prst="rect">
            <a:avLst/>
          </a:prstGeom>
          <a:noFill/>
          <a:ln/>
        </p:spPr>
        <p:txBody>
          <a:bodyPr wrap="square" rtlCol="0" anchor="ctr"/>
          <a:lstStyle/>
          <a:p>
            <a:pPr algn="ctr" indent="0" marL="0">
              <a:lnSpc>
                <a:spcPts val="728"/>
              </a:lnSpc>
              <a:buNone/>
            </a:pPr>
            <a:r>
              <a:rPr lang="en-US" sz="510" b="1" dirty="0">
                <a:solidFill>
                  <a:srgbClr val="FAF7F2">
                    <a:alpha val="99000"/>
                  </a:srgbClr>
                </a:solidFill>
                <a:latin typeface="Teko" pitchFamily="34" charset="0"/>
                <a:ea typeface="Teko" pitchFamily="34" charset="-122"/>
                <a:cs typeface="Teko" pitchFamily="34" charset="-120"/>
              </a:rPr>
              <a:t>artist profile</a:t>
            </a:r>
            <a:endParaRPr lang="en-US" sz="510" dirty="0"/>
          </a:p>
        </p:txBody>
      </p:sp>
      <p:sp>
        <p:nvSpPr>
          <p:cNvPr id="509" name="Text 480"/>
          <p:cNvSpPr/>
          <p:nvPr/>
        </p:nvSpPr>
        <p:spPr>
          <a:xfrm>
            <a:off x="4994811" y="630610"/>
            <a:ext cx="720678" cy="83204"/>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host profile</a:t>
            </a:r>
            <a:endParaRPr lang="en-US" sz="510" dirty="0"/>
          </a:p>
        </p:txBody>
      </p:sp>
      <p:sp>
        <p:nvSpPr>
          <p:cNvPr id="510" name="Text 481"/>
          <p:cNvSpPr/>
          <p:nvPr/>
        </p:nvSpPr>
        <p:spPr>
          <a:xfrm>
            <a:off x="4415535" y="630610"/>
            <a:ext cx="845483" cy="83204"/>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upcoming shows</a:t>
            </a:r>
            <a:endParaRPr lang="en-US" sz="510" dirty="0"/>
          </a:p>
        </p:txBody>
      </p:sp>
      <p:sp>
        <p:nvSpPr>
          <p:cNvPr id="511" name="Text 482"/>
          <p:cNvSpPr/>
          <p:nvPr/>
        </p:nvSpPr>
        <p:spPr>
          <a:xfrm>
            <a:off x="3959702" y="630610"/>
            <a:ext cx="720678" cy="83204"/>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find venues</a:t>
            </a:r>
            <a:endParaRPr lang="en-US" sz="51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name="Slide 11">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7238349" y="1180677"/>
            <a:ext cx="1503839" cy="3457569"/>
          </a:xfrm>
          <a:prstGeom prst="roundRect">
            <a:avLst>
              <a:gd name="adj" fmla="val 10387"/>
            </a:avLst>
          </a:prstGeom>
          <a:solidFill>
            <a:srgbClr val="FFFFFF"/>
          </a:solidFill>
          <a:ln w="12326">
            <a:solidFill>
              <a:srgbClr val="D4CFCA"/>
            </a:solidFill>
            <a:prstDash val="solid"/>
          </a:ln>
        </p:spPr>
      </p:sp>
      <p:sp>
        <p:nvSpPr>
          <p:cNvPr id="3" name="Shape 1"/>
          <p:cNvSpPr/>
          <p:nvPr/>
        </p:nvSpPr>
        <p:spPr>
          <a:xfrm>
            <a:off x="3667125" y="-209550"/>
            <a:ext cx="5283425" cy="13986681"/>
          </a:xfrm>
          <a:prstGeom prst="rect">
            <a:avLst/>
          </a:prstGeom>
          <a:solidFill>
            <a:srgbClr val="FAF7F2"/>
          </a:solidFill>
          <a:ln/>
        </p:spPr>
      </p:sp>
      <p:sp>
        <p:nvSpPr>
          <p:cNvPr id="4" name="Shape 2"/>
          <p:cNvSpPr/>
          <p:nvPr/>
        </p:nvSpPr>
        <p:spPr>
          <a:xfrm>
            <a:off x="7171674" y="1218777"/>
            <a:ext cx="1503839" cy="3457569"/>
          </a:xfrm>
          <a:prstGeom prst="roundRect">
            <a:avLst>
              <a:gd name="adj" fmla="val 10387"/>
            </a:avLst>
          </a:prstGeom>
          <a:solidFill>
            <a:srgbClr val="FFFFFF"/>
          </a:solidFill>
          <a:ln w="12326">
            <a:solidFill>
              <a:srgbClr val="D4CFCA"/>
            </a:solidFill>
            <a:prstDash val="solid"/>
          </a:ln>
        </p:spPr>
      </p:sp>
      <p:sp>
        <p:nvSpPr>
          <p:cNvPr id="5" name="Shape 3"/>
          <p:cNvSpPr/>
          <p:nvPr/>
        </p:nvSpPr>
        <p:spPr>
          <a:xfrm>
            <a:off x="3667125" y="183356"/>
            <a:ext cx="5283425" cy="688740"/>
          </a:xfrm>
          <a:prstGeom prst="rect">
            <a:avLst/>
          </a:prstGeom>
          <a:solidFill>
            <a:srgbClr val="FFFFFF"/>
          </a:solidFill>
          <a:ln w="12326">
            <a:solidFill>
              <a:srgbClr val="D4CFCA"/>
            </a:solidFill>
            <a:prstDash val="solid"/>
          </a:ln>
        </p:spPr>
      </p:sp>
      <p:sp>
        <p:nvSpPr>
          <p:cNvPr id="6" name="Shape 4"/>
          <p:cNvSpPr/>
          <p:nvPr/>
        </p:nvSpPr>
        <p:spPr>
          <a:xfrm>
            <a:off x="176213" y="1085850"/>
            <a:ext cx="3238500" cy="2971800"/>
          </a:xfrm>
          <a:prstGeom prst="rect">
            <a:avLst/>
          </a:prstGeom>
          <a:noFill/>
          <a:ln/>
        </p:spPr>
      </p:sp>
      <p:sp>
        <p:nvSpPr>
          <p:cNvPr id="7" name="Shape 5"/>
          <p:cNvSpPr/>
          <p:nvPr/>
        </p:nvSpPr>
        <p:spPr>
          <a:xfrm>
            <a:off x="3667125" y="-209550"/>
            <a:ext cx="5443538" cy="11010119"/>
          </a:xfrm>
          <a:prstGeom prst="rect">
            <a:avLst/>
          </a:prstGeom>
          <a:solidFill>
            <a:srgbClr val="FAF7F2"/>
          </a:solidFill>
          <a:ln/>
        </p:spPr>
      </p:sp>
      <p:sp>
        <p:nvSpPr>
          <p:cNvPr id="8" name="Shape 6"/>
          <p:cNvSpPr/>
          <p:nvPr/>
        </p:nvSpPr>
        <p:spPr>
          <a:xfrm>
            <a:off x="7277881" y="1262063"/>
            <a:ext cx="1549412" cy="2590800"/>
          </a:xfrm>
          <a:prstGeom prst="roundRect">
            <a:avLst>
              <a:gd name="adj" fmla="val 10387"/>
            </a:avLst>
          </a:prstGeom>
          <a:solidFill>
            <a:srgbClr val="FFFFFF"/>
          </a:solidFill>
          <a:ln w="12700">
            <a:solidFill>
              <a:srgbClr val="D4CFCA"/>
            </a:solidFill>
            <a:prstDash val="solid"/>
          </a:ln>
        </p:spPr>
      </p:sp>
      <p:sp>
        <p:nvSpPr>
          <p:cNvPr id="9" name="Shape 7"/>
          <p:cNvSpPr/>
          <p:nvPr/>
        </p:nvSpPr>
        <p:spPr>
          <a:xfrm>
            <a:off x="3667125" y="166688"/>
            <a:ext cx="5443538" cy="709613"/>
          </a:xfrm>
          <a:prstGeom prst="rect">
            <a:avLst/>
          </a:prstGeom>
          <a:solidFill>
            <a:srgbClr val="FFFFFF"/>
          </a:solidFill>
          <a:ln w="12700">
            <a:solidFill>
              <a:srgbClr val="D4CFCA"/>
            </a:solidFill>
            <a:prstDash val="solid"/>
          </a:ln>
        </p:spPr>
      </p:sp>
      <p:sp>
        <p:nvSpPr>
          <p:cNvPr id="10" name="Shape 8"/>
          <p:cNvSpPr/>
          <p:nvPr/>
        </p:nvSpPr>
        <p:spPr>
          <a:xfrm>
            <a:off x="3667125" y="166688"/>
            <a:ext cx="5443538" cy="704850"/>
          </a:xfrm>
          <a:prstGeom prst="rect">
            <a:avLst/>
          </a:prstGeom>
          <a:noFill/>
          <a:ln/>
        </p:spPr>
      </p:sp>
      <p:sp>
        <p:nvSpPr>
          <p:cNvPr id="11" name="Shape 9"/>
          <p:cNvSpPr/>
          <p:nvPr/>
        </p:nvSpPr>
        <p:spPr>
          <a:xfrm>
            <a:off x="3819525" y="280988"/>
            <a:ext cx="5138738" cy="190500"/>
          </a:xfrm>
          <a:prstGeom prst="rect">
            <a:avLst/>
          </a:prstGeom>
          <a:noFill/>
          <a:ln/>
        </p:spPr>
      </p:sp>
      <p:sp>
        <p:nvSpPr>
          <p:cNvPr id="12" name="Shape 10"/>
          <p:cNvSpPr/>
          <p:nvPr/>
        </p:nvSpPr>
        <p:spPr>
          <a:xfrm>
            <a:off x="3819525" y="585788"/>
            <a:ext cx="5138738" cy="171450"/>
          </a:xfrm>
          <a:prstGeom prst="rect">
            <a:avLst/>
          </a:prstGeom>
          <a:noFill/>
          <a:ln/>
        </p:spPr>
      </p:sp>
      <p:sp>
        <p:nvSpPr>
          <p:cNvPr id="13" name="Shape 11"/>
          <p:cNvSpPr/>
          <p:nvPr/>
        </p:nvSpPr>
        <p:spPr>
          <a:xfrm>
            <a:off x="3819525" y="585788"/>
            <a:ext cx="5138738" cy="171450"/>
          </a:xfrm>
          <a:prstGeom prst="roundRect">
            <a:avLst>
              <a:gd name="adj" fmla="val 61867"/>
            </a:avLst>
          </a:prstGeom>
          <a:solidFill>
            <a:srgbClr val="F2EEE8"/>
          </a:solidFill>
          <a:ln w="12700">
            <a:solidFill>
              <a:srgbClr val="000000">
                <a:alpha val="0"/>
              </a:srgbClr>
            </a:solidFill>
            <a:prstDash val="solid"/>
          </a:ln>
        </p:spPr>
      </p:sp>
      <p:sp>
        <p:nvSpPr>
          <p:cNvPr id="14" name="Shape 12"/>
          <p:cNvSpPr/>
          <p:nvPr/>
        </p:nvSpPr>
        <p:spPr>
          <a:xfrm>
            <a:off x="3819525" y="280988"/>
            <a:ext cx="725091" cy="190500"/>
          </a:xfrm>
          <a:prstGeom prst="rect">
            <a:avLst/>
          </a:prstGeom>
          <a:noFill/>
          <a:ln/>
        </p:spPr>
      </p:sp>
      <p:sp>
        <p:nvSpPr>
          <p:cNvPr id="15" name="Shape 13"/>
          <p:cNvSpPr/>
          <p:nvPr/>
        </p:nvSpPr>
        <p:spPr>
          <a:xfrm>
            <a:off x="8450945" y="290513"/>
            <a:ext cx="507318" cy="171450"/>
          </a:xfrm>
          <a:prstGeom prst="roundRect">
            <a:avLst>
              <a:gd name="adj" fmla="val 61867"/>
            </a:avLst>
          </a:prstGeom>
          <a:solidFill>
            <a:srgbClr val="FAF7F2"/>
          </a:solidFill>
          <a:ln w="12700">
            <a:solidFill>
              <a:srgbClr val="D4CFCA"/>
            </a:solidFill>
            <a:prstDash val="solid"/>
          </a:ln>
        </p:spPr>
      </p:sp>
      <p:sp>
        <p:nvSpPr>
          <p:cNvPr id="16" name="Shape 14"/>
          <p:cNvSpPr/>
          <p:nvPr/>
        </p:nvSpPr>
        <p:spPr>
          <a:xfrm>
            <a:off x="4210050" y="280988"/>
            <a:ext cx="341040" cy="245269"/>
          </a:xfrm>
          <a:prstGeom prst="rect">
            <a:avLst/>
          </a:prstGeom>
          <a:noFill/>
          <a:ln/>
        </p:spPr>
      </p:sp>
      <p:sp>
        <p:nvSpPr>
          <p:cNvPr id="17" name="Shape 15"/>
          <p:cNvSpPr/>
          <p:nvPr/>
        </p:nvSpPr>
        <p:spPr>
          <a:xfrm>
            <a:off x="7396944" y="1381125"/>
            <a:ext cx="1311287" cy="1238250"/>
          </a:xfrm>
          <a:prstGeom prst="rect">
            <a:avLst/>
          </a:prstGeom>
          <a:noFill/>
          <a:ln/>
        </p:spPr>
      </p:sp>
      <p:sp>
        <p:nvSpPr>
          <p:cNvPr id="18" name="Shape 16"/>
          <p:cNvSpPr/>
          <p:nvPr/>
        </p:nvSpPr>
        <p:spPr>
          <a:xfrm>
            <a:off x="7396944" y="2809875"/>
            <a:ext cx="1311287" cy="352425"/>
          </a:xfrm>
          <a:prstGeom prst="rect">
            <a:avLst/>
          </a:prstGeom>
          <a:noFill/>
          <a:ln/>
        </p:spPr>
      </p:sp>
      <p:sp>
        <p:nvSpPr>
          <p:cNvPr id="19" name="Shape 17"/>
          <p:cNvSpPr/>
          <p:nvPr/>
        </p:nvSpPr>
        <p:spPr>
          <a:xfrm>
            <a:off x="7396944" y="3352800"/>
            <a:ext cx="1311287" cy="381000"/>
          </a:xfrm>
          <a:prstGeom prst="rect">
            <a:avLst/>
          </a:prstGeom>
          <a:noFill/>
          <a:ln/>
        </p:spPr>
      </p:sp>
      <p:sp>
        <p:nvSpPr>
          <p:cNvPr id="20" name="Shape 18"/>
          <p:cNvSpPr/>
          <p:nvPr/>
        </p:nvSpPr>
        <p:spPr>
          <a:xfrm>
            <a:off x="7396944" y="3352800"/>
            <a:ext cx="1311287" cy="171450"/>
          </a:xfrm>
          <a:prstGeom prst="roundRect">
            <a:avLst>
              <a:gd name="adj" fmla="val 61867"/>
            </a:avLst>
          </a:prstGeom>
          <a:solidFill>
            <a:srgbClr val="C35141"/>
          </a:solidFill>
          <a:ln/>
        </p:spPr>
      </p:sp>
      <p:sp>
        <p:nvSpPr>
          <p:cNvPr id="21" name="Shape 19"/>
          <p:cNvSpPr/>
          <p:nvPr/>
        </p:nvSpPr>
        <p:spPr>
          <a:xfrm>
            <a:off x="7396944" y="3562350"/>
            <a:ext cx="1311287" cy="171450"/>
          </a:xfrm>
          <a:prstGeom prst="roundRect">
            <a:avLst>
              <a:gd name="adj" fmla="val 61867"/>
            </a:avLst>
          </a:prstGeom>
          <a:solidFill>
            <a:srgbClr val="FAF7F2"/>
          </a:solidFill>
          <a:ln w="12700">
            <a:solidFill>
              <a:srgbClr val="D4CFCA"/>
            </a:solidFill>
            <a:prstDash val="solid"/>
          </a:ln>
        </p:spPr>
      </p:sp>
      <p:sp>
        <p:nvSpPr>
          <p:cNvPr id="22" name="Shape 20"/>
          <p:cNvSpPr/>
          <p:nvPr/>
        </p:nvSpPr>
        <p:spPr>
          <a:xfrm>
            <a:off x="7396944" y="2809875"/>
            <a:ext cx="1311287" cy="76200"/>
          </a:xfrm>
          <a:prstGeom prst="rect">
            <a:avLst/>
          </a:prstGeom>
          <a:noFill/>
          <a:ln/>
        </p:spPr>
      </p:sp>
      <p:sp>
        <p:nvSpPr>
          <p:cNvPr id="23" name="Shape 21"/>
          <p:cNvSpPr/>
          <p:nvPr/>
        </p:nvSpPr>
        <p:spPr>
          <a:xfrm>
            <a:off x="7396944" y="2924175"/>
            <a:ext cx="1311287" cy="238125"/>
          </a:xfrm>
          <a:prstGeom prst="rect">
            <a:avLst/>
          </a:prstGeom>
          <a:noFill/>
          <a:ln/>
        </p:spPr>
      </p:sp>
      <p:sp>
        <p:nvSpPr>
          <p:cNvPr id="24" name="Shape 22"/>
          <p:cNvSpPr/>
          <p:nvPr/>
        </p:nvSpPr>
        <p:spPr>
          <a:xfrm>
            <a:off x="7396944" y="2924175"/>
            <a:ext cx="354062" cy="104775"/>
          </a:xfrm>
          <a:prstGeom prst="roundRect">
            <a:avLst>
              <a:gd name="adj" fmla="val 101236"/>
            </a:avLst>
          </a:prstGeom>
          <a:solidFill>
            <a:srgbClr val="F5E6E3"/>
          </a:solidFill>
          <a:ln w="12700">
            <a:solidFill>
              <a:srgbClr val="000000">
                <a:alpha val="0"/>
              </a:srgbClr>
            </a:solidFill>
            <a:prstDash val="solid"/>
          </a:ln>
        </p:spPr>
      </p:sp>
      <p:sp>
        <p:nvSpPr>
          <p:cNvPr id="25" name="Shape 23"/>
          <p:cNvSpPr/>
          <p:nvPr/>
        </p:nvSpPr>
        <p:spPr>
          <a:xfrm>
            <a:off x="7779581" y="2924175"/>
            <a:ext cx="196900" cy="104775"/>
          </a:xfrm>
          <a:prstGeom prst="roundRect">
            <a:avLst>
              <a:gd name="adj" fmla="val 101236"/>
            </a:avLst>
          </a:prstGeom>
          <a:solidFill>
            <a:srgbClr val="F5E6E3"/>
          </a:solidFill>
          <a:ln w="12700">
            <a:solidFill>
              <a:srgbClr val="000000">
                <a:alpha val="0"/>
              </a:srgbClr>
            </a:solidFill>
            <a:prstDash val="solid"/>
          </a:ln>
        </p:spPr>
      </p:sp>
      <p:sp>
        <p:nvSpPr>
          <p:cNvPr id="26" name="Shape 24"/>
          <p:cNvSpPr/>
          <p:nvPr/>
        </p:nvSpPr>
        <p:spPr>
          <a:xfrm>
            <a:off x="8005056" y="2924175"/>
            <a:ext cx="361876" cy="104775"/>
          </a:xfrm>
          <a:prstGeom prst="roundRect">
            <a:avLst>
              <a:gd name="adj" fmla="val 101236"/>
            </a:avLst>
          </a:prstGeom>
          <a:solidFill>
            <a:srgbClr val="F5E6E3"/>
          </a:solidFill>
          <a:ln w="12700">
            <a:solidFill>
              <a:srgbClr val="000000">
                <a:alpha val="0"/>
              </a:srgbClr>
            </a:solidFill>
            <a:prstDash val="solid"/>
          </a:ln>
        </p:spPr>
      </p:sp>
      <p:sp>
        <p:nvSpPr>
          <p:cNvPr id="27" name="Shape 25"/>
          <p:cNvSpPr/>
          <p:nvPr/>
        </p:nvSpPr>
        <p:spPr>
          <a:xfrm>
            <a:off x="7396944" y="3057525"/>
            <a:ext cx="362471" cy="104775"/>
          </a:xfrm>
          <a:prstGeom prst="roundRect">
            <a:avLst>
              <a:gd name="adj" fmla="val 101236"/>
            </a:avLst>
          </a:prstGeom>
          <a:solidFill>
            <a:srgbClr val="F5E6E3"/>
          </a:solidFill>
          <a:ln w="12700">
            <a:solidFill>
              <a:srgbClr val="000000">
                <a:alpha val="0"/>
              </a:srgbClr>
            </a:solidFill>
            <a:prstDash val="solid"/>
          </a:ln>
        </p:spPr>
      </p:sp>
      <p:sp>
        <p:nvSpPr>
          <p:cNvPr id="28" name="Shape 26"/>
          <p:cNvSpPr/>
          <p:nvPr/>
        </p:nvSpPr>
        <p:spPr>
          <a:xfrm>
            <a:off x="7862069" y="1381125"/>
            <a:ext cx="381000" cy="381000"/>
          </a:xfrm>
          <a:prstGeom prst="roundRect">
            <a:avLst>
              <a:gd name="adj" fmla="val 40265280000"/>
            </a:avLst>
          </a:prstGeom>
          <a:solidFill>
            <a:srgbClr val="C35141"/>
          </a:solidFill>
          <a:ln/>
        </p:spPr>
      </p:sp>
      <p:sp>
        <p:nvSpPr>
          <p:cNvPr id="29" name="Shape 27"/>
          <p:cNvSpPr/>
          <p:nvPr/>
        </p:nvSpPr>
        <p:spPr>
          <a:xfrm>
            <a:off x="7396944" y="1819275"/>
            <a:ext cx="1311287" cy="133350"/>
          </a:xfrm>
          <a:prstGeom prst="rect">
            <a:avLst/>
          </a:prstGeom>
          <a:noFill/>
          <a:ln/>
        </p:spPr>
      </p:sp>
      <p:sp>
        <p:nvSpPr>
          <p:cNvPr id="30" name="Shape 28"/>
          <p:cNvSpPr/>
          <p:nvPr/>
        </p:nvSpPr>
        <p:spPr>
          <a:xfrm>
            <a:off x="7396944" y="1971675"/>
            <a:ext cx="1311287" cy="95250"/>
          </a:xfrm>
          <a:prstGeom prst="rect">
            <a:avLst/>
          </a:prstGeom>
          <a:noFill/>
          <a:ln/>
        </p:spPr>
      </p:sp>
      <p:sp>
        <p:nvSpPr>
          <p:cNvPr id="31" name="Shape 29"/>
          <p:cNvSpPr/>
          <p:nvPr/>
        </p:nvSpPr>
        <p:spPr>
          <a:xfrm>
            <a:off x="7396944" y="2124075"/>
            <a:ext cx="1311287" cy="133350"/>
          </a:xfrm>
          <a:prstGeom prst="rect">
            <a:avLst/>
          </a:prstGeom>
          <a:noFill/>
          <a:ln/>
        </p:spPr>
      </p:sp>
      <p:sp>
        <p:nvSpPr>
          <p:cNvPr id="32" name="Shape 30"/>
          <p:cNvSpPr/>
          <p:nvPr/>
        </p:nvSpPr>
        <p:spPr>
          <a:xfrm>
            <a:off x="7396944" y="2333625"/>
            <a:ext cx="1311287" cy="209550"/>
          </a:xfrm>
          <a:prstGeom prst="roundRect">
            <a:avLst>
              <a:gd name="adj" fmla="val 59345"/>
            </a:avLst>
          </a:prstGeom>
          <a:solidFill>
            <a:srgbClr val="F5E6E3">
              <a:alpha val="50000"/>
            </a:srgbClr>
          </a:solidFill>
          <a:ln/>
        </p:spPr>
      </p:sp>
      <p:sp>
        <p:nvSpPr>
          <p:cNvPr id="33" name="Shape 31"/>
          <p:cNvSpPr/>
          <p:nvPr/>
        </p:nvSpPr>
        <p:spPr>
          <a:xfrm>
            <a:off x="7454094" y="2390775"/>
            <a:ext cx="1196987" cy="95250"/>
          </a:xfrm>
          <a:prstGeom prst="rect">
            <a:avLst/>
          </a:prstGeom>
          <a:noFill/>
          <a:ln/>
        </p:spPr>
      </p:sp>
      <p:sp>
        <p:nvSpPr>
          <p:cNvPr id="34" name="Shape 32"/>
          <p:cNvSpPr/>
          <p:nvPr/>
        </p:nvSpPr>
        <p:spPr>
          <a:xfrm>
            <a:off x="7899388" y="2124075"/>
            <a:ext cx="107156" cy="133350"/>
          </a:xfrm>
          <a:prstGeom prst="rect">
            <a:avLst/>
          </a:prstGeom>
          <a:noFill/>
          <a:ln/>
        </p:spPr>
      </p:sp>
      <p:sp>
        <p:nvSpPr>
          <p:cNvPr id="35" name="Shape 33"/>
          <p:cNvSpPr/>
          <p:nvPr/>
        </p:nvSpPr>
        <p:spPr>
          <a:xfrm>
            <a:off x="8044644" y="2143125"/>
            <a:ext cx="294494" cy="95250"/>
          </a:xfrm>
          <a:prstGeom prst="rect">
            <a:avLst/>
          </a:prstGeom>
          <a:noFill/>
          <a:ln/>
        </p:spPr>
      </p:sp>
      <p:sp>
        <p:nvSpPr>
          <p:cNvPr id="36" name="Shape 34"/>
          <p:cNvSpPr/>
          <p:nvPr/>
        </p:nvSpPr>
        <p:spPr>
          <a:xfrm>
            <a:off x="8020757" y="1495425"/>
            <a:ext cx="63587" cy="152400"/>
          </a:xfrm>
          <a:prstGeom prst="rect">
            <a:avLst/>
          </a:prstGeom>
          <a:noFill/>
          <a:ln/>
        </p:spPr>
      </p:sp>
      <p:sp>
        <p:nvSpPr>
          <p:cNvPr id="37" name="Shape 35"/>
          <p:cNvSpPr/>
          <p:nvPr/>
        </p:nvSpPr>
        <p:spPr>
          <a:xfrm>
            <a:off x="3819525" y="652463"/>
            <a:ext cx="5138738" cy="171450"/>
          </a:xfrm>
          <a:prstGeom prst="rect">
            <a:avLst/>
          </a:prstGeom>
          <a:noFill/>
          <a:ln/>
        </p:spPr>
      </p:sp>
      <p:sp>
        <p:nvSpPr>
          <p:cNvPr id="38" name="Shape 36"/>
          <p:cNvSpPr/>
          <p:nvPr/>
        </p:nvSpPr>
        <p:spPr>
          <a:xfrm>
            <a:off x="3950494" y="976312"/>
            <a:ext cx="4876800" cy="9671856"/>
          </a:xfrm>
          <a:prstGeom prst="rect">
            <a:avLst/>
          </a:prstGeom>
          <a:noFill/>
          <a:ln/>
        </p:spPr>
      </p:sp>
      <p:sp>
        <p:nvSpPr>
          <p:cNvPr id="39" name="Shape 37"/>
          <p:cNvSpPr/>
          <p:nvPr/>
        </p:nvSpPr>
        <p:spPr>
          <a:xfrm>
            <a:off x="3912394" y="976312"/>
            <a:ext cx="602419" cy="171450"/>
          </a:xfrm>
          <a:prstGeom prst="roundRect">
            <a:avLst>
              <a:gd name="adj" fmla="val 61867"/>
            </a:avLst>
          </a:prstGeom>
          <a:noFill/>
          <a:ln/>
        </p:spPr>
      </p:sp>
      <p:sp>
        <p:nvSpPr>
          <p:cNvPr id="40" name="Shape 38"/>
          <p:cNvSpPr/>
          <p:nvPr/>
        </p:nvSpPr>
        <p:spPr>
          <a:xfrm>
            <a:off x="3950494" y="1262063"/>
            <a:ext cx="4876800" cy="9386106"/>
          </a:xfrm>
          <a:prstGeom prst="rect">
            <a:avLst/>
          </a:prstGeom>
          <a:noFill/>
          <a:ln/>
        </p:spPr>
      </p:sp>
      <p:sp>
        <p:nvSpPr>
          <p:cNvPr id="41" name="Shape 39"/>
          <p:cNvSpPr/>
          <p:nvPr/>
        </p:nvSpPr>
        <p:spPr>
          <a:xfrm>
            <a:off x="3950494" y="1262063"/>
            <a:ext cx="3213088" cy="9386106"/>
          </a:xfrm>
          <a:prstGeom prst="rect">
            <a:avLst/>
          </a:prstGeom>
          <a:noFill/>
          <a:ln/>
        </p:spPr>
      </p:sp>
      <p:sp>
        <p:nvSpPr>
          <p:cNvPr id="42" name="Shape 40"/>
          <p:cNvSpPr/>
          <p:nvPr/>
        </p:nvSpPr>
        <p:spPr>
          <a:xfrm>
            <a:off x="3950494" y="1262063"/>
            <a:ext cx="3213088" cy="2008175"/>
          </a:xfrm>
          <a:prstGeom prst="roundRect">
            <a:avLst>
              <a:gd name="adj" fmla="val 6193"/>
            </a:avLst>
          </a:prstGeom>
          <a:solidFill>
            <a:srgbClr val="E8E4DE"/>
          </a:solidFill>
          <a:ln/>
        </p:spPr>
      </p:sp>
      <p:sp>
        <p:nvSpPr>
          <p:cNvPr id="43" name="Shape 41"/>
          <p:cNvSpPr/>
          <p:nvPr/>
        </p:nvSpPr>
        <p:spPr>
          <a:xfrm>
            <a:off x="3950494" y="3384538"/>
            <a:ext cx="3213088" cy="1809750"/>
          </a:xfrm>
          <a:prstGeom prst="roundRect">
            <a:avLst>
              <a:gd name="adj" fmla="val 8893"/>
            </a:avLst>
          </a:prstGeom>
          <a:solidFill>
            <a:srgbClr val="FFFFFF"/>
          </a:solidFill>
          <a:ln w="12700">
            <a:solidFill>
              <a:srgbClr val="D4CFCA"/>
            </a:solidFill>
            <a:prstDash val="solid"/>
          </a:ln>
        </p:spPr>
      </p:sp>
      <p:sp>
        <p:nvSpPr>
          <p:cNvPr id="44" name="Shape 42"/>
          <p:cNvSpPr/>
          <p:nvPr/>
        </p:nvSpPr>
        <p:spPr>
          <a:xfrm>
            <a:off x="3950494" y="5308588"/>
            <a:ext cx="3213088" cy="1519238"/>
          </a:xfrm>
          <a:prstGeom prst="roundRect">
            <a:avLst>
              <a:gd name="adj" fmla="val 10593"/>
            </a:avLst>
          </a:prstGeom>
          <a:solidFill>
            <a:srgbClr val="FFFFFF"/>
          </a:solidFill>
          <a:ln w="12700">
            <a:solidFill>
              <a:srgbClr val="D4CFCA"/>
            </a:solidFill>
            <a:prstDash val="solid"/>
          </a:ln>
        </p:spPr>
      </p:sp>
      <p:sp>
        <p:nvSpPr>
          <p:cNvPr id="45" name="Shape 43"/>
          <p:cNvSpPr/>
          <p:nvPr/>
        </p:nvSpPr>
        <p:spPr>
          <a:xfrm>
            <a:off x="3950494" y="6942125"/>
            <a:ext cx="3213088" cy="1458144"/>
          </a:xfrm>
          <a:prstGeom prst="roundRect">
            <a:avLst>
              <a:gd name="adj" fmla="val 11037"/>
            </a:avLst>
          </a:prstGeom>
          <a:solidFill>
            <a:srgbClr val="FFFFFF"/>
          </a:solidFill>
          <a:ln w="12700">
            <a:solidFill>
              <a:srgbClr val="D4CFCA"/>
            </a:solidFill>
            <a:prstDash val="solid"/>
          </a:ln>
        </p:spPr>
      </p:sp>
      <p:sp>
        <p:nvSpPr>
          <p:cNvPr id="46" name="Shape 44"/>
          <p:cNvSpPr/>
          <p:nvPr/>
        </p:nvSpPr>
        <p:spPr>
          <a:xfrm>
            <a:off x="3950494" y="8514569"/>
            <a:ext cx="3213088" cy="2133600"/>
          </a:xfrm>
          <a:prstGeom prst="roundRect">
            <a:avLst>
              <a:gd name="adj" fmla="val 7543"/>
            </a:avLst>
          </a:prstGeom>
          <a:solidFill>
            <a:srgbClr val="FFFFFF"/>
          </a:solidFill>
          <a:ln w="12700">
            <a:solidFill>
              <a:srgbClr val="D4CFCA"/>
            </a:solidFill>
            <a:prstDash val="solid"/>
          </a:ln>
        </p:spPr>
      </p:sp>
      <p:sp>
        <p:nvSpPr>
          <p:cNvPr id="47" name="Shape 45"/>
          <p:cNvSpPr/>
          <p:nvPr/>
        </p:nvSpPr>
        <p:spPr>
          <a:xfrm>
            <a:off x="4069556" y="8633631"/>
            <a:ext cx="2974963" cy="133350"/>
          </a:xfrm>
          <a:prstGeom prst="rect">
            <a:avLst/>
          </a:prstGeom>
          <a:noFill/>
          <a:ln/>
        </p:spPr>
      </p:sp>
      <p:sp>
        <p:nvSpPr>
          <p:cNvPr id="48" name="Shape 46"/>
          <p:cNvSpPr/>
          <p:nvPr/>
        </p:nvSpPr>
        <p:spPr>
          <a:xfrm>
            <a:off x="4069556" y="8957481"/>
            <a:ext cx="2974963" cy="1571625"/>
          </a:xfrm>
          <a:prstGeom prst="rect">
            <a:avLst/>
          </a:prstGeom>
          <a:noFill/>
          <a:ln/>
        </p:spPr>
      </p:sp>
      <p:sp>
        <p:nvSpPr>
          <p:cNvPr id="49" name="Shape 47"/>
          <p:cNvSpPr/>
          <p:nvPr/>
        </p:nvSpPr>
        <p:spPr>
          <a:xfrm>
            <a:off x="4069556" y="8957481"/>
            <a:ext cx="2974963" cy="500063"/>
          </a:xfrm>
          <a:prstGeom prst="rect">
            <a:avLst/>
          </a:prstGeom>
          <a:noFill/>
          <a:ln w="12700">
            <a:solidFill>
              <a:srgbClr val="D4CFCA"/>
            </a:solidFill>
            <a:prstDash val="solid"/>
          </a:ln>
        </p:spPr>
      </p:sp>
      <p:sp>
        <p:nvSpPr>
          <p:cNvPr id="50" name="Shape 48"/>
          <p:cNvSpPr/>
          <p:nvPr/>
        </p:nvSpPr>
        <p:spPr>
          <a:xfrm>
            <a:off x="4069556" y="9533744"/>
            <a:ext cx="2974963" cy="500063"/>
          </a:xfrm>
          <a:prstGeom prst="rect">
            <a:avLst/>
          </a:prstGeom>
          <a:noFill/>
          <a:ln w="12700">
            <a:solidFill>
              <a:srgbClr val="D4CFCA"/>
            </a:solidFill>
            <a:prstDash val="solid"/>
          </a:ln>
        </p:spPr>
      </p:sp>
      <p:sp>
        <p:nvSpPr>
          <p:cNvPr id="51" name="Shape 49"/>
          <p:cNvSpPr/>
          <p:nvPr/>
        </p:nvSpPr>
        <p:spPr>
          <a:xfrm>
            <a:off x="4069556" y="10110006"/>
            <a:ext cx="2974963" cy="419100"/>
          </a:xfrm>
          <a:prstGeom prst="rect">
            <a:avLst/>
          </a:prstGeom>
          <a:noFill/>
          <a:ln/>
        </p:spPr>
      </p:sp>
      <p:sp>
        <p:nvSpPr>
          <p:cNvPr id="52" name="Shape 50"/>
          <p:cNvSpPr/>
          <p:nvPr/>
        </p:nvSpPr>
        <p:spPr>
          <a:xfrm>
            <a:off x="4069556" y="10110006"/>
            <a:ext cx="2974963" cy="190500"/>
          </a:xfrm>
          <a:prstGeom prst="rect">
            <a:avLst/>
          </a:prstGeom>
          <a:noFill/>
          <a:ln/>
        </p:spPr>
      </p:sp>
      <p:sp>
        <p:nvSpPr>
          <p:cNvPr id="53" name="Shape 51"/>
          <p:cNvSpPr/>
          <p:nvPr/>
        </p:nvSpPr>
        <p:spPr>
          <a:xfrm>
            <a:off x="4069556" y="10338606"/>
            <a:ext cx="2974963" cy="190500"/>
          </a:xfrm>
          <a:prstGeom prst="rect">
            <a:avLst/>
          </a:prstGeom>
          <a:noFill/>
          <a:ln/>
        </p:spPr>
      </p:sp>
      <p:sp>
        <p:nvSpPr>
          <p:cNvPr id="54" name="Shape 52"/>
          <p:cNvSpPr/>
          <p:nvPr/>
        </p:nvSpPr>
        <p:spPr>
          <a:xfrm>
            <a:off x="4069556" y="10110006"/>
            <a:ext cx="476473" cy="190500"/>
          </a:xfrm>
          <a:prstGeom prst="rect">
            <a:avLst/>
          </a:prstGeom>
          <a:noFill/>
          <a:ln/>
        </p:spPr>
      </p:sp>
      <p:sp>
        <p:nvSpPr>
          <p:cNvPr id="55" name="Shape 53"/>
          <p:cNvSpPr/>
          <p:nvPr/>
        </p:nvSpPr>
        <p:spPr>
          <a:xfrm>
            <a:off x="6587319" y="10167156"/>
            <a:ext cx="457200" cy="76200"/>
          </a:xfrm>
          <a:prstGeom prst="rect">
            <a:avLst/>
          </a:prstGeom>
          <a:noFill/>
          <a:ln/>
        </p:spPr>
      </p:sp>
      <p:sp>
        <p:nvSpPr>
          <p:cNvPr id="56" name="Shape 54"/>
          <p:cNvSpPr/>
          <p:nvPr/>
        </p:nvSpPr>
        <p:spPr>
          <a:xfrm>
            <a:off x="4069556" y="10110006"/>
            <a:ext cx="476473" cy="114300"/>
          </a:xfrm>
          <a:prstGeom prst="rect">
            <a:avLst/>
          </a:prstGeom>
          <a:noFill/>
          <a:ln/>
        </p:spPr>
      </p:sp>
      <p:sp>
        <p:nvSpPr>
          <p:cNvPr id="57" name="Shape 55"/>
          <p:cNvSpPr/>
          <p:nvPr/>
        </p:nvSpPr>
        <p:spPr>
          <a:xfrm>
            <a:off x="4069556" y="10224306"/>
            <a:ext cx="476473" cy="76200"/>
          </a:xfrm>
          <a:prstGeom prst="rect">
            <a:avLst/>
          </a:prstGeom>
          <a:noFill/>
          <a:ln/>
        </p:spPr>
      </p:sp>
      <p:sp>
        <p:nvSpPr>
          <p:cNvPr id="58" name="Shape 56"/>
          <p:cNvSpPr/>
          <p:nvPr/>
        </p:nvSpPr>
        <p:spPr>
          <a:xfrm>
            <a:off x="4069556" y="9533744"/>
            <a:ext cx="2974963" cy="190500"/>
          </a:xfrm>
          <a:prstGeom prst="rect">
            <a:avLst/>
          </a:prstGeom>
          <a:noFill/>
          <a:ln/>
        </p:spPr>
      </p:sp>
      <p:sp>
        <p:nvSpPr>
          <p:cNvPr id="59" name="Shape 57"/>
          <p:cNvSpPr/>
          <p:nvPr/>
        </p:nvSpPr>
        <p:spPr>
          <a:xfrm>
            <a:off x="4069556" y="9762344"/>
            <a:ext cx="2974963" cy="190500"/>
          </a:xfrm>
          <a:prstGeom prst="rect">
            <a:avLst/>
          </a:prstGeom>
          <a:noFill/>
          <a:ln/>
        </p:spPr>
      </p:sp>
      <p:sp>
        <p:nvSpPr>
          <p:cNvPr id="60" name="Shape 58"/>
          <p:cNvSpPr/>
          <p:nvPr/>
        </p:nvSpPr>
        <p:spPr>
          <a:xfrm>
            <a:off x="4069556" y="9533744"/>
            <a:ext cx="496193" cy="190500"/>
          </a:xfrm>
          <a:prstGeom prst="rect">
            <a:avLst/>
          </a:prstGeom>
          <a:noFill/>
          <a:ln/>
        </p:spPr>
      </p:sp>
      <p:sp>
        <p:nvSpPr>
          <p:cNvPr id="61" name="Shape 59"/>
          <p:cNvSpPr/>
          <p:nvPr/>
        </p:nvSpPr>
        <p:spPr>
          <a:xfrm>
            <a:off x="6587319" y="9590894"/>
            <a:ext cx="457200" cy="76200"/>
          </a:xfrm>
          <a:prstGeom prst="rect">
            <a:avLst/>
          </a:prstGeom>
          <a:noFill/>
          <a:ln/>
        </p:spPr>
      </p:sp>
      <p:sp>
        <p:nvSpPr>
          <p:cNvPr id="62" name="Shape 60"/>
          <p:cNvSpPr/>
          <p:nvPr/>
        </p:nvSpPr>
        <p:spPr>
          <a:xfrm>
            <a:off x="4069556" y="9533744"/>
            <a:ext cx="496193" cy="114300"/>
          </a:xfrm>
          <a:prstGeom prst="rect">
            <a:avLst/>
          </a:prstGeom>
          <a:noFill/>
          <a:ln/>
        </p:spPr>
      </p:sp>
      <p:sp>
        <p:nvSpPr>
          <p:cNvPr id="63" name="Shape 61"/>
          <p:cNvSpPr/>
          <p:nvPr/>
        </p:nvSpPr>
        <p:spPr>
          <a:xfrm>
            <a:off x="4069556" y="9648044"/>
            <a:ext cx="496193" cy="76200"/>
          </a:xfrm>
          <a:prstGeom prst="rect">
            <a:avLst/>
          </a:prstGeom>
          <a:noFill/>
          <a:ln/>
        </p:spPr>
      </p:sp>
      <p:sp>
        <p:nvSpPr>
          <p:cNvPr id="64" name="Shape 62"/>
          <p:cNvSpPr/>
          <p:nvPr/>
        </p:nvSpPr>
        <p:spPr>
          <a:xfrm>
            <a:off x="4069556" y="8957481"/>
            <a:ext cx="2974963" cy="190500"/>
          </a:xfrm>
          <a:prstGeom prst="rect">
            <a:avLst/>
          </a:prstGeom>
          <a:noFill/>
          <a:ln/>
        </p:spPr>
      </p:sp>
      <p:sp>
        <p:nvSpPr>
          <p:cNvPr id="65" name="Shape 63"/>
          <p:cNvSpPr/>
          <p:nvPr/>
        </p:nvSpPr>
        <p:spPr>
          <a:xfrm>
            <a:off x="4069556" y="9186081"/>
            <a:ext cx="2974963" cy="190500"/>
          </a:xfrm>
          <a:prstGeom prst="rect">
            <a:avLst/>
          </a:prstGeom>
          <a:noFill/>
          <a:ln/>
        </p:spPr>
      </p:sp>
      <p:sp>
        <p:nvSpPr>
          <p:cNvPr id="66" name="Shape 64"/>
          <p:cNvSpPr/>
          <p:nvPr/>
        </p:nvSpPr>
        <p:spPr>
          <a:xfrm>
            <a:off x="4069556" y="8957481"/>
            <a:ext cx="584262" cy="190500"/>
          </a:xfrm>
          <a:prstGeom prst="rect">
            <a:avLst/>
          </a:prstGeom>
          <a:noFill/>
          <a:ln/>
        </p:spPr>
      </p:sp>
      <p:sp>
        <p:nvSpPr>
          <p:cNvPr id="67" name="Shape 65"/>
          <p:cNvSpPr/>
          <p:nvPr/>
        </p:nvSpPr>
        <p:spPr>
          <a:xfrm>
            <a:off x="6587319" y="9014631"/>
            <a:ext cx="457200" cy="76200"/>
          </a:xfrm>
          <a:prstGeom prst="rect">
            <a:avLst/>
          </a:prstGeom>
          <a:noFill/>
          <a:ln/>
        </p:spPr>
      </p:sp>
      <p:sp>
        <p:nvSpPr>
          <p:cNvPr id="68" name="Shape 66"/>
          <p:cNvSpPr/>
          <p:nvPr/>
        </p:nvSpPr>
        <p:spPr>
          <a:xfrm>
            <a:off x="4069556" y="8957481"/>
            <a:ext cx="584262" cy="114300"/>
          </a:xfrm>
          <a:prstGeom prst="rect">
            <a:avLst/>
          </a:prstGeom>
          <a:noFill/>
          <a:ln/>
        </p:spPr>
      </p:sp>
      <p:sp>
        <p:nvSpPr>
          <p:cNvPr id="69" name="Shape 67"/>
          <p:cNvSpPr/>
          <p:nvPr/>
        </p:nvSpPr>
        <p:spPr>
          <a:xfrm>
            <a:off x="4069556" y="9071781"/>
            <a:ext cx="584262" cy="76200"/>
          </a:xfrm>
          <a:prstGeom prst="rect">
            <a:avLst/>
          </a:prstGeom>
          <a:noFill/>
          <a:ln/>
        </p:spPr>
      </p:sp>
      <p:sp>
        <p:nvSpPr>
          <p:cNvPr id="70" name="Shape 68"/>
          <p:cNvSpPr/>
          <p:nvPr/>
        </p:nvSpPr>
        <p:spPr>
          <a:xfrm>
            <a:off x="4069556" y="7061188"/>
            <a:ext cx="2974963" cy="133350"/>
          </a:xfrm>
          <a:prstGeom prst="rect">
            <a:avLst/>
          </a:prstGeom>
          <a:noFill/>
          <a:ln/>
        </p:spPr>
      </p:sp>
      <p:sp>
        <p:nvSpPr>
          <p:cNvPr id="71" name="Shape 69"/>
          <p:cNvSpPr/>
          <p:nvPr/>
        </p:nvSpPr>
        <p:spPr>
          <a:xfrm>
            <a:off x="4069556" y="7385038"/>
            <a:ext cx="2974963" cy="896169"/>
          </a:xfrm>
          <a:prstGeom prst="rect">
            <a:avLst/>
          </a:prstGeom>
          <a:noFill/>
          <a:ln/>
        </p:spPr>
      </p:sp>
      <p:sp>
        <p:nvSpPr>
          <p:cNvPr id="72" name="Shape 70"/>
          <p:cNvSpPr/>
          <p:nvPr/>
        </p:nvSpPr>
        <p:spPr>
          <a:xfrm>
            <a:off x="4069556" y="7385038"/>
            <a:ext cx="686581" cy="896169"/>
          </a:xfrm>
          <a:prstGeom prst="rect">
            <a:avLst/>
          </a:prstGeom>
          <a:noFill/>
          <a:ln/>
        </p:spPr>
      </p:sp>
      <p:sp>
        <p:nvSpPr>
          <p:cNvPr id="73" name="Shape 71"/>
          <p:cNvSpPr/>
          <p:nvPr/>
        </p:nvSpPr>
        <p:spPr>
          <a:xfrm>
            <a:off x="4832338" y="7385038"/>
            <a:ext cx="686581" cy="896169"/>
          </a:xfrm>
          <a:prstGeom prst="rect">
            <a:avLst/>
          </a:prstGeom>
          <a:noFill/>
          <a:ln/>
        </p:spPr>
      </p:sp>
      <p:sp>
        <p:nvSpPr>
          <p:cNvPr id="74" name="Shape 72"/>
          <p:cNvSpPr/>
          <p:nvPr/>
        </p:nvSpPr>
        <p:spPr>
          <a:xfrm>
            <a:off x="5595119" y="7385038"/>
            <a:ext cx="686581" cy="896169"/>
          </a:xfrm>
          <a:prstGeom prst="rect">
            <a:avLst/>
          </a:prstGeom>
          <a:noFill/>
          <a:ln/>
        </p:spPr>
      </p:sp>
      <p:sp>
        <p:nvSpPr>
          <p:cNvPr id="75" name="Shape 73"/>
          <p:cNvSpPr/>
          <p:nvPr/>
        </p:nvSpPr>
        <p:spPr>
          <a:xfrm>
            <a:off x="6357900" y="7385038"/>
            <a:ext cx="686619" cy="896169"/>
          </a:xfrm>
          <a:prstGeom prst="rect">
            <a:avLst/>
          </a:prstGeom>
          <a:noFill/>
          <a:ln/>
        </p:spPr>
      </p:sp>
      <p:sp>
        <p:nvSpPr>
          <p:cNvPr id="76" name="Shape 74"/>
          <p:cNvSpPr/>
          <p:nvPr/>
        </p:nvSpPr>
        <p:spPr>
          <a:xfrm>
            <a:off x="6357900" y="7385038"/>
            <a:ext cx="686619" cy="686619"/>
          </a:xfrm>
          <a:prstGeom prst="roundRect">
            <a:avLst>
              <a:gd name="adj" fmla="val 18112"/>
            </a:avLst>
          </a:prstGeom>
          <a:solidFill>
            <a:srgbClr val="E8E4DE"/>
          </a:solidFill>
          <a:ln/>
        </p:spPr>
      </p:sp>
      <p:sp>
        <p:nvSpPr>
          <p:cNvPr id="77" name="Shape 75"/>
          <p:cNvSpPr/>
          <p:nvPr/>
        </p:nvSpPr>
        <p:spPr>
          <a:xfrm>
            <a:off x="6357900" y="8109756"/>
            <a:ext cx="686619" cy="95250"/>
          </a:xfrm>
          <a:prstGeom prst="rect">
            <a:avLst/>
          </a:prstGeom>
          <a:noFill/>
          <a:ln/>
        </p:spPr>
      </p:sp>
      <p:sp>
        <p:nvSpPr>
          <p:cNvPr id="78" name="Shape 76"/>
          <p:cNvSpPr/>
          <p:nvPr/>
        </p:nvSpPr>
        <p:spPr>
          <a:xfrm>
            <a:off x="6357900" y="8243106"/>
            <a:ext cx="686619" cy="76200"/>
          </a:xfrm>
          <a:prstGeom prst="rect">
            <a:avLst/>
          </a:prstGeom>
          <a:noFill/>
          <a:ln/>
        </p:spPr>
      </p:sp>
      <p:sp>
        <p:nvSpPr>
          <p:cNvPr id="79" name="Shape 77"/>
          <p:cNvSpPr/>
          <p:nvPr/>
        </p:nvSpPr>
        <p:spPr>
          <a:xfrm>
            <a:off x="5595119" y="7385038"/>
            <a:ext cx="686581" cy="686581"/>
          </a:xfrm>
          <a:prstGeom prst="roundRect">
            <a:avLst>
              <a:gd name="adj" fmla="val 18113"/>
            </a:avLst>
          </a:prstGeom>
          <a:solidFill>
            <a:srgbClr val="E8E4DE"/>
          </a:solidFill>
          <a:ln/>
        </p:spPr>
      </p:sp>
      <p:sp>
        <p:nvSpPr>
          <p:cNvPr id="80" name="Shape 78"/>
          <p:cNvSpPr/>
          <p:nvPr/>
        </p:nvSpPr>
        <p:spPr>
          <a:xfrm>
            <a:off x="5595119" y="8109719"/>
            <a:ext cx="686581" cy="95250"/>
          </a:xfrm>
          <a:prstGeom prst="rect">
            <a:avLst/>
          </a:prstGeom>
          <a:noFill/>
          <a:ln/>
        </p:spPr>
      </p:sp>
      <p:sp>
        <p:nvSpPr>
          <p:cNvPr id="81" name="Shape 79"/>
          <p:cNvSpPr/>
          <p:nvPr/>
        </p:nvSpPr>
        <p:spPr>
          <a:xfrm>
            <a:off x="5595119" y="8243069"/>
            <a:ext cx="686581" cy="76200"/>
          </a:xfrm>
          <a:prstGeom prst="rect">
            <a:avLst/>
          </a:prstGeom>
          <a:noFill/>
          <a:ln/>
        </p:spPr>
      </p:sp>
      <p:sp>
        <p:nvSpPr>
          <p:cNvPr id="82" name="Shape 80"/>
          <p:cNvSpPr/>
          <p:nvPr/>
        </p:nvSpPr>
        <p:spPr>
          <a:xfrm>
            <a:off x="4832338" y="7385038"/>
            <a:ext cx="686581" cy="686581"/>
          </a:xfrm>
          <a:prstGeom prst="roundRect">
            <a:avLst>
              <a:gd name="adj" fmla="val 18113"/>
            </a:avLst>
          </a:prstGeom>
          <a:solidFill>
            <a:srgbClr val="E8E4DE"/>
          </a:solidFill>
          <a:ln/>
        </p:spPr>
      </p:sp>
      <p:sp>
        <p:nvSpPr>
          <p:cNvPr id="83" name="Shape 81"/>
          <p:cNvSpPr/>
          <p:nvPr/>
        </p:nvSpPr>
        <p:spPr>
          <a:xfrm>
            <a:off x="4832338" y="8109719"/>
            <a:ext cx="686581" cy="95250"/>
          </a:xfrm>
          <a:prstGeom prst="rect">
            <a:avLst/>
          </a:prstGeom>
          <a:noFill/>
          <a:ln/>
        </p:spPr>
      </p:sp>
      <p:sp>
        <p:nvSpPr>
          <p:cNvPr id="84" name="Shape 82"/>
          <p:cNvSpPr/>
          <p:nvPr/>
        </p:nvSpPr>
        <p:spPr>
          <a:xfrm>
            <a:off x="4832338" y="8243069"/>
            <a:ext cx="686581" cy="76200"/>
          </a:xfrm>
          <a:prstGeom prst="rect">
            <a:avLst/>
          </a:prstGeom>
          <a:noFill/>
          <a:ln/>
        </p:spPr>
      </p:sp>
      <p:sp>
        <p:nvSpPr>
          <p:cNvPr id="85" name="Shape 83"/>
          <p:cNvSpPr/>
          <p:nvPr/>
        </p:nvSpPr>
        <p:spPr>
          <a:xfrm>
            <a:off x="4069556" y="7385038"/>
            <a:ext cx="686581" cy="686581"/>
          </a:xfrm>
          <a:prstGeom prst="roundRect">
            <a:avLst>
              <a:gd name="adj" fmla="val 18113"/>
            </a:avLst>
          </a:prstGeom>
          <a:solidFill>
            <a:srgbClr val="E8E4DE"/>
          </a:solidFill>
          <a:ln/>
        </p:spPr>
      </p:sp>
      <p:sp>
        <p:nvSpPr>
          <p:cNvPr id="86" name="Shape 84"/>
          <p:cNvSpPr/>
          <p:nvPr/>
        </p:nvSpPr>
        <p:spPr>
          <a:xfrm>
            <a:off x="4069556" y="8109719"/>
            <a:ext cx="686581" cy="95250"/>
          </a:xfrm>
          <a:prstGeom prst="rect">
            <a:avLst/>
          </a:prstGeom>
          <a:noFill/>
          <a:ln/>
        </p:spPr>
      </p:sp>
      <p:sp>
        <p:nvSpPr>
          <p:cNvPr id="87" name="Shape 85"/>
          <p:cNvSpPr/>
          <p:nvPr/>
        </p:nvSpPr>
        <p:spPr>
          <a:xfrm>
            <a:off x="4069556" y="8243069"/>
            <a:ext cx="686581" cy="76200"/>
          </a:xfrm>
          <a:prstGeom prst="rect">
            <a:avLst/>
          </a:prstGeom>
          <a:noFill/>
          <a:ln/>
        </p:spPr>
      </p:sp>
      <p:sp>
        <p:nvSpPr>
          <p:cNvPr id="88" name="Shape 86"/>
          <p:cNvSpPr/>
          <p:nvPr/>
        </p:nvSpPr>
        <p:spPr>
          <a:xfrm>
            <a:off x="4069556" y="5427650"/>
            <a:ext cx="2974963" cy="133350"/>
          </a:xfrm>
          <a:prstGeom prst="rect">
            <a:avLst/>
          </a:prstGeom>
          <a:noFill/>
          <a:ln/>
        </p:spPr>
      </p:sp>
      <p:sp>
        <p:nvSpPr>
          <p:cNvPr id="89" name="Shape 87"/>
          <p:cNvSpPr/>
          <p:nvPr/>
        </p:nvSpPr>
        <p:spPr>
          <a:xfrm>
            <a:off x="4069556" y="5751500"/>
            <a:ext cx="2974963" cy="457200"/>
          </a:xfrm>
          <a:prstGeom prst="rect">
            <a:avLst/>
          </a:prstGeom>
          <a:noFill/>
          <a:ln/>
        </p:spPr>
      </p:sp>
      <p:sp>
        <p:nvSpPr>
          <p:cNvPr id="90" name="Shape 88"/>
          <p:cNvSpPr/>
          <p:nvPr/>
        </p:nvSpPr>
        <p:spPr>
          <a:xfrm>
            <a:off x="4069556" y="6399200"/>
            <a:ext cx="2974963" cy="309563"/>
          </a:xfrm>
          <a:prstGeom prst="rect">
            <a:avLst/>
          </a:prstGeom>
          <a:noFill/>
          <a:ln w="12700">
            <a:solidFill>
              <a:srgbClr val="D4CFCA"/>
            </a:solidFill>
            <a:prstDash val="solid"/>
          </a:ln>
        </p:spPr>
      </p:sp>
      <p:sp>
        <p:nvSpPr>
          <p:cNvPr id="91" name="Shape 89"/>
          <p:cNvSpPr/>
          <p:nvPr/>
        </p:nvSpPr>
        <p:spPr>
          <a:xfrm>
            <a:off x="4069556" y="6480163"/>
            <a:ext cx="2974963" cy="228600"/>
          </a:xfrm>
          <a:prstGeom prst="rect">
            <a:avLst/>
          </a:prstGeom>
          <a:noFill/>
          <a:ln/>
        </p:spPr>
      </p:sp>
      <p:sp>
        <p:nvSpPr>
          <p:cNvPr id="92" name="Shape 90"/>
          <p:cNvSpPr/>
          <p:nvPr/>
        </p:nvSpPr>
        <p:spPr>
          <a:xfrm>
            <a:off x="4221956" y="6480163"/>
            <a:ext cx="1436750" cy="228600"/>
          </a:xfrm>
          <a:prstGeom prst="rect">
            <a:avLst/>
          </a:prstGeom>
          <a:noFill/>
          <a:ln/>
        </p:spPr>
      </p:sp>
      <p:sp>
        <p:nvSpPr>
          <p:cNvPr id="93" name="Shape 91"/>
          <p:cNvSpPr/>
          <p:nvPr/>
        </p:nvSpPr>
        <p:spPr>
          <a:xfrm>
            <a:off x="4221956" y="6480163"/>
            <a:ext cx="1436750" cy="114300"/>
          </a:xfrm>
          <a:prstGeom prst="rect">
            <a:avLst/>
          </a:prstGeom>
          <a:noFill/>
          <a:ln/>
        </p:spPr>
      </p:sp>
      <p:sp>
        <p:nvSpPr>
          <p:cNvPr id="94" name="Shape 92"/>
          <p:cNvSpPr/>
          <p:nvPr/>
        </p:nvSpPr>
        <p:spPr>
          <a:xfrm>
            <a:off x="4221956" y="6613513"/>
            <a:ext cx="1436750" cy="95250"/>
          </a:xfrm>
          <a:prstGeom prst="rect">
            <a:avLst/>
          </a:prstGeom>
          <a:noFill/>
          <a:ln/>
        </p:spPr>
      </p:sp>
      <p:sp>
        <p:nvSpPr>
          <p:cNvPr id="95" name="Shape 93"/>
          <p:cNvSpPr/>
          <p:nvPr/>
        </p:nvSpPr>
        <p:spPr>
          <a:xfrm>
            <a:off x="4069556" y="5751500"/>
            <a:ext cx="1458888" cy="114300"/>
          </a:xfrm>
          <a:prstGeom prst="rect">
            <a:avLst/>
          </a:prstGeom>
          <a:noFill/>
          <a:ln/>
        </p:spPr>
      </p:sp>
      <p:sp>
        <p:nvSpPr>
          <p:cNvPr id="96" name="Shape 94"/>
          <p:cNvSpPr/>
          <p:nvPr/>
        </p:nvSpPr>
        <p:spPr>
          <a:xfrm>
            <a:off x="5585594" y="5751500"/>
            <a:ext cx="1458925" cy="114300"/>
          </a:xfrm>
          <a:prstGeom prst="rect">
            <a:avLst/>
          </a:prstGeom>
          <a:noFill/>
          <a:ln/>
        </p:spPr>
      </p:sp>
      <p:sp>
        <p:nvSpPr>
          <p:cNvPr id="97" name="Shape 95"/>
          <p:cNvSpPr/>
          <p:nvPr/>
        </p:nvSpPr>
        <p:spPr>
          <a:xfrm>
            <a:off x="4069556" y="5922950"/>
            <a:ext cx="1458888" cy="114300"/>
          </a:xfrm>
          <a:prstGeom prst="rect">
            <a:avLst/>
          </a:prstGeom>
          <a:noFill/>
          <a:ln/>
        </p:spPr>
      </p:sp>
      <p:sp>
        <p:nvSpPr>
          <p:cNvPr id="98" name="Shape 96"/>
          <p:cNvSpPr/>
          <p:nvPr/>
        </p:nvSpPr>
        <p:spPr>
          <a:xfrm>
            <a:off x="5585594" y="5922950"/>
            <a:ext cx="1458925" cy="114300"/>
          </a:xfrm>
          <a:prstGeom prst="rect">
            <a:avLst/>
          </a:prstGeom>
          <a:noFill/>
          <a:ln/>
        </p:spPr>
      </p:sp>
      <p:sp>
        <p:nvSpPr>
          <p:cNvPr id="99" name="Shape 97"/>
          <p:cNvSpPr/>
          <p:nvPr/>
        </p:nvSpPr>
        <p:spPr>
          <a:xfrm>
            <a:off x="4069556" y="6094400"/>
            <a:ext cx="1458888" cy="114300"/>
          </a:xfrm>
          <a:prstGeom prst="rect">
            <a:avLst/>
          </a:prstGeom>
          <a:noFill/>
          <a:ln/>
        </p:spPr>
      </p:sp>
      <p:sp>
        <p:nvSpPr>
          <p:cNvPr id="100" name="Shape 98"/>
          <p:cNvSpPr/>
          <p:nvPr/>
        </p:nvSpPr>
        <p:spPr>
          <a:xfrm>
            <a:off x="5585594" y="6094400"/>
            <a:ext cx="1458925" cy="114300"/>
          </a:xfrm>
          <a:prstGeom prst="rect">
            <a:avLst/>
          </a:prstGeom>
          <a:noFill/>
          <a:ln/>
        </p:spPr>
      </p:sp>
      <p:sp>
        <p:nvSpPr>
          <p:cNvPr id="101" name="Shape 99"/>
          <p:cNvSpPr/>
          <p:nvPr/>
        </p:nvSpPr>
        <p:spPr>
          <a:xfrm>
            <a:off x="5699894" y="6094400"/>
            <a:ext cx="573435" cy="114300"/>
          </a:xfrm>
          <a:prstGeom prst="rect">
            <a:avLst/>
          </a:prstGeom>
          <a:noFill/>
          <a:ln/>
        </p:spPr>
      </p:sp>
      <p:sp>
        <p:nvSpPr>
          <p:cNvPr id="102" name="Shape 100"/>
          <p:cNvSpPr/>
          <p:nvPr/>
        </p:nvSpPr>
        <p:spPr>
          <a:xfrm>
            <a:off x="4183856" y="6094400"/>
            <a:ext cx="429555" cy="114300"/>
          </a:xfrm>
          <a:prstGeom prst="rect">
            <a:avLst/>
          </a:prstGeom>
          <a:noFill/>
          <a:ln/>
        </p:spPr>
      </p:sp>
      <p:sp>
        <p:nvSpPr>
          <p:cNvPr id="103" name="Shape 101"/>
          <p:cNvSpPr/>
          <p:nvPr/>
        </p:nvSpPr>
        <p:spPr>
          <a:xfrm>
            <a:off x="5699894" y="5922950"/>
            <a:ext cx="579797" cy="114300"/>
          </a:xfrm>
          <a:prstGeom prst="rect">
            <a:avLst/>
          </a:prstGeom>
          <a:noFill/>
          <a:ln/>
        </p:spPr>
      </p:sp>
      <p:sp>
        <p:nvSpPr>
          <p:cNvPr id="104" name="Shape 102"/>
          <p:cNvSpPr/>
          <p:nvPr/>
        </p:nvSpPr>
        <p:spPr>
          <a:xfrm>
            <a:off x="4183856" y="5922950"/>
            <a:ext cx="511932" cy="114300"/>
          </a:xfrm>
          <a:prstGeom prst="rect">
            <a:avLst/>
          </a:prstGeom>
          <a:noFill/>
          <a:ln/>
        </p:spPr>
      </p:sp>
      <p:sp>
        <p:nvSpPr>
          <p:cNvPr id="105" name="Shape 103"/>
          <p:cNvSpPr/>
          <p:nvPr/>
        </p:nvSpPr>
        <p:spPr>
          <a:xfrm>
            <a:off x="5699894" y="5751500"/>
            <a:ext cx="425425" cy="114300"/>
          </a:xfrm>
          <a:prstGeom prst="rect">
            <a:avLst/>
          </a:prstGeom>
          <a:noFill/>
          <a:ln/>
        </p:spPr>
      </p:sp>
      <p:sp>
        <p:nvSpPr>
          <p:cNvPr id="106" name="Shape 104"/>
          <p:cNvSpPr/>
          <p:nvPr/>
        </p:nvSpPr>
        <p:spPr>
          <a:xfrm>
            <a:off x="4183856" y="5751500"/>
            <a:ext cx="573100" cy="114300"/>
          </a:xfrm>
          <a:prstGeom prst="rect">
            <a:avLst/>
          </a:prstGeom>
          <a:noFill/>
          <a:ln/>
        </p:spPr>
      </p:sp>
      <p:sp>
        <p:nvSpPr>
          <p:cNvPr id="107" name="Shape 105"/>
          <p:cNvSpPr/>
          <p:nvPr/>
        </p:nvSpPr>
        <p:spPr>
          <a:xfrm>
            <a:off x="4069556" y="3503600"/>
            <a:ext cx="2974963" cy="133350"/>
          </a:xfrm>
          <a:prstGeom prst="rect">
            <a:avLst/>
          </a:prstGeom>
          <a:noFill/>
          <a:ln/>
        </p:spPr>
      </p:sp>
      <p:sp>
        <p:nvSpPr>
          <p:cNvPr id="108" name="Shape 106"/>
          <p:cNvSpPr/>
          <p:nvPr/>
        </p:nvSpPr>
        <p:spPr>
          <a:xfrm>
            <a:off x="4069556" y="3827450"/>
            <a:ext cx="2974963" cy="371475"/>
          </a:xfrm>
          <a:prstGeom prst="rect">
            <a:avLst/>
          </a:prstGeom>
          <a:noFill/>
          <a:ln/>
        </p:spPr>
      </p:sp>
      <p:sp>
        <p:nvSpPr>
          <p:cNvPr id="109" name="Shape 107"/>
          <p:cNvSpPr/>
          <p:nvPr/>
        </p:nvSpPr>
        <p:spPr>
          <a:xfrm>
            <a:off x="4069556" y="4389425"/>
            <a:ext cx="2974963" cy="685800"/>
          </a:xfrm>
          <a:prstGeom prst="rect">
            <a:avLst/>
          </a:prstGeom>
          <a:noFill/>
          <a:ln/>
        </p:spPr>
      </p:sp>
      <p:sp>
        <p:nvSpPr>
          <p:cNvPr id="110" name="Shape 108"/>
          <p:cNvSpPr/>
          <p:nvPr/>
        </p:nvSpPr>
        <p:spPr>
          <a:xfrm>
            <a:off x="4069556" y="4389425"/>
            <a:ext cx="1449363" cy="190500"/>
          </a:xfrm>
          <a:prstGeom prst="rect">
            <a:avLst/>
          </a:prstGeom>
          <a:noFill/>
          <a:ln/>
        </p:spPr>
      </p:sp>
      <p:sp>
        <p:nvSpPr>
          <p:cNvPr id="111" name="Shape 109"/>
          <p:cNvSpPr/>
          <p:nvPr/>
        </p:nvSpPr>
        <p:spPr>
          <a:xfrm>
            <a:off x="5595119" y="4389425"/>
            <a:ext cx="1449400" cy="190500"/>
          </a:xfrm>
          <a:prstGeom prst="rect">
            <a:avLst/>
          </a:prstGeom>
          <a:noFill/>
          <a:ln/>
        </p:spPr>
      </p:sp>
      <p:sp>
        <p:nvSpPr>
          <p:cNvPr id="112" name="Shape 110"/>
          <p:cNvSpPr/>
          <p:nvPr/>
        </p:nvSpPr>
        <p:spPr>
          <a:xfrm>
            <a:off x="4069556" y="4656125"/>
            <a:ext cx="1449363" cy="304800"/>
          </a:xfrm>
          <a:prstGeom prst="rect">
            <a:avLst/>
          </a:prstGeom>
          <a:noFill/>
          <a:ln/>
        </p:spPr>
      </p:sp>
      <p:sp>
        <p:nvSpPr>
          <p:cNvPr id="113" name="Shape 111"/>
          <p:cNvSpPr/>
          <p:nvPr/>
        </p:nvSpPr>
        <p:spPr>
          <a:xfrm>
            <a:off x="5595119" y="4656125"/>
            <a:ext cx="1449400" cy="304800"/>
          </a:xfrm>
          <a:prstGeom prst="rect">
            <a:avLst/>
          </a:prstGeom>
          <a:noFill/>
          <a:ln/>
        </p:spPr>
      </p:sp>
      <p:sp>
        <p:nvSpPr>
          <p:cNvPr id="114" name="Shape 112"/>
          <p:cNvSpPr/>
          <p:nvPr/>
        </p:nvSpPr>
        <p:spPr>
          <a:xfrm>
            <a:off x="5740040" y="4656125"/>
            <a:ext cx="1304479" cy="304800"/>
          </a:xfrm>
          <a:prstGeom prst="rect">
            <a:avLst/>
          </a:prstGeom>
          <a:noFill/>
          <a:ln/>
        </p:spPr>
      </p:sp>
      <p:sp>
        <p:nvSpPr>
          <p:cNvPr id="115" name="Shape 113"/>
          <p:cNvSpPr/>
          <p:nvPr/>
        </p:nvSpPr>
        <p:spPr>
          <a:xfrm>
            <a:off x="5740040" y="4656125"/>
            <a:ext cx="1304479" cy="76200"/>
          </a:xfrm>
          <a:prstGeom prst="rect">
            <a:avLst/>
          </a:prstGeom>
          <a:noFill/>
          <a:ln/>
        </p:spPr>
      </p:sp>
      <p:sp>
        <p:nvSpPr>
          <p:cNvPr id="116" name="Shape 114"/>
          <p:cNvSpPr/>
          <p:nvPr/>
        </p:nvSpPr>
        <p:spPr>
          <a:xfrm>
            <a:off x="5740040" y="4732325"/>
            <a:ext cx="1304479" cy="228600"/>
          </a:xfrm>
          <a:prstGeom prst="rect">
            <a:avLst/>
          </a:prstGeom>
          <a:noFill/>
          <a:ln/>
        </p:spPr>
      </p:sp>
      <p:sp>
        <p:nvSpPr>
          <p:cNvPr id="117" name="Shape 115"/>
          <p:cNvSpPr/>
          <p:nvPr/>
        </p:nvSpPr>
        <p:spPr>
          <a:xfrm>
            <a:off x="4221956" y="4713275"/>
            <a:ext cx="937245" cy="190500"/>
          </a:xfrm>
          <a:prstGeom prst="rect">
            <a:avLst/>
          </a:prstGeom>
          <a:noFill/>
          <a:ln/>
        </p:spPr>
      </p:sp>
      <p:sp>
        <p:nvSpPr>
          <p:cNvPr id="118" name="Shape 116"/>
          <p:cNvSpPr/>
          <p:nvPr/>
        </p:nvSpPr>
        <p:spPr>
          <a:xfrm>
            <a:off x="4221956" y="4713275"/>
            <a:ext cx="937245" cy="76200"/>
          </a:xfrm>
          <a:prstGeom prst="rect">
            <a:avLst/>
          </a:prstGeom>
          <a:noFill/>
          <a:ln/>
        </p:spPr>
      </p:sp>
      <p:sp>
        <p:nvSpPr>
          <p:cNvPr id="119" name="Shape 117"/>
          <p:cNvSpPr/>
          <p:nvPr/>
        </p:nvSpPr>
        <p:spPr>
          <a:xfrm>
            <a:off x="4221956" y="4789475"/>
            <a:ext cx="937245" cy="114300"/>
          </a:xfrm>
          <a:prstGeom prst="rect">
            <a:avLst/>
          </a:prstGeom>
          <a:noFill/>
          <a:ln/>
        </p:spPr>
      </p:sp>
      <p:sp>
        <p:nvSpPr>
          <p:cNvPr id="120" name="Shape 118"/>
          <p:cNvSpPr/>
          <p:nvPr/>
        </p:nvSpPr>
        <p:spPr>
          <a:xfrm>
            <a:off x="5747519" y="4389425"/>
            <a:ext cx="306921" cy="190500"/>
          </a:xfrm>
          <a:prstGeom prst="rect">
            <a:avLst/>
          </a:prstGeom>
          <a:noFill/>
          <a:ln/>
        </p:spPr>
      </p:sp>
      <p:sp>
        <p:nvSpPr>
          <p:cNvPr id="121" name="Shape 119"/>
          <p:cNvSpPr/>
          <p:nvPr/>
        </p:nvSpPr>
        <p:spPr>
          <a:xfrm>
            <a:off x="5747519" y="4389425"/>
            <a:ext cx="306921" cy="76200"/>
          </a:xfrm>
          <a:prstGeom prst="rect">
            <a:avLst/>
          </a:prstGeom>
          <a:noFill/>
          <a:ln/>
        </p:spPr>
      </p:sp>
      <p:sp>
        <p:nvSpPr>
          <p:cNvPr id="122" name="Shape 120"/>
          <p:cNvSpPr/>
          <p:nvPr/>
        </p:nvSpPr>
        <p:spPr>
          <a:xfrm>
            <a:off x="5747519" y="4465625"/>
            <a:ext cx="306921" cy="114300"/>
          </a:xfrm>
          <a:prstGeom prst="rect">
            <a:avLst/>
          </a:prstGeom>
          <a:noFill/>
          <a:ln/>
        </p:spPr>
      </p:sp>
      <p:sp>
        <p:nvSpPr>
          <p:cNvPr id="123" name="Shape 121"/>
          <p:cNvSpPr/>
          <p:nvPr/>
        </p:nvSpPr>
        <p:spPr>
          <a:xfrm>
            <a:off x="4221956" y="4389425"/>
            <a:ext cx="446708" cy="190500"/>
          </a:xfrm>
          <a:prstGeom prst="rect">
            <a:avLst/>
          </a:prstGeom>
          <a:noFill/>
          <a:ln/>
        </p:spPr>
      </p:sp>
      <p:sp>
        <p:nvSpPr>
          <p:cNvPr id="124" name="Shape 122"/>
          <p:cNvSpPr/>
          <p:nvPr/>
        </p:nvSpPr>
        <p:spPr>
          <a:xfrm>
            <a:off x="4221956" y="4389425"/>
            <a:ext cx="446708" cy="76200"/>
          </a:xfrm>
          <a:prstGeom prst="rect">
            <a:avLst/>
          </a:prstGeom>
          <a:noFill/>
          <a:ln/>
        </p:spPr>
      </p:sp>
      <p:sp>
        <p:nvSpPr>
          <p:cNvPr id="125" name="Shape 123"/>
          <p:cNvSpPr/>
          <p:nvPr/>
        </p:nvSpPr>
        <p:spPr>
          <a:xfrm>
            <a:off x="4221956" y="4465625"/>
            <a:ext cx="446708" cy="114300"/>
          </a:xfrm>
          <a:prstGeom prst="rect">
            <a:avLst/>
          </a:prstGeom>
          <a:noFill/>
          <a:ln/>
        </p:spPr>
      </p:sp>
      <p:sp>
        <p:nvSpPr>
          <p:cNvPr id="126" name="Shape 124"/>
          <p:cNvSpPr/>
          <p:nvPr/>
        </p:nvSpPr>
        <p:spPr>
          <a:xfrm>
            <a:off x="3988594" y="2175644"/>
            <a:ext cx="180975" cy="180975"/>
          </a:xfrm>
          <a:prstGeom prst="roundRect">
            <a:avLst>
              <a:gd name="adj" fmla="val 84769010526"/>
            </a:avLst>
          </a:prstGeom>
          <a:solidFill>
            <a:srgbClr val="FFFFFF">
              <a:alpha val="0"/>
            </a:srgbClr>
          </a:solidFill>
          <a:ln w="12700">
            <a:solidFill>
              <a:srgbClr val="D4CFCA">
                <a:alpha val="0"/>
              </a:srgbClr>
            </a:solidFill>
            <a:prstDash val="solid"/>
          </a:ln>
        </p:spPr>
      </p:sp>
      <p:sp>
        <p:nvSpPr>
          <p:cNvPr id="127" name="Shape 125"/>
          <p:cNvSpPr/>
          <p:nvPr/>
        </p:nvSpPr>
        <p:spPr>
          <a:xfrm>
            <a:off x="6944506" y="2175644"/>
            <a:ext cx="180975" cy="180975"/>
          </a:xfrm>
          <a:prstGeom prst="roundRect">
            <a:avLst>
              <a:gd name="adj" fmla="val 84769010526"/>
            </a:avLst>
          </a:prstGeom>
          <a:solidFill>
            <a:srgbClr val="FFFFFF">
              <a:alpha val="0"/>
            </a:srgbClr>
          </a:solidFill>
          <a:ln w="12700">
            <a:solidFill>
              <a:srgbClr val="D4CFCA">
                <a:alpha val="0"/>
              </a:srgbClr>
            </a:solidFill>
            <a:prstDash val="solid"/>
          </a:ln>
        </p:spPr>
      </p:sp>
      <p:sp>
        <p:nvSpPr>
          <p:cNvPr id="128" name="Shape 126"/>
          <p:cNvSpPr/>
          <p:nvPr/>
        </p:nvSpPr>
        <p:spPr>
          <a:xfrm>
            <a:off x="5423669" y="3174988"/>
            <a:ext cx="266700" cy="38100"/>
          </a:xfrm>
          <a:prstGeom prst="rect">
            <a:avLst/>
          </a:prstGeom>
          <a:noFill/>
          <a:ln/>
        </p:spPr>
      </p:sp>
      <p:sp>
        <p:nvSpPr>
          <p:cNvPr id="129" name="Shape 127"/>
          <p:cNvSpPr/>
          <p:nvPr/>
        </p:nvSpPr>
        <p:spPr>
          <a:xfrm>
            <a:off x="3819525" y="652463"/>
            <a:ext cx="432160" cy="171450"/>
          </a:xfrm>
          <a:prstGeom prst="roundRect">
            <a:avLst>
              <a:gd name="adj" fmla="val 61867"/>
            </a:avLst>
          </a:prstGeom>
          <a:solidFill>
            <a:srgbClr val="FAF7F2"/>
          </a:solidFill>
          <a:ln w="12700">
            <a:solidFill>
              <a:srgbClr val="D4CFCA"/>
            </a:solidFill>
            <a:prstDash val="solid"/>
          </a:ln>
        </p:spPr>
      </p:sp>
      <p:sp>
        <p:nvSpPr>
          <p:cNvPr id="130" name="Shape 128"/>
          <p:cNvSpPr/>
          <p:nvPr/>
        </p:nvSpPr>
        <p:spPr>
          <a:xfrm>
            <a:off x="4289785" y="652463"/>
            <a:ext cx="559519" cy="171450"/>
          </a:xfrm>
          <a:prstGeom prst="roundRect">
            <a:avLst>
              <a:gd name="adj" fmla="val 61867"/>
            </a:avLst>
          </a:prstGeom>
          <a:solidFill>
            <a:srgbClr val="FAF7F2"/>
          </a:solidFill>
          <a:ln w="12700">
            <a:solidFill>
              <a:srgbClr val="D4CFCA"/>
            </a:solidFill>
            <a:prstDash val="solid"/>
          </a:ln>
        </p:spPr>
      </p:sp>
      <p:sp>
        <p:nvSpPr>
          <p:cNvPr id="131" name="Shape 129"/>
          <p:cNvSpPr/>
          <p:nvPr/>
        </p:nvSpPr>
        <p:spPr>
          <a:xfrm>
            <a:off x="4887404" y="652463"/>
            <a:ext cx="419844" cy="171450"/>
          </a:xfrm>
          <a:prstGeom prst="roundRect">
            <a:avLst>
              <a:gd name="adj" fmla="val 61867"/>
            </a:avLst>
          </a:prstGeom>
          <a:solidFill>
            <a:srgbClr val="C35141"/>
          </a:solidFill>
          <a:ln/>
        </p:spPr>
      </p:sp>
      <p:sp>
        <p:nvSpPr>
          <p:cNvPr id="132" name="Shape 130"/>
          <p:cNvSpPr/>
          <p:nvPr/>
        </p:nvSpPr>
        <p:spPr>
          <a:xfrm>
            <a:off x="5345348" y="652463"/>
            <a:ext cx="452586" cy="171450"/>
          </a:xfrm>
          <a:prstGeom prst="roundRect">
            <a:avLst>
              <a:gd name="adj" fmla="val 61867"/>
            </a:avLst>
          </a:prstGeom>
          <a:solidFill>
            <a:srgbClr val="FAF7F2"/>
          </a:solidFill>
          <a:ln w="12700">
            <a:solidFill>
              <a:srgbClr val="D4CFCA"/>
            </a:solidFill>
            <a:prstDash val="solid"/>
          </a:ln>
        </p:spPr>
      </p:sp>
      <p:sp>
        <p:nvSpPr>
          <p:cNvPr id="133" name="Shape 131"/>
          <p:cNvSpPr/>
          <p:nvPr/>
        </p:nvSpPr>
        <p:spPr>
          <a:xfrm>
            <a:off x="176213" y="1085850"/>
            <a:ext cx="3238500" cy="2971800"/>
          </a:xfrm>
          <a:prstGeom prst="rect">
            <a:avLst/>
          </a:prstGeom>
          <a:noFill/>
          <a:ln/>
        </p:spPr>
      </p:sp>
      <p:sp>
        <p:nvSpPr>
          <p:cNvPr id="134" name="Shape 132"/>
          <p:cNvSpPr/>
          <p:nvPr/>
        </p:nvSpPr>
        <p:spPr>
          <a:xfrm>
            <a:off x="3667125" y="183356"/>
            <a:ext cx="5283425" cy="684118"/>
          </a:xfrm>
          <a:prstGeom prst="rect">
            <a:avLst/>
          </a:prstGeom>
          <a:noFill/>
          <a:ln/>
        </p:spPr>
      </p:sp>
      <p:sp>
        <p:nvSpPr>
          <p:cNvPr id="135" name="Shape 133"/>
          <p:cNvSpPr/>
          <p:nvPr/>
        </p:nvSpPr>
        <p:spPr>
          <a:xfrm>
            <a:off x="3815042" y="294294"/>
            <a:ext cx="4987590" cy="184897"/>
          </a:xfrm>
          <a:prstGeom prst="rect">
            <a:avLst/>
          </a:prstGeom>
          <a:noFill/>
          <a:ln/>
        </p:spPr>
      </p:sp>
      <p:sp>
        <p:nvSpPr>
          <p:cNvPr id="136" name="Shape 134"/>
          <p:cNvSpPr/>
          <p:nvPr/>
        </p:nvSpPr>
        <p:spPr>
          <a:xfrm>
            <a:off x="3815042" y="590129"/>
            <a:ext cx="4987590" cy="166407"/>
          </a:xfrm>
          <a:prstGeom prst="rect">
            <a:avLst/>
          </a:prstGeom>
          <a:noFill/>
          <a:ln/>
        </p:spPr>
      </p:sp>
      <p:sp>
        <p:nvSpPr>
          <p:cNvPr id="137" name="Shape 135"/>
          <p:cNvSpPr/>
          <p:nvPr/>
        </p:nvSpPr>
        <p:spPr>
          <a:xfrm>
            <a:off x="3815042" y="590129"/>
            <a:ext cx="4987590" cy="187138"/>
          </a:xfrm>
          <a:prstGeom prst="roundRect">
            <a:avLst>
              <a:gd name="adj" fmla="val 55013"/>
            </a:avLst>
          </a:prstGeom>
          <a:solidFill>
            <a:srgbClr val="F2EEE8"/>
          </a:solidFill>
          <a:ln w="12326">
            <a:solidFill>
              <a:srgbClr val="000000">
                <a:alpha val="0"/>
              </a:srgbClr>
            </a:solidFill>
            <a:prstDash val="solid"/>
          </a:ln>
        </p:spPr>
      </p:sp>
      <p:sp>
        <p:nvSpPr>
          <p:cNvPr id="138" name="Shape 136"/>
          <p:cNvSpPr/>
          <p:nvPr/>
        </p:nvSpPr>
        <p:spPr>
          <a:xfrm>
            <a:off x="3815042" y="294294"/>
            <a:ext cx="703763" cy="184897"/>
          </a:xfrm>
          <a:prstGeom prst="rect">
            <a:avLst/>
          </a:prstGeom>
          <a:noFill/>
          <a:ln/>
        </p:spPr>
      </p:sp>
      <p:sp>
        <p:nvSpPr>
          <p:cNvPr id="139" name="Shape 137"/>
          <p:cNvSpPr/>
          <p:nvPr/>
        </p:nvSpPr>
        <p:spPr>
          <a:xfrm>
            <a:off x="8310237" y="297515"/>
            <a:ext cx="492396" cy="178454"/>
          </a:xfrm>
          <a:prstGeom prst="roundRect">
            <a:avLst>
              <a:gd name="adj" fmla="val 57690"/>
            </a:avLst>
          </a:prstGeom>
          <a:solidFill>
            <a:srgbClr val="FAF7F2"/>
          </a:solidFill>
          <a:ln w="12326">
            <a:solidFill>
              <a:srgbClr val="D4CFCA"/>
            </a:solidFill>
            <a:prstDash val="solid"/>
          </a:ln>
        </p:spPr>
      </p:sp>
      <p:sp>
        <p:nvSpPr>
          <p:cNvPr id="140" name="Shape 138"/>
          <p:cNvSpPr/>
          <p:nvPr/>
        </p:nvSpPr>
        <p:spPr>
          <a:xfrm>
            <a:off x="4194079" y="294294"/>
            <a:ext cx="338138" cy="238055"/>
          </a:xfrm>
          <a:prstGeom prst="rect">
            <a:avLst/>
          </a:prstGeom>
          <a:noFill/>
          <a:ln/>
        </p:spPr>
      </p:sp>
      <p:sp>
        <p:nvSpPr>
          <p:cNvPr id="141" name="Shape 139"/>
          <p:cNvSpPr/>
          <p:nvPr/>
        </p:nvSpPr>
        <p:spPr>
          <a:xfrm>
            <a:off x="7287239" y="1334338"/>
            <a:ext cx="1272718" cy="1476372"/>
          </a:xfrm>
          <a:prstGeom prst="rect">
            <a:avLst/>
          </a:prstGeom>
          <a:noFill/>
          <a:ln/>
        </p:spPr>
      </p:sp>
      <p:sp>
        <p:nvSpPr>
          <p:cNvPr id="142" name="Shape 140"/>
          <p:cNvSpPr/>
          <p:nvPr/>
        </p:nvSpPr>
        <p:spPr>
          <a:xfrm>
            <a:off x="7287239" y="2995607"/>
            <a:ext cx="1272718" cy="212631"/>
          </a:xfrm>
          <a:prstGeom prst="rect">
            <a:avLst/>
          </a:prstGeom>
          <a:noFill/>
          <a:ln/>
        </p:spPr>
      </p:sp>
      <p:sp>
        <p:nvSpPr>
          <p:cNvPr id="143" name="Shape 141"/>
          <p:cNvSpPr/>
          <p:nvPr/>
        </p:nvSpPr>
        <p:spPr>
          <a:xfrm>
            <a:off x="7287239" y="3393135"/>
            <a:ext cx="1272718" cy="610159"/>
          </a:xfrm>
          <a:prstGeom prst="rect">
            <a:avLst/>
          </a:prstGeom>
          <a:noFill/>
          <a:ln/>
        </p:spPr>
      </p:sp>
      <p:sp>
        <p:nvSpPr>
          <p:cNvPr id="144" name="Shape 142"/>
          <p:cNvSpPr/>
          <p:nvPr/>
        </p:nvSpPr>
        <p:spPr>
          <a:xfrm>
            <a:off x="7287239" y="4188191"/>
            <a:ext cx="1272718" cy="372595"/>
          </a:xfrm>
          <a:prstGeom prst="rect">
            <a:avLst/>
          </a:prstGeom>
          <a:noFill/>
          <a:ln/>
        </p:spPr>
      </p:sp>
      <p:sp>
        <p:nvSpPr>
          <p:cNvPr id="145" name="Shape 143"/>
          <p:cNvSpPr/>
          <p:nvPr/>
        </p:nvSpPr>
        <p:spPr>
          <a:xfrm>
            <a:off x="7287239" y="4188191"/>
            <a:ext cx="1271588" cy="169209"/>
          </a:xfrm>
          <a:prstGeom prst="roundRect">
            <a:avLst>
              <a:gd name="adj" fmla="val 60842"/>
            </a:avLst>
          </a:prstGeom>
          <a:solidFill>
            <a:srgbClr val="C35141"/>
          </a:solidFill>
          <a:ln/>
        </p:spPr>
      </p:sp>
      <p:sp>
        <p:nvSpPr>
          <p:cNvPr id="146" name="Shape 144"/>
          <p:cNvSpPr/>
          <p:nvPr/>
        </p:nvSpPr>
        <p:spPr>
          <a:xfrm>
            <a:off x="7287239" y="4394379"/>
            <a:ext cx="1272718" cy="166407"/>
          </a:xfrm>
          <a:prstGeom prst="roundRect">
            <a:avLst>
              <a:gd name="adj" fmla="val 61867"/>
            </a:avLst>
          </a:prstGeom>
          <a:solidFill>
            <a:srgbClr val="FAF7F2"/>
          </a:solidFill>
          <a:ln w="12326">
            <a:solidFill>
              <a:srgbClr val="D4CFCA"/>
            </a:solidFill>
            <a:prstDash val="solid"/>
          </a:ln>
        </p:spPr>
      </p:sp>
      <p:sp>
        <p:nvSpPr>
          <p:cNvPr id="147" name="Shape 145"/>
          <p:cNvSpPr/>
          <p:nvPr/>
        </p:nvSpPr>
        <p:spPr>
          <a:xfrm>
            <a:off x="7287239" y="3393135"/>
            <a:ext cx="1272718" cy="73959"/>
          </a:xfrm>
          <a:prstGeom prst="rect">
            <a:avLst/>
          </a:prstGeom>
          <a:noFill/>
          <a:ln/>
        </p:spPr>
      </p:sp>
      <p:sp>
        <p:nvSpPr>
          <p:cNvPr id="148" name="Shape 146"/>
          <p:cNvSpPr/>
          <p:nvPr/>
        </p:nvSpPr>
        <p:spPr>
          <a:xfrm>
            <a:off x="7287239" y="3522563"/>
            <a:ext cx="1272718" cy="480732"/>
          </a:xfrm>
          <a:prstGeom prst="rect">
            <a:avLst/>
          </a:prstGeom>
          <a:noFill/>
          <a:ln/>
        </p:spPr>
      </p:sp>
      <p:sp>
        <p:nvSpPr>
          <p:cNvPr id="149" name="Shape 147"/>
          <p:cNvSpPr/>
          <p:nvPr/>
        </p:nvSpPr>
        <p:spPr>
          <a:xfrm>
            <a:off x="7287239" y="3522563"/>
            <a:ext cx="1272718" cy="92448"/>
          </a:xfrm>
          <a:prstGeom prst="rect">
            <a:avLst/>
          </a:prstGeom>
          <a:noFill/>
          <a:ln/>
        </p:spPr>
      </p:sp>
      <p:sp>
        <p:nvSpPr>
          <p:cNvPr id="150" name="Shape 148"/>
          <p:cNvSpPr/>
          <p:nvPr/>
        </p:nvSpPr>
        <p:spPr>
          <a:xfrm>
            <a:off x="7287239" y="3651990"/>
            <a:ext cx="1272718" cy="92448"/>
          </a:xfrm>
          <a:prstGeom prst="rect">
            <a:avLst/>
          </a:prstGeom>
          <a:noFill/>
          <a:ln/>
        </p:spPr>
      </p:sp>
      <p:sp>
        <p:nvSpPr>
          <p:cNvPr id="151" name="Shape 149"/>
          <p:cNvSpPr/>
          <p:nvPr/>
        </p:nvSpPr>
        <p:spPr>
          <a:xfrm>
            <a:off x="7287239" y="3781418"/>
            <a:ext cx="1272718" cy="92448"/>
          </a:xfrm>
          <a:prstGeom prst="rect">
            <a:avLst/>
          </a:prstGeom>
          <a:noFill/>
          <a:ln/>
        </p:spPr>
      </p:sp>
      <p:sp>
        <p:nvSpPr>
          <p:cNvPr id="152" name="Shape 150"/>
          <p:cNvSpPr/>
          <p:nvPr/>
        </p:nvSpPr>
        <p:spPr>
          <a:xfrm>
            <a:off x="7287239" y="3910846"/>
            <a:ext cx="1272718" cy="92448"/>
          </a:xfrm>
          <a:prstGeom prst="rect">
            <a:avLst/>
          </a:prstGeom>
          <a:noFill/>
          <a:ln/>
        </p:spPr>
      </p:sp>
      <p:sp>
        <p:nvSpPr>
          <p:cNvPr id="153" name="Shape 151"/>
          <p:cNvSpPr/>
          <p:nvPr/>
        </p:nvSpPr>
        <p:spPr>
          <a:xfrm>
            <a:off x="7398181" y="3910846"/>
            <a:ext cx="190603" cy="92448"/>
          </a:xfrm>
          <a:prstGeom prst="rect">
            <a:avLst/>
          </a:prstGeom>
          <a:noFill/>
          <a:ln/>
        </p:spPr>
      </p:sp>
      <p:sp>
        <p:nvSpPr>
          <p:cNvPr id="154" name="Shape 152"/>
          <p:cNvSpPr/>
          <p:nvPr/>
        </p:nvSpPr>
        <p:spPr>
          <a:xfrm>
            <a:off x="7398181" y="3781418"/>
            <a:ext cx="276767" cy="92448"/>
          </a:xfrm>
          <a:prstGeom prst="rect">
            <a:avLst/>
          </a:prstGeom>
          <a:noFill/>
          <a:ln/>
        </p:spPr>
      </p:sp>
      <p:sp>
        <p:nvSpPr>
          <p:cNvPr id="155" name="Shape 153"/>
          <p:cNvSpPr/>
          <p:nvPr/>
        </p:nvSpPr>
        <p:spPr>
          <a:xfrm>
            <a:off x="7398181" y="3651991"/>
            <a:ext cx="530098" cy="92448"/>
          </a:xfrm>
          <a:prstGeom prst="rect">
            <a:avLst/>
          </a:prstGeom>
          <a:noFill/>
          <a:ln/>
        </p:spPr>
      </p:sp>
      <p:sp>
        <p:nvSpPr>
          <p:cNvPr id="156" name="Shape 154"/>
          <p:cNvSpPr/>
          <p:nvPr/>
        </p:nvSpPr>
        <p:spPr>
          <a:xfrm>
            <a:off x="7398181" y="3522563"/>
            <a:ext cx="462097" cy="92448"/>
          </a:xfrm>
          <a:prstGeom prst="rect">
            <a:avLst/>
          </a:prstGeom>
          <a:noFill/>
          <a:ln/>
        </p:spPr>
      </p:sp>
      <p:sp>
        <p:nvSpPr>
          <p:cNvPr id="157" name="Shape 155"/>
          <p:cNvSpPr/>
          <p:nvPr/>
        </p:nvSpPr>
        <p:spPr>
          <a:xfrm>
            <a:off x="7287239" y="2995607"/>
            <a:ext cx="1272718" cy="73959"/>
          </a:xfrm>
          <a:prstGeom prst="rect">
            <a:avLst/>
          </a:prstGeom>
          <a:noFill/>
          <a:ln/>
        </p:spPr>
      </p:sp>
      <p:sp>
        <p:nvSpPr>
          <p:cNvPr id="158" name="Shape 156"/>
          <p:cNvSpPr/>
          <p:nvPr/>
        </p:nvSpPr>
        <p:spPr>
          <a:xfrm>
            <a:off x="7287239" y="3106545"/>
            <a:ext cx="1272718" cy="101693"/>
          </a:xfrm>
          <a:prstGeom prst="rect">
            <a:avLst/>
          </a:prstGeom>
          <a:noFill/>
          <a:ln/>
        </p:spPr>
      </p:sp>
      <p:sp>
        <p:nvSpPr>
          <p:cNvPr id="159" name="Shape 157"/>
          <p:cNvSpPr/>
          <p:nvPr/>
        </p:nvSpPr>
        <p:spPr>
          <a:xfrm>
            <a:off x="7287239" y="3106545"/>
            <a:ext cx="343648" cy="101693"/>
          </a:xfrm>
          <a:prstGeom prst="roundRect">
            <a:avLst>
              <a:gd name="adj" fmla="val 101237"/>
            </a:avLst>
          </a:prstGeom>
          <a:solidFill>
            <a:srgbClr val="F5E6E3"/>
          </a:solidFill>
          <a:ln w="12326">
            <a:solidFill>
              <a:srgbClr val="000000">
                <a:alpha val="0"/>
              </a:srgbClr>
            </a:solidFill>
            <a:prstDash val="solid"/>
          </a:ln>
        </p:spPr>
      </p:sp>
      <p:sp>
        <p:nvSpPr>
          <p:cNvPr id="160" name="Shape 158"/>
          <p:cNvSpPr/>
          <p:nvPr/>
        </p:nvSpPr>
        <p:spPr>
          <a:xfrm>
            <a:off x="7658621" y="3106545"/>
            <a:ext cx="351809" cy="101693"/>
          </a:xfrm>
          <a:prstGeom prst="roundRect">
            <a:avLst>
              <a:gd name="adj" fmla="val 101237"/>
            </a:avLst>
          </a:prstGeom>
          <a:solidFill>
            <a:srgbClr val="F5E6E3"/>
          </a:solidFill>
          <a:ln w="12326">
            <a:solidFill>
              <a:srgbClr val="000000">
                <a:alpha val="0"/>
              </a:srgbClr>
            </a:solidFill>
            <a:prstDash val="solid"/>
          </a:ln>
        </p:spPr>
      </p:sp>
      <p:sp>
        <p:nvSpPr>
          <p:cNvPr id="161" name="Shape 159"/>
          <p:cNvSpPr/>
          <p:nvPr/>
        </p:nvSpPr>
        <p:spPr>
          <a:xfrm>
            <a:off x="8038170" y="3106545"/>
            <a:ext cx="351232" cy="101693"/>
          </a:xfrm>
          <a:prstGeom prst="roundRect">
            <a:avLst>
              <a:gd name="adj" fmla="val 101237"/>
            </a:avLst>
          </a:prstGeom>
          <a:solidFill>
            <a:srgbClr val="F5E6E3"/>
          </a:solidFill>
          <a:ln w="12326">
            <a:solidFill>
              <a:srgbClr val="000000">
                <a:alpha val="0"/>
              </a:srgbClr>
            </a:solidFill>
            <a:prstDash val="solid"/>
          </a:ln>
        </p:spPr>
      </p:sp>
      <p:sp>
        <p:nvSpPr>
          <p:cNvPr id="162" name="Shape 160"/>
          <p:cNvSpPr/>
          <p:nvPr/>
        </p:nvSpPr>
        <p:spPr>
          <a:xfrm>
            <a:off x="7738681" y="1334338"/>
            <a:ext cx="369794" cy="369794"/>
          </a:xfrm>
          <a:prstGeom prst="roundRect">
            <a:avLst>
              <a:gd name="adj" fmla="val 40265226192"/>
            </a:avLst>
          </a:prstGeom>
          <a:solidFill>
            <a:srgbClr val="C35141"/>
          </a:solidFill>
          <a:ln/>
        </p:spPr>
      </p:sp>
      <p:sp>
        <p:nvSpPr>
          <p:cNvPr id="163" name="Shape 161"/>
          <p:cNvSpPr/>
          <p:nvPr/>
        </p:nvSpPr>
        <p:spPr>
          <a:xfrm>
            <a:off x="7287239" y="1759600"/>
            <a:ext cx="1272718" cy="129428"/>
          </a:xfrm>
          <a:prstGeom prst="rect">
            <a:avLst/>
          </a:prstGeom>
          <a:noFill/>
          <a:ln/>
        </p:spPr>
      </p:sp>
      <p:sp>
        <p:nvSpPr>
          <p:cNvPr id="164" name="Shape 162"/>
          <p:cNvSpPr/>
          <p:nvPr/>
        </p:nvSpPr>
        <p:spPr>
          <a:xfrm>
            <a:off x="7287239" y="1907518"/>
            <a:ext cx="1272718" cy="92448"/>
          </a:xfrm>
          <a:prstGeom prst="rect">
            <a:avLst/>
          </a:prstGeom>
          <a:noFill/>
          <a:ln/>
        </p:spPr>
      </p:sp>
      <p:sp>
        <p:nvSpPr>
          <p:cNvPr id="165" name="Shape 163"/>
          <p:cNvSpPr/>
          <p:nvPr/>
        </p:nvSpPr>
        <p:spPr>
          <a:xfrm>
            <a:off x="7287239" y="2018456"/>
            <a:ext cx="1272718" cy="73959"/>
          </a:xfrm>
          <a:prstGeom prst="rect">
            <a:avLst/>
          </a:prstGeom>
          <a:noFill/>
          <a:ln/>
        </p:spPr>
      </p:sp>
      <p:sp>
        <p:nvSpPr>
          <p:cNvPr id="166" name="Shape 164"/>
          <p:cNvSpPr/>
          <p:nvPr/>
        </p:nvSpPr>
        <p:spPr>
          <a:xfrm>
            <a:off x="7287239" y="2147883"/>
            <a:ext cx="1272718" cy="73959"/>
          </a:xfrm>
          <a:prstGeom prst="rect">
            <a:avLst/>
          </a:prstGeom>
          <a:noFill/>
          <a:ln/>
        </p:spPr>
      </p:sp>
      <p:sp>
        <p:nvSpPr>
          <p:cNvPr id="167" name="Shape 165"/>
          <p:cNvSpPr/>
          <p:nvPr/>
        </p:nvSpPr>
        <p:spPr>
          <a:xfrm>
            <a:off x="7287239" y="2295801"/>
            <a:ext cx="1272718" cy="129428"/>
          </a:xfrm>
          <a:prstGeom prst="rect">
            <a:avLst/>
          </a:prstGeom>
          <a:noFill/>
          <a:ln/>
        </p:spPr>
      </p:sp>
      <p:sp>
        <p:nvSpPr>
          <p:cNvPr id="168" name="Shape 166"/>
          <p:cNvSpPr/>
          <p:nvPr/>
        </p:nvSpPr>
        <p:spPr>
          <a:xfrm>
            <a:off x="7287239" y="2499187"/>
            <a:ext cx="1272718" cy="203386"/>
          </a:xfrm>
          <a:prstGeom prst="roundRect">
            <a:avLst>
              <a:gd name="adj" fmla="val 59346"/>
            </a:avLst>
          </a:prstGeom>
          <a:solidFill>
            <a:srgbClr val="F5E6E3">
              <a:alpha val="50000"/>
            </a:srgbClr>
          </a:solidFill>
          <a:ln/>
        </p:spPr>
      </p:sp>
      <p:sp>
        <p:nvSpPr>
          <p:cNvPr id="169" name="Shape 167"/>
          <p:cNvSpPr/>
          <p:nvPr/>
        </p:nvSpPr>
        <p:spPr>
          <a:xfrm>
            <a:off x="7342705" y="2554656"/>
            <a:ext cx="1161780" cy="92448"/>
          </a:xfrm>
          <a:prstGeom prst="rect">
            <a:avLst/>
          </a:prstGeom>
          <a:noFill/>
          <a:ln/>
        </p:spPr>
      </p:sp>
      <p:sp>
        <p:nvSpPr>
          <p:cNvPr id="170" name="Shape 168"/>
          <p:cNvSpPr/>
          <p:nvPr/>
        </p:nvSpPr>
        <p:spPr>
          <a:xfrm>
            <a:off x="7774902" y="2295801"/>
            <a:ext cx="104004" cy="129428"/>
          </a:xfrm>
          <a:prstGeom prst="rect">
            <a:avLst/>
          </a:prstGeom>
          <a:noFill/>
          <a:ln/>
        </p:spPr>
      </p:sp>
      <p:sp>
        <p:nvSpPr>
          <p:cNvPr id="171" name="Shape 169"/>
          <p:cNvSpPr/>
          <p:nvPr/>
        </p:nvSpPr>
        <p:spPr>
          <a:xfrm>
            <a:off x="7915889" y="2314290"/>
            <a:ext cx="285832" cy="92448"/>
          </a:xfrm>
          <a:prstGeom prst="rect">
            <a:avLst/>
          </a:prstGeom>
          <a:noFill/>
          <a:ln/>
        </p:spPr>
      </p:sp>
      <p:sp>
        <p:nvSpPr>
          <p:cNvPr id="172" name="Shape 170"/>
          <p:cNvSpPr/>
          <p:nvPr/>
        </p:nvSpPr>
        <p:spPr>
          <a:xfrm>
            <a:off x="3815042" y="627108"/>
            <a:ext cx="4987590" cy="166407"/>
          </a:xfrm>
          <a:prstGeom prst="rect">
            <a:avLst/>
          </a:prstGeom>
          <a:noFill/>
          <a:ln/>
        </p:spPr>
      </p:sp>
      <p:sp>
        <p:nvSpPr>
          <p:cNvPr id="173" name="Shape 171"/>
          <p:cNvSpPr/>
          <p:nvPr/>
        </p:nvSpPr>
        <p:spPr>
          <a:xfrm>
            <a:off x="3942159" y="941432"/>
            <a:ext cx="4733357" cy="12687781"/>
          </a:xfrm>
          <a:prstGeom prst="rect">
            <a:avLst/>
          </a:prstGeom>
          <a:noFill/>
          <a:ln/>
        </p:spPr>
      </p:sp>
      <p:sp>
        <p:nvSpPr>
          <p:cNvPr id="174" name="Shape 172"/>
          <p:cNvSpPr/>
          <p:nvPr/>
        </p:nvSpPr>
        <p:spPr>
          <a:xfrm>
            <a:off x="3905185" y="941432"/>
            <a:ext cx="584700" cy="166407"/>
          </a:xfrm>
          <a:prstGeom prst="roundRect">
            <a:avLst>
              <a:gd name="adj" fmla="val 61867"/>
            </a:avLst>
          </a:prstGeom>
          <a:noFill/>
          <a:ln/>
        </p:spPr>
      </p:sp>
      <p:sp>
        <p:nvSpPr>
          <p:cNvPr id="175" name="Shape 173"/>
          <p:cNvSpPr/>
          <p:nvPr/>
        </p:nvSpPr>
        <p:spPr>
          <a:xfrm>
            <a:off x="3942159" y="1218777"/>
            <a:ext cx="4733357" cy="12410437"/>
          </a:xfrm>
          <a:prstGeom prst="rect">
            <a:avLst/>
          </a:prstGeom>
          <a:noFill/>
          <a:ln/>
        </p:spPr>
      </p:sp>
      <p:sp>
        <p:nvSpPr>
          <p:cNvPr id="176" name="Shape 174"/>
          <p:cNvSpPr/>
          <p:nvPr/>
        </p:nvSpPr>
        <p:spPr>
          <a:xfrm>
            <a:off x="3942159" y="1218777"/>
            <a:ext cx="3118580" cy="12410437"/>
          </a:xfrm>
          <a:prstGeom prst="rect">
            <a:avLst/>
          </a:prstGeom>
          <a:noFill/>
          <a:ln/>
        </p:spPr>
      </p:sp>
      <p:sp>
        <p:nvSpPr>
          <p:cNvPr id="177" name="Shape 175"/>
          <p:cNvSpPr/>
          <p:nvPr/>
        </p:nvSpPr>
        <p:spPr>
          <a:xfrm>
            <a:off x="3942159" y="1218777"/>
            <a:ext cx="3118580" cy="1949108"/>
          </a:xfrm>
          <a:prstGeom prst="roundRect">
            <a:avLst>
              <a:gd name="adj" fmla="val 6193"/>
            </a:avLst>
          </a:prstGeom>
          <a:solidFill>
            <a:srgbClr val="E8E4DE"/>
          </a:solidFill>
          <a:ln/>
        </p:spPr>
      </p:sp>
      <p:sp>
        <p:nvSpPr>
          <p:cNvPr id="178" name="Shape 176"/>
          <p:cNvSpPr/>
          <p:nvPr/>
        </p:nvSpPr>
        <p:spPr>
          <a:xfrm>
            <a:off x="3942159" y="3278823"/>
            <a:ext cx="3118580" cy="2052354"/>
          </a:xfrm>
          <a:prstGeom prst="roundRect">
            <a:avLst>
              <a:gd name="adj" fmla="val 7611"/>
            </a:avLst>
          </a:prstGeom>
          <a:solidFill>
            <a:srgbClr val="FFFFFF"/>
          </a:solidFill>
          <a:ln w="12326">
            <a:solidFill>
              <a:srgbClr val="D4CFCA"/>
            </a:solidFill>
            <a:prstDash val="solid"/>
          </a:ln>
        </p:spPr>
      </p:sp>
      <p:sp>
        <p:nvSpPr>
          <p:cNvPr id="179" name="Shape 177"/>
          <p:cNvSpPr/>
          <p:nvPr/>
        </p:nvSpPr>
        <p:spPr>
          <a:xfrm>
            <a:off x="3942159" y="5442115"/>
            <a:ext cx="3118580" cy="2602422"/>
          </a:xfrm>
          <a:prstGeom prst="roundRect">
            <a:avLst>
              <a:gd name="adj" fmla="val 6002"/>
            </a:avLst>
          </a:prstGeom>
          <a:solidFill>
            <a:srgbClr val="FFFFFF"/>
          </a:solidFill>
          <a:ln w="12326">
            <a:solidFill>
              <a:srgbClr val="D4CFCA"/>
            </a:solidFill>
            <a:prstDash val="solid"/>
          </a:ln>
        </p:spPr>
      </p:sp>
      <p:sp>
        <p:nvSpPr>
          <p:cNvPr id="180" name="Shape 178"/>
          <p:cNvSpPr/>
          <p:nvPr/>
        </p:nvSpPr>
        <p:spPr>
          <a:xfrm>
            <a:off x="3942159" y="8155475"/>
            <a:ext cx="3118580" cy="1599357"/>
          </a:xfrm>
          <a:prstGeom prst="roundRect">
            <a:avLst>
              <a:gd name="adj" fmla="val 9766"/>
            </a:avLst>
          </a:prstGeom>
          <a:solidFill>
            <a:srgbClr val="FFFFFF"/>
          </a:solidFill>
          <a:ln w="12326">
            <a:solidFill>
              <a:srgbClr val="D4CFCA"/>
            </a:solidFill>
            <a:prstDash val="solid"/>
          </a:ln>
        </p:spPr>
      </p:sp>
      <p:sp>
        <p:nvSpPr>
          <p:cNvPr id="181" name="Shape 179"/>
          <p:cNvSpPr/>
          <p:nvPr/>
        </p:nvSpPr>
        <p:spPr>
          <a:xfrm>
            <a:off x="3942159" y="9865770"/>
            <a:ext cx="3118580" cy="1489213"/>
          </a:xfrm>
          <a:prstGeom prst="roundRect">
            <a:avLst>
              <a:gd name="adj" fmla="val 10489"/>
            </a:avLst>
          </a:prstGeom>
          <a:solidFill>
            <a:srgbClr val="FFFFFF"/>
          </a:solidFill>
          <a:ln w="12326">
            <a:solidFill>
              <a:srgbClr val="D4CFCA"/>
            </a:solidFill>
            <a:prstDash val="solid"/>
          </a:ln>
        </p:spPr>
      </p:sp>
      <p:sp>
        <p:nvSpPr>
          <p:cNvPr id="182" name="Shape 180"/>
          <p:cNvSpPr/>
          <p:nvPr/>
        </p:nvSpPr>
        <p:spPr>
          <a:xfrm>
            <a:off x="3942159" y="11465921"/>
            <a:ext cx="3118580" cy="2163292"/>
          </a:xfrm>
          <a:prstGeom prst="roundRect">
            <a:avLst>
              <a:gd name="adj" fmla="val 7221"/>
            </a:avLst>
          </a:prstGeom>
          <a:solidFill>
            <a:srgbClr val="FFFFFF"/>
          </a:solidFill>
          <a:ln w="12326">
            <a:solidFill>
              <a:srgbClr val="D4CFCA"/>
            </a:solidFill>
            <a:prstDash val="solid"/>
          </a:ln>
        </p:spPr>
      </p:sp>
      <p:sp>
        <p:nvSpPr>
          <p:cNvPr id="183" name="Shape 181"/>
          <p:cNvSpPr/>
          <p:nvPr/>
        </p:nvSpPr>
        <p:spPr>
          <a:xfrm>
            <a:off x="4057724" y="11581483"/>
            <a:ext cx="2887459" cy="129428"/>
          </a:xfrm>
          <a:prstGeom prst="rect">
            <a:avLst/>
          </a:prstGeom>
          <a:noFill/>
          <a:ln/>
        </p:spPr>
      </p:sp>
      <p:sp>
        <p:nvSpPr>
          <p:cNvPr id="184" name="Shape 182"/>
          <p:cNvSpPr/>
          <p:nvPr/>
        </p:nvSpPr>
        <p:spPr>
          <a:xfrm>
            <a:off x="4057724" y="11895806"/>
            <a:ext cx="2887459" cy="1617847"/>
          </a:xfrm>
          <a:prstGeom prst="rect">
            <a:avLst/>
          </a:prstGeom>
          <a:noFill/>
          <a:ln/>
        </p:spPr>
      </p:sp>
      <p:sp>
        <p:nvSpPr>
          <p:cNvPr id="185" name="Shape 183"/>
          <p:cNvSpPr/>
          <p:nvPr/>
        </p:nvSpPr>
        <p:spPr>
          <a:xfrm>
            <a:off x="4057724" y="11895806"/>
            <a:ext cx="2887459" cy="577802"/>
          </a:xfrm>
          <a:prstGeom prst="rect">
            <a:avLst/>
          </a:prstGeom>
          <a:noFill/>
          <a:ln w="12326">
            <a:solidFill>
              <a:srgbClr val="D4CFCA"/>
            </a:solidFill>
            <a:prstDash val="solid"/>
          </a:ln>
        </p:spPr>
      </p:sp>
      <p:sp>
        <p:nvSpPr>
          <p:cNvPr id="186" name="Shape 184"/>
          <p:cNvSpPr/>
          <p:nvPr/>
        </p:nvSpPr>
        <p:spPr>
          <a:xfrm>
            <a:off x="4057724" y="12547568"/>
            <a:ext cx="2887459" cy="485354"/>
          </a:xfrm>
          <a:prstGeom prst="rect">
            <a:avLst/>
          </a:prstGeom>
          <a:noFill/>
          <a:ln w="12326">
            <a:solidFill>
              <a:srgbClr val="D4CFCA"/>
            </a:solidFill>
            <a:prstDash val="solid"/>
          </a:ln>
        </p:spPr>
      </p:sp>
      <p:sp>
        <p:nvSpPr>
          <p:cNvPr id="187" name="Shape 185"/>
          <p:cNvSpPr/>
          <p:nvPr/>
        </p:nvSpPr>
        <p:spPr>
          <a:xfrm>
            <a:off x="4057724" y="13106880"/>
            <a:ext cx="2887459" cy="406773"/>
          </a:xfrm>
          <a:prstGeom prst="rect">
            <a:avLst/>
          </a:prstGeom>
          <a:noFill/>
          <a:ln/>
        </p:spPr>
      </p:sp>
      <p:sp>
        <p:nvSpPr>
          <p:cNvPr id="188" name="Shape 186"/>
          <p:cNvSpPr/>
          <p:nvPr/>
        </p:nvSpPr>
        <p:spPr>
          <a:xfrm>
            <a:off x="4057724" y="13106880"/>
            <a:ext cx="853017" cy="184897"/>
          </a:xfrm>
          <a:prstGeom prst="rect">
            <a:avLst/>
          </a:prstGeom>
          <a:noFill/>
          <a:ln/>
        </p:spPr>
      </p:sp>
      <p:sp>
        <p:nvSpPr>
          <p:cNvPr id="189" name="Shape 187"/>
          <p:cNvSpPr/>
          <p:nvPr/>
        </p:nvSpPr>
        <p:spPr>
          <a:xfrm>
            <a:off x="4057724" y="13328756"/>
            <a:ext cx="2887459" cy="184897"/>
          </a:xfrm>
          <a:prstGeom prst="rect">
            <a:avLst/>
          </a:prstGeom>
          <a:noFill/>
          <a:ln/>
        </p:spPr>
      </p:sp>
      <p:sp>
        <p:nvSpPr>
          <p:cNvPr id="190" name="Shape 188"/>
          <p:cNvSpPr/>
          <p:nvPr/>
        </p:nvSpPr>
        <p:spPr>
          <a:xfrm>
            <a:off x="4057724" y="13106880"/>
            <a:ext cx="409265" cy="184897"/>
          </a:xfrm>
          <a:prstGeom prst="rect">
            <a:avLst/>
          </a:prstGeom>
          <a:noFill/>
          <a:ln/>
        </p:spPr>
      </p:sp>
      <p:sp>
        <p:nvSpPr>
          <p:cNvPr id="191" name="Shape 189"/>
          <p:cNvSpPr/>
          <p:nvPr/>
        </p:nvSpPr>
        <p:spPr>
          <a:xfrm>
            <a:off x="4466992" y="13162349"/>
            <a:ext cx="443752" cy="73959"/>
          </a:xfrm>
          <a:prstGeom prst="rect">
            <a:avLst/>
          </a:prstGeom>
          <a:noFill/>
          <a:ln/>
        </p:spPr>
      </p:sp>
      <p:sp>
        <p:nvSpPr>
          <p:cNvPr id="192" name="Shape 190"/>
          <p:cNvSpPr/>
          <p:nvPr/>
        </p:nvSpPr>
        <p:spPr>
          <a:xfrm>
            <a:off x="4057724" y="13106880"/>
            <a:ext cx="409265" cy="110938"/>
          </a:xfrm>
          <a:prstGeom prst="rect">
            <a:avLst/>
          </a:prstGeom>
          <a:noFill/>
          <a:ln/>
        </p:spPr>
      </p:sp>
      <p:sp>
        <p:nvSpPr>
          <p:cNvPr id="193" name="Shape 191"/>
          <p:cNvSpPr/>
          <p:nvPr/>
        </p:nvSpPr>
        <p:spPr>
          <a:xfrm>
            <a:off x="4057724" y="13217819"/>
            <a:ext cx="409265" cy="73959"/>
          </a:xfrm>
          <a:prstGeom prst="rect">
            <a:avLst/>
          </a:prstGeom>
          <a:noFill/>
          <a:ln/>
        </p:spPr>
      </p:sp>
      <p:sp>
        <p:nvSpPr>
          <p:cNvPr id="194" name="Shape 192"/>
          <p:cNvSpPr/>
          <p:nvPr/>
        </p:nvSpPr>
        <p:spPr>
          <a:xfrm>
            <a:off x="4057724" y="12547568"/>
            <a:ext cx="988584" cy="184897"/>
          </a:xfrm>
          <a:prstGeom prst="rect">
            <a:avLst/>
          </a:prstGeom>
          <a:noFill/>
          <a:ln/>
        </p:spPr>
      </p:sp>
      <p:sp>
        <p:nvSpPr>
          <p:cNvPr id="195" name="Shape 193"/>
          <p:cNvSpPr/>
          <p:nvPr/>
        </p:nvSpPr>
        <p:spPr>
          <a:xfrm>
            <a:off x="4057724" y="12769444"/>
            <a:ext cx="2887459" cy="184897"/>
          </a:xfrm>
          <a:prstGeom prst="rect">
            <a:avLst/>
          </a:prstGeom>
          <a:noFill/>
          <a:ln/>
        </p:spPr>
      </p:sp>
      <p:sp>
        <p:nvSpPr>
          <p:cNvPr id="196" name="Shape 194"/>
          <p:cNvSpPr/>
          <p:nvPr/>
        </p:nvSpPr>
        <p:spPr>
          <a:xfrm>
            <a:off x="4057724" y="12547568"/>
            <a:ext cx="544831" cy="184897"/>
          </a:xfrm>
          <a:prstGeom prst="rect">
            <a:avLst/>
          </a:prstGeom>
          <a:noFill/>
          <a:ln/>
        </p:spPr>
      </p:sp>
      <p:sp>
        <p:nvSpPr>
          <p:cNvPr id="197" name="Shape 195"/>
          <p:cNvSpPr/>
          <p:nvPr/>
        </p:nvSpPr>
        <p:spPr>
          <a:xfrm>
            <a:off x="4602556" y="12603037"/>
            <a:ext cx="443752" cy="73959"/>
          </a:xfrm>
          <a:prstGeom prst="rect">
            <a:avLst/>
          </a:prstGeom>
          <a:noFill/>
          <a:ln/>
        </p:spPr>
      </p:sp>
      <p:sp>
        <p:nvSpPr>
          <p:cNvPr id="198" name="Shape 196"/>
          <p:cNvSpPr/>
          <p:nvPr/>
        </p:nvSpPr>
        <p:spPr>
          <a:xfrm>
            <a:off x="4057724" y="12547568"/>
            <a:ext cx="544831" cy="110938"/>
          </a:xfrm>
          <a:prstGeom prst="rect">
            <a:avLst/>
          </a:prstGeom>
          <a:noFill/>
          <a:ln/>
        </p:spPr>
      </p:sp>
      <p:sp>
        <p:nvSpPr>
          <p:cNvPr id="199" name="Shape 197"/>
          <p:cNvSpPr/>
          <p:nvPr/>
        </p:nvSpPr>
        <p:spPr>
          <a:xfrm>
            <a:off x="4057724" y="12658505"/>
            <a:ext cx="544831" cy="73959"/>
          </a:xfrm>
          <a:prstGeom prst="rect">
            <a:avLst/>
          </a:prstGeom>
          <a:noFill/>
          <a:ln/>
        </p:spPr>
      </p:sp>
      <p:sp>
        <p:nvSpPr>
          <p:cNvPr id="200" name="Shape 198"/>
          <p:cNvSpPr/>
          <p:nvPr/>
        </p:nvSpPr>
        <p:spPr>
          <a:xfrm>
            <a:off x="4057724" y="11895806"/>
            <a:ext cx="1244189" cy="184897"/>
          </a:xfrm>
          <a:prstGeom prst="rect">
            <a:avLst/>
          </a:prstGeom>
          <a:noFill/>
          <a:ln/>
        </p:spPr>
      </p:sp>
      <p:sp>
        <p:nvSpPr>
          <p:cNvPr id="201" name="Shape 199"/>
          <p:cNvSpPr/>
          <p:nvPr/>
        </p:nvSpPr>
        <p:spPr>
          <a:xfrm>
            <a:off x="4057724" y="12117682"/>
            <a:ext cx="2887459" cy="277345"/>
          </a:xfrm>
          <a:prstGeom prst="rect">
            <a:avLst/>
          </a:prstGeom>
          <a:noFill/>
          <a:ln/>
        </p:spPr>
      </p:sp>
      <p:sp>
        <p:nvSpPr>
          <p:cNvPr id="202" name="Shape 200"/>
          <p:cNvSpPr/>
          <p:nvPr/>
        </p:nvSpPr>
        <p:spPr>
          <a:xfrm>
            <a:off x="4057724" y="11895806"/>
            <a:ext cx="800437" cy="184897"/>
          </a:xfrm>
          <a:prstGeom prst="rect">
            <a:avLst/>
          </a:prstGeom>
          <a:noFill/>
          <a:ln/>
        </p:spPr>
      </p:sp>
      <p:sp>
        <p:nvSpPr>
          <p:cNvPr id="203" name="Shape 201"/>
          <p:cNvSpPr/>
          <p:nvPr/>
        </p:nvSpPr>
        <p:spPr>
          <a:xfrm>
            <a:off x="4858159" y="11951275"/>
            <a:ext cx="443752" cy="73959"/>
          </a:xfrm>
          <a:prstGeom prst="rect">
            <a:avLst/>
          </a:prstGeom>
          <a:noFill/>
          <a:ln/>
        </p:spPr>
      </p:sp>
      <p:sp>
        <p:nvSpPr>
          <p:cNvPr id="204" name="Shape 202"/>
          <p:cNvSpPr/>
          <p:nvPr/>
        </p:nvSpPr>
        <p:spPr>
          <a:xfrm>
            <a:off x="4057724" y="11895806"/>
            <a:ext cx="800437" cy="110938"/>
          </a:xfrm>
          <a:prstGeom prst="rect">
            <a:avLst/>
          </a:prstGeom>
          <a:noFill/>
          <a:ln/>
        </p:spPr>
      </p:sp>
      <p:sp>
        <p:nvSpPr>
          <p:cNvPr id="205" name="Shape 203"/>
          <p:cNvSpPr/>
          <p:nvPr/>
        </p:nvSpPr>
        <p:spPr>
          <a:xfrm>
            <a:off x="4057724" y="12006745"/>
            <a:ext cx="800437" cy="73959"/>
          </a:xfrm>
          <a:prstGeom prst="rect">
            <a:avLst/>
          </a:prstGeom>
          <a:noFill/>
          <a:ln/>
        </p:spPr>
      </p:sp>
      <p:sp>
        <p:nvSpPr>
          <p:cNvPr id="206" name="Shape 204"/>
          <p:cNvSpPr/>
          <p:nvPr/>
        </p:nvSpPr>
        <p:spPr>
          <a:xfrm>
            <a:off x="4057724" y="9981330"/>
            <a:ext cx="2887459" cy="129428"/>
          </a:xfrm>
          <a:prstGeom prst="rect">
            <a:avLst/>
          </a:prstGeom>
          <a:noFill/>
          <a:ln/>
        </p:spPr>
      </p:sp>
      <p:sp>
        <p:nvSpPr>
          <p:cNvPr id="207" name="Shape 205"/>
          <p:cNvSpPr/>
          <p:nvPr/>
        </p:nvSpPr>
        <p:spPr>
          <a:xfrm>
            <a:off x="4057724" y="10295655"/>
            <a:ext cx="2887459" cy="943768"/>
          </a:xfrm>
          <a:prstGeom prst="rect">
            <a:avLst/>
          </a:prstGeom>
          <a:noFill/>
          <a:ln/>
        </p:spPr>
      </p:sp>
      <p:sp>
        <p:nvSpPr>
          <p:cNvPr id="208" name="Shape 206"/>
          <p:cNvSpPr/>
          <p:nvPr/>
        </p:nvSpPr>
        <p:spPr>
          <a:xfrm>
            <a:off x="4057724" y="10295655"/>
            <a:ext cx="666387" cy="943768"/>
          </a:xfrm>
          <a:prstGeom prst="rect">
            <a:avLst/>
          </a:prstGeom>
          <a:noFill/>
          <a:ln/>
        </p:spPr>
      </p:sp>
      <p:sp>
        <p:nvSpPr>
          <p:cNvPr id="209" name="Shape 207"/>
          <p:cNvSpPr/>
          <p:nvPr/>
        </p:nvSpPr>
        <p:spPr>
          <a:xfrm>
            <a:off x="4798070" y="10295655"/>
            <a:ext cx="666387" cy="943768"/>
          </a:xfrm>
          <a:prstGeom prst="rect">
            <a:avLst/>
          </a:prstGeom>
          <a:noFill/>
          <a:ln/>
        </p:spPr>
      </p:sp>
      <p:sp>
        <p:nvSpPr>
          <p:cNvPr id="210" name="Shape 208"/>
          <p:cNvSpPr/>
          <p:nvPr/>
        </p:nvSpPr>
        <p:spPr>
          <a:xfrm>
            <a:off x="5538415" y="10295655"/>
            <a:ext cx="666387" cy="943768"/>
          </a:xfrm>
          <a:prstGeom prst="rect">
            <a:avLst/>
          </a:prstGeom>
          <a:noFill/>
          <a:ln/>
        </p:spPr>
      </p:sp>
      <p:sp>
        <p:nvSpPr>
          <p:cNvPr id="211" name="Shape 209"/>
          <p:cNvSpPr/>
          <p:nvPr/>
        </p:nvSpPr>
        <p:spPr>
          <a:xfrm>
            <a:off x="6278761" y="10295655"/>
            <a:ext cx="666423" cy="943768"/>
          </a:xfrm>
          <a:prstGeom prst="rect">
            <a:avLst/>
          </a:prstGeom>
          <a:noFill/>
          <a:ln/>
        </p:spPr>
      </p:sp>
      <p:sp>
        <p:nvSpPr>
          <p:cNvPr id="212" name="Shape 210"/>
          <p:cNvSpPr/>
          <p:nvPr/>
        </p:nvSpPr>
        <p:spPr>
          <a:xfrm>
            <a:off x="6278761" y="10295655"/>
            <a:ext cx="666423" cy="666423"/>
          </a:xfrm>
          <a:prstGeom prst="roundRect">
            <a:avLst>
              <a:gd name="adj" fmla="val 18112"/>
            </a:avLst>
          </a:prstGeom>
          <a:solidFill>
            <a:srgbClr val="E8E4DE"/>
          </a:solidFill>
          <a:ln/>
        </p:spPr>
      </p:sp>
      <p:sp>
        <p:nvSpPr>
          <p:cNvPr id="213" name="Shape 211"/>
          <p:cNvSpPr/>
          <p:nvPr/>
        </p:nvSpPr>
        <p:spPr>
          <a:xfrm>
            <a:off x="6278761" y="10999058"/>
            <a:ext cx="666423" cy="92448"/>
          </a:xfrm>
          <a:prstGeom prst="rect">
            <a:avLst/>
          </a:prstGeom>
          <a:noFill/>
          <a:ln/>
        </p:spPr>
      </p:sp>
      <p:sp>
        <p:nvSpPr>
          <p:cNvPr id="214" name="Shape 212"/>
          <p:cNvSpPr/>
          <p:nvPr/>
        </p:nvSpPr>
        <p:spPr>
          <a:xfrm>
            <a:off x="6278761" y="11091506"/>
            <a:ext cx="666423" cy="73959"/>
          </a:xfrm>
          <a:prstGeom prst="rect">
            <a:avLst/>
          </a:prstGeom>
          <a:noFill/>
          <a:ln/>
        </p:spPr>
      </p:sp>
      <p:sp>
        <p:nvSpPr>
          <p:cNvPr id="215" name="Shape 213"/>
          <p:cNvSpPr/>
          <p:nvPr/>
        </p:nvSpPr>
        <p:spPr>
          <a:xfrm>
            <a:off x="6278761" y="11165465"/>
            <a:ext cx="666423" cy="73959"/>
          </a:xfrm>
          <a:prstGeom prst="rect">
            <a:avLst/>
          </a:prstGeom>
          <a:noFill/>
          <a:ln/>
        </p:spPr>
      </p:sp>
      <p:sp>
        <p:nvSpPr>
          <p:cNvPr id="216" name="Shape 214"/>
          <p:cNvSpPr/>
          <p:nvPr/>
        </p:nvSpPr>
        <p:spPr>
          <a:xfrm>
            <a:off x="5538415" y="10295655"/>
            <a:ext cx="666387" cy="666387"/>
          </a:xfrm>
          <a:prstGeom prst="roundRect">
            <a:avLst>
              <a:gd name="adj" fmla="val 18113"/>
            </a:avLst>
          </a:prstGeom>
          <a:solidFill>
            <a:srgbClr val="E8E4DE"/>
          </a:solidFill>
          <a:ln/>
        </p:spPr>
      </p:sp>
      <p:sp>
        <p:nvSpPr>
          <p:cNvPr id="217" name="Shape 215"/>
          <p:cNvSpPr/>
          <p:nvPr/>
        </p:nvSpPr>
        <p:spPr>
          <a:xfrm>
            <a:off x="5538415" y="10999022"/>
            <a:ext cx="666387" cy="92448"/>
          </a:xfrm>
          <a:prstGeom prst="rect">
            <a:avLst/>
          </a:prstGeom>
          <a:noFill/>
          <a:ln/>
        </p:spPr>
      </p:sp>
      <p:sp>
        <p:nvSpPr>
          <p:cNvPr id="218" name="Shape 216"/>
          <p:cNvSpPr/>
          <p:nvPr/>
        </p:nvSpPr>
        <p:spPr>
          <a:xfrm>
            <a:off x="5538415" y="11091470"/>
            <a:ext cx="666387" cy="73959"/>
          </a:xfrm>
          <a:prstGeom prst="rect">
            <a:avLst/>
          </a:prstGeom>
          <a:noFill/>
          <a:ln/>
        </p:spPr>
      </p:sp>
      <p:sp>
        <p:nvSpPr>
          <p:cNvPr id="219" name="Shape 217"/>
          <p:cNvSpPr/>
          <p:nvPr/>
        </p:nvSpPr>
        <p:spPr>
          <a:xfrm>
            <a:off x="5538415" y="11165428"/>
            <a:ext cx="666387" cy="73959"/>
          </a:xfrm>
          <a:prstGeom prst="rect">
            <a:avLst/>
          </a:prstGeom>
          <a:noFill/>
          <a:ln/>
        </p:spPr>
      </p:sp>
      <p:sp>
        <p:nvSpPr>
          <p:cNvPr id="220" name="Shape 218"/>
          <p:cNvSpPr/>
          <p:nvPr/>
        </p:nvSpPr>
        <p:spPr>
          <a:xfrm>
            <a:off x="4798070" y="10295655"/>
            <a:ext cx="666387" cy="666387"/>
          </a:xfrm>
          <a:prstGeom prst="roundRect">
            <a:avLst>
              <a:gd name="adj" fmla="val 18113"/>
            </a:avLst>
          </a:prstGeom>
          <a:solidFill>
            <a:srgbClr val="E8E4DE"/>
          </a:solidFill>
          <a:ln/>
        </p:spPr>
      </p:sp>
      <p:sp>
        <p:nvSpPr>
          <p:cNvPr id="221" name="Shape 219"/>
          <p:cNvSpPr/>
          <p:nvPr/>
        </p:nvSpPr>
        <p:spPr>
          <a:xfrm>
            <a:off x="4798070" y="10999022"/>
            <a:ext cx="666387" cy="92448"/>
          </a:xfrm>
          <a:prstGeom prst="rect">
            <a:avLst/>
          </a:prstGeom>
          <a:noFill/>
          <a:ln/>
        </p:spPr>
      </p:sp>
      <p:sp>
        <p:nvSpPr>
          <p:cNvPr id="222" name="Shape 220"/>
          <p:cNvSpPr/>
          <p:nvPr/>
        </p:nvSpPr>
        <p:spPr>
          <a:xfrm>
            <a:off x="4798070" y="11091470"/>
            <a:ext cx="666387" cy="73959"/>
          </a:xfrm>
          <a:prstGeom prst="rect">
            <a:avLst/>
          </a:prstGeom>
          <a:noFill/>
          <a:ln/>
        </p:spPr>
      </p:sp>
      <p:sp>
        <p:nvSpPr>
          <p:cNvPr id="223" name="Shape 221"/>
          <p:cNvSpPr/>
          <p:nvPr/>
        </p:nvSpPr>
        <p:spPr>
          <a:xfrm>
            <a:off x="4798070" y="11165428"/>
            <a:ext cx="666387" cy="73959"/>
          </a:xfrm>
          <a:prstGeom prst="rect">
            <a:avLst/>
          </a:prstGeom>
          <a:noFill/>
          <a:ln/>
        </p:spPr>
      </p:sp>
      <p:sp>
        <p:nvSpPr>
          <p:cNvPr id="224" name="Shape 222"/>
          <p:cNvSpPr/>
          <p:nvPr/>
        </p:nvSpPr>
        <p:spPr>
          <a:xfrm>
            <a:off x="4057724" y="10295655"/>
            <a:ext cx="666387" cy="666387"/>
          </a:xfrm>
          <a:prstGeom prst="roundRect">
            <a:avLst>
              <a:gd name="adj" fmla="val 18113"/>
            </a:avLst>
          </a:prstGeom>
          <a:solidFill>
            <a:srgbClr val="E8E4DE"/>
          </a:solidFill>
          <a:ln/>
        </p:spPr>
      </p:sp>
      <p:sp>
        <p:nvSpPr>
          <p:cNvPr id="225" name="Shape 223"/>
          <p:cNvSpPr/>
          <p:nvPr/>
        </p:nvSpPr>
        <p:spPr>
          <a:xfrm>
            <a:off x="4057724" y="10999022"/>
            <a:ext cx="666387" cy="92448"/>
          </a:xfrm>
          <a:prstGeom prst="rect">
            <a:avLst/>
          </a:prstGeom>
          <a:noFill/>
          <a:ln/>
        </p:spPr>
      </p:sp>
      <p:sp>
        <p:nvSpPr>
          <p:cNvPr id="226" name="Shape 224"/>
          <p:cNvSpPr/>
          <p:nvPr/>
        </p:nvSpPr>
        <p:spPr>
          <a:xfrm>
            <a:off x="4057724" y="11091470"/>
            <a:ext cx="666387" cy="73959"/>
          </a:xfrm>
          <a:prstGeom prst="rect">
            <a:avLst/>
          </a:prstGeom>
          <a:noFill/>
          <a:ln/>
        </p:spPr>
      </p:sp>
      <p:sp>
        <p:nvSpPr>
          <p:cNvPr id="227" name="Shape 225"/>
          <p:cNvSpPr/>
          <p:nvPr/>
        </p:nvSpPr>
        <p:spPr>
          <a:xfrm>
            <a:off x="4057724" y="11165428"/>
            <a:ext cx="666387" cy="73959"/>
          </a:xfrm>
          <a:prstGeom prst="rect">
            <a:avLst/>
          </a:prstGeom>
          <a:noFill/>
          <a:ln/>
        </p:spPr>
      </p:sp>
      <p:sp>
        <p:nvSpPr>
          <p:cNvPr id="228" name="Shape 226"/>
          <p:cNvSpPr/>
          <p:nvPr/>
        </p:nvSpPr>
        <p:spPr>
          <a:xfrm>
            <a:off x="4057724" y="8271036"/>
            <a:ext cx="2887459" cy="129428"/>
          </a:xfrm>
          <a:prstGeom prst="rect">
            <a:avLst/>
          </a:prstGeom>
          <a:noFill/>
          <a:ln/>
        </p:spPr>
      </p:sp>
      <p:sp>
        <p:nvSpPr>
          <p:cNvPr id="229" name="Shape 227"/>
          <p:cNvSpPr/>
          <p:nvPr/>
        </p:nvSpPr>
        <p:spPr>
          <a:xfrm>
            <a:off x="4057724" y="8585360"/>
            <a:ext cx="2887459" cy="776566"/>
          </a:xfrm>
          <a:prstGeom prst="rect">
            <a:avLst/>
          </a:prstGeom>
          <a:noFill/>
          <a:ln/>
        </p:spPr>
      </p:sp>
      <p:sp>
        <p:nvSpPr>
          <p:cNvPr id="230" name="Shape 228"/>
          <p:cNvSpPr/>
          <p:nvPr/>
        </p:nvSpPr>
        <p:spPr>
          <a:xfrm>
            <a:off x="4057724" y="9546823"/>
            <a:ext cx="2887459" cy="92448"/>
          </a:xfrm>
          <a:prstGeom prst="rect">
            <a:avLst/>
          </a:prstGeom>
          <a:noFill/>
          <a:ln/>
        </p:spPr>
      </p:sp>
      <p:sp>
        <p:nvSpPr>
          <p:cNvPr id="231" name="Shape 229"/>
          <p:cNvSpPr/>
          <p:nvPr/>
        </p:nvSpPr>
        <p:spPr>
          <a:xfrm>
            <a:off x="4057724" y="8585360"/>
            <a:ext cx="934920" cy="221876"/>
          </a:xfrm>
          <a:prstGeom prst="roundRect">
            <a:avLst>
              <a:gd name="adj" fmla="val 54400"/>
            </a:avLst>
          </a:prstGeom>
          <a:solidFill>
            <a:srgbClr val="F5E6E3">
              <a:alpha val="30000"/>
            </a:srgbClr>
          </a:solidFill>
          <a:ln/>
        </p:spPr>
      </p:sp>
      <p:sp>
        <p:nvSpPr>
          <p:cNvPr id="232" name="Shape 230"/>
          <p:cNvSpPr/>
          <p:nvPr/>
        </p:nvSpPr>
        <p:spPr>
          <a:xfrm>
            <a:off x="4057724" y="8862706"/>
            <a:ext cx="906572" cy="221876"/>
          </a:xfrm>
          <a:prstGeom prst="roundRect">
            <a:avLst>
              <a:gd name="adj" fmla="val 54400"/>
            </a:avLst>
          </a:prstGeom>
          <a:solidFill>
            <a:srgbClr val="F5E6E3">
              <a:alpha val="30000"/>
            </a:srgbClr>
          </a:solidFill>
          <a:ln/>
        </p:spPr>
      </p:sp>
      <p:sp>
        <p:nvSpPr>
          <p:cNvPr id="233" name="Shape 231"/>
          <p:cNvSpPr/>
          <p:nvPr/>
        </p:nvSpPr>
        <p:spPr>
          <a:xfrm>
            <a:off x="4057724" y="9140051"/>
            <a:ext cx="893138" cy="221876"/>
          </a:xfrm>
          <a:prstGeom prst="roundRect">
            <a:avLst>
              <a:gd name="adj" fmla="val 54400"/>
            </a:avLst>
          </a:prstGeom>
          <a:solidFill>
            <a:srgbClr val="F5E6E3">
              <a:alpha val="30000"/>
            </a:srgbClr>
          </a:solidFill>
          <a:ln/>
        </p:spPr>
      </p:sp>
      <p:sp>
        <p:nvSpPr>
          <p:cNvPr id="234" name="Shape 232"/>
          <p:cNvSpPr/>
          <p:nvPr/>
        </p:nvSpPr>
        <p:spPr>
          <a:xfrm>
            <a:off x="4113191" y="9195521"/>
            <a:ext cx="591164" cy="110938"/>
          </a:xfrm>
          <a:prstGeom prst="rect">
            <a:avLst/>
          </a:prstGeom>
          <a:noFill/>
          <a:ln/>
        </p:spPr>
      </p:sp>
      <p:sp>
        <p:nvSpPr>
          <p:cNvPr id="235" name="Shape 233"/>
          <p:cNvSpPr/>
          <p:nvPr/>
        </p:nvSpPr>
        <p:spPr>
          <a:xfrm>
            <a:off x="4704355" y="9195520"/>
            <a:ext cx="191036" cy="110938"/>
          </a:xfrm>
          <a:prstGeom prst="rect">
            <a:avLst/>
          </a:prstGeom>
          <a:noFill/>
          <a:ln/>
        </p:spPr>
      </p:sp>
      <p:sp>
        <p:nvSpPr>
          <p:cNvPr id="236" name="Shape 234"/>
          <p:cNvSpPr/>
          <p:nvPr/>
        </p:nvSpPr>
        <p:spPr>
          <a:xfrm>
            <a:off x="4242615" y="9195521"/>
            <a:ext cx="461736" cy="110938"/>
          </a:xfrm>
          <a:prstGeom prst="rect">
            <a:avLst/>
          </a:prstGeom>
          <a:noFill/>
          <a:ln/>
        </p:spPr>
      </p:sp>
      <p:sp>
        <p:nvSpPr>
          <p:cNvPr id="237" name="Shape 235"/>
          <p:cNvSpPr/>
          <p:nvPr/>
        </p:nvSpPr>
        <p:spPr>
          <a:xfrm>
            <a:off x="4113191" y="8918174"/>
            <a:ext cx="604598" cy="110938"/>
          </a:xfrm>
          <a:prstGeom prst="rect">
            <a:avLst/>
          </a:prstGeom>
          <a:noFill/>
          <a:ln/>
        </p:spPr>
      </p:sp>
      <p:sp>
        <p:nvSpPr>
          <p:cNvPr id="238" name="Shape 236"/>
          <p:cNvSpPr/>
          <p:nvPr/>
        </p:nvSpPr>
        <p:spPr>
          <a:xfrm>
            <a:off x="4717796" y="8918174"/>
            <a:ext cx="191036" cy="110938"/>
          </a:xfrm>
          <a:prstGeom prst="rect">
            <a:avLst/>
          </a:prstGeom>
          <a:noFill/>
          <a:ln/>
        </p:spPr>
      </p:sp>
      <p:sp>
        <p:nvSpPr>
          <p:cNvPr id="239" name="Shape 237"/>
          <p:cNvSpPr/>
          <p:nvPr/>
        </p:nvSpPr>
        <p:spPr>
          <a:xfrm>
            <a:off x="4242615" y="8918174"/>
            <a:ext cx="475170" cy="110938"/>
          </a:xfrm>
          <a:prstGeom prst="rect">
            <a:avLst/>
          </a:prstGeom>
          <a:noFill/>
          <a:ln/>
        </p:spPr>
      </p:sp>
      <p:sp>
        <p:nvSpPr>
          <p:cNvPr id="240" name="Shape 238"/>
          <p:cNvSpPr/>
          <p:nvPr/>
        </p:nvSpPr>
        <p:spPr>
          <a:xfrm>
            <a:off x="4113191" y="8640830"/>
            <a:ext cx="632946" cy="110938"/>
          </a:xfrm>
          <a:prstGeom prst="rect">
            <a:avLst/>
          </a:prstGeom>
          <a:noFill/>
          <a:ln/>
        </p:spPr>
      </p:sp>
      <p:sp>
        <p:nvSpPr>
          <p:cNvPr id="241" name="Shape 239"/>
          <p:cNvSpPr/>
          <p:nvPr/>
        </p:nvSpPr>
        <p:spPr>
          <a:xfrm>
            <a:off x="4746138" y="8640830"/>
            <a:ext cx="191036" cy="110938"/>
          </a:xfrm>
          <a:prstGeom prst="rect">
            <a:avLst/>
          </a:prstGeom>
          <a:noFill/>
          <a:ln/>
        </p:spPr>
      </p:sp>
      <p:sp>
        <p:nvSpPr>
          <p:cNvPr id="242" name="Shape 240"/>
          <p:cNvSpPr/>
          <p:nvPr/>
        </p:nvSpPr>
        <p:spPr>
          <a:xfrm>
            <a:off x="4242615" y="8640830"/>
            <a:ext cx="503519" cy="110938"/>
          </a:xfrm>
          <a:prstGeom prst="rect">
            <a:avLst/>
          </a:prstGeom>
          <a:noFill/>
          <a:ln/>
        </p:spPr>
      </p:sp>
      <p:sp>
        <p:nvSpPr>
          <p:cNvPr id="243" name="Shape 241"/>
          <p:cNvSpPr/>
          <p:nvPr/>
        </p:nvSpPr>
        <p:spPr>
          <a:xfrm>
            <a:off x="4057724" y="5557676"/>
            <a:ext cx="2887459" cy="129428"/>
          </a:xfrm>
          <a:prstGeom prst="rect">
            <a:avLst/>
          </a:prstGeom>
          <a:noFill/>
          <a:ln/>
        </p:spPr>
      </p:sp>
      <p:sp>
        <p:nvSpPr>
          <p:cNvPr id="244" name="Shape 242"/>
          <p:cNvSpPr/>
          <p:nvPr/>
        </p:nvSpPr>
        <p:spPr>
          <a:xfrm>
            <a:off x="4057724" y="5872000"/>
            <a:ext cx="2887459" cy="554690"/>
          </a:xfrm>
          <a:prstGeom prst="rect">
            <a:avLst/>
          </a:prstGeom>
          <a:noFill/>
          <a:ln/>
        </p:spPr>
      </p:sp>
      <p:sp>
        <p:nvSpPr>
          <p:cNvPr id="245" name="Shape 243"/>
          <p:cNvSpPr/>
          <p:nvPr/>
        </p:nvSpPr>
        <p:spPr>
          <a:xfrm>
            <a:off x="4057724" y="6759505"/>
            <a:ext cx="2887459" cy="631451"/>
          </a:xfrm>
          <a:prstGeom prst="rect">
            <a:avLst/>
          </a:prstGeom>
          <a:noFill/>
          <a:ln/>
        </p:spPr>
      </p:sp>
      <p:sp>
        <p:nvSpPr>
          <p:cNvPr id="246" name="Shape 244"/>
          <p:cNvSpPr/>
          <p:nvPr/>
        </p:nvSpPr>
        <p:spPr>
          <a:xfrm>
            <a:off x="4057724" y="7610030"/>
            <a:ext cx="2887459" cy="318947"/>
          </a:xfrm>
          <a:prstGeom prst="rect">
            <a:avLst/>
          </a:prstGeom>
          <a:noFill/>
          <a:ln w="12326">
            <a:solidFill>
              <a:srgbClr val="D4CFCA"/>
            </a:solidFill>
            <a:prstDash val="solid"/>
          </a:ln>
        </p:spPr>
      </p:sp>
      <p:sp>
        <p:nvSpPr>
          <p:cNvPr id="247" name="Shape 245"/>
          <p:cNvSpPr/>
          <p:nvPr/>
        </p:nvSpPr>
        <p:spPr>
          <a:xfrm>
            <a:off x="4057724" y="7725591"/>
            <a:ext cx="1406732" cy="203386"/>
          </a:xfrm>
          <a:prstGeom prst="rect">
            <a:avLst/>
          </a:prstGeom>
          <a:noFill/>
          <a:ln/>
        </p:spPr>
      </p:sp>
      <p:sp>
        <p:nvSpPr>
          <p:cNvPr id="248" name="Shape 246"/>
          <p:cNvSpPr/>
          <p:nvPr/>
        </p:nvSpPr>
        <p:spPr>
          <a:xfrm>
            <a:off x="5538415" y="7725591"/>
            <a:ext cx="1406768" cy="203386"/>
          </a:xfrm>
          <a:prstGeom prst="rect">
            <a:avLst/>
          </a:prstGeom>
          <a:noFill/>
          <a:ln/>
        </p:spPr>
      </p:sp>
      <p:sp>
        <p:nvSpPr>
          <p:cNvPr id="249" name="Shape 247"/>
          <p:cNvSpPr/>
          <p:nvPr/>
        </p:nvSpPr>
        <p:spPr>
          <a:xfrm>
            <a:off x="5538415" y="7725591"/>
            <a:ext cx="1406768" cy="73959"/>
          </a:xfrm>
          <a:prstGeom prst="rect">
            <a:avLst/>
          </a:prstGeom>
          <a:noFill/>
          <a:ln/>
        </p:spPr>
      </p:sp>
      <p:sp>
        <p:nvSpPr>
          <p:cNvPr id="250" name="Shape 248"/>
          <p:cNvSpPr/>
          <p:nvPr/>
        </p:nvSpPr>
        <p:spPr>
          <a:xfrm>
            <a:off x="5538415" y="7818038"/>
            <a:ext cx="1406768" cy="110938"/>
          </a:xfrm>
          <a:prstGeom prst="rect">
            <a:avLst/>
          </a:prstGeom>
          <a:noFill/>
          <a:ln/>
        </p:spPr>
      </p:sp>
      <p:sp>
        <p:nvSpPr>
          <p:cNvPr id="251" name="Shape 249"/>
          <p:cNvSpPr/>
          <p:nvPr/>
        </p:nvSpPr>
        <p:spPr>
          <a:xfrm>
            <a:off x="4057724" y="7725591"/>
            <a:ext cx="1406732" cy="73959"/>
          </a:xfrm>
          <a:prstGeom prst="rect">
            <a:avLst/>
          </a:prstGeom>
          <a:noFill/>
          <a:ln/>
        </p:spPr>
      </p:sp>
      <p:sp>
        <p:nvSpPr>
          <p:cNvPr id="252" name="Shape 250"/>
          <p:cNvSpPr/>
          <p:nvPr/>
        </p:nvSpPr>
        <p:spPr>
          <a:xfrm>
            <a:off x="4057724" y="7818038"/>
            <a:ext cx="1406732" cy="110938"/>
          </a:xfrm>
          <a:prstGeom prst="rect">
            <a:avLst/>
          </a:prstGeom>
          <a:noFill/>
          <a:ln/>
        </p:spPr>
      </p:sp>
      <p:sp>
        <p:nvSpPr>
          <p:cNvPr id="253" name="Shape 251"/>
          <p:cNvSpPr/>
          <p:nvPr/>
        </p:nvSpPr>
        <p:spPr>
          <a:xfrm>
            <a:off x="4057724" y="6759505"/>
            <a:ext cx="2887459" cy="95250"/>
          </a:xfrm>
          <a:prstGeom prst="rect">
            <a:avLst/>
          </a:prstGeom>
          <a:noFill/>
          <a:ln/>
        </p:spPr>
      </p:sp>
      <p:sp>
        <p:nvSpPr>
          <p:cNvPr id="254" name="Shape 252"/>
          <p:cNvSpPr/>
          <p:nvPr/>
        </p:nvSpPr>
        <p:spPr>
          <a:xfrm>
            <a:off x="4057724" y="6910224"/>
            <a:ext cx="2887459" cy="480732"/>
          </a:xfrm>
          <a:prstGeom prst="rect">
            <a:avLst/>
          </a:prstGeom>
          <a:noFill/>
          <a:ln/>
        </p:spPr>
      </p:sp>
      <p:sp>
        <p:nvSpPr>
          <p:cNvPr id="255" name="Shape 253"/>
          <p:cNvSpPr/>
          <p:nvPr/>
        </p:nvSpPr>
        <p:spPr>
          <a:xfrm>
            <a:off x="4057724" y="6910224"/>
            <a:ext cx="2887459" cy="92448"/>
          </a:xfrm>
          <a:prstGeom prst="rect">
            <a:avLst/>
          </a:prstGeom>
          <a:noFill/>
          <a:ln/>
        </p:spPr>
      </p:sp>
      <p:sp>
        <p:nvSpPr>
          <p:cNvPr id="256" name="Shape 254"/>
          <p:cNvSpPr/>
          <p:nvPr/>
        </p:nvSpPr>
        <p:spPr>
          <a:xfrm>
            <a:off x="4057724" y="7039652"/>
            <a:ext cx="2887459" cy="92448"/>
          </a:xfrm>
          <a:prstGeom prst="rect">
            <a:avLst/>
          </a:prstGeom>
          <a:noFill/>
          <a:ln/>
        </p:spPr>
      </p:sp>
      <p:sp>
        <p:nvSpPr>
          <p:cNvPr id="257" name="Shape 255"/>
          <p:cNvSpPr/>
          <p:nvPr/>
        </p:nvSpPr>
        <p:spPr>
          <a:xfrm>
            <a:off x="4057724" y="7169080"/>
            <a:ext cx="2887459" cy="92448"/>
          </a:xfrm>
          <a:prstGeom prst="rect">
            <a:avLst/>
          </a:prstGeom>
          <a:noFill/>
          <a:ln/>
        </p:spPr>
      </p:sp>
      <p:sp>
        <p:nvSpPr>
          <p:cNvPr id="258" name="Shape 256"/>
          <p:cNvSpPr/>
          <p:nvPr/>
        </p:nvSpPr>
        <p:spPr>
          <a:xfrm>
            <a:off x="4057724" y="7298507"/>
            <a:ext cx="2887459" cy="92448"/>
          </a:xfrm>
          <a:prstGeom prst="rect">
            <a:avLst/>
          </a:prstGeom>
          <a:noFill/>
          <a:ln/>
        </p:spPr>
      </p:sp>
      <p:sp>
        <p:nvSpPr>
          <p:cNvPr id="259" name="Shape 257"/>
          <p:cNvSpPr/>
          <p:nvPr/>
        </p:nvSpPr>
        <p:spPr>
          <a:xfrm>
            <a:off x="4168657" y="7298507"/>
            <a:ext cx="974103" cy="92448"/>
          </a:xfrm>
          <a:prstGeom prst="rect">
            <a:avLst/>
          </a:prstGeom>
          <a:noFill/>
          <a:ln/>
        </p:spPr>
      </p:sp>
      <p:sp>
        <p:nvSpPr>
          <p:cNvPr id="260" name="Shape 258"/>
          <p:cNvSpPr/>
          <p:nvPr/>
        </p:nvSpPr>
        <p:spPr>
          <a:xfrm>
            <a:off x="4168657" y="7169080"/>
            <a:ext cx="1146504" cy="92448"/>
          </a:xfrm>
          <a:prstGeom prst="rect">
            <a:avLst/>
          </a:prstGeom>
          <a:noFill/>
          <a:ln/>
        </p:spPr>
      </p:sp>
      <p:sp>
        <p:nvSpPr>
          <p:cNvPr id="261" name="Shape 259"/>
          <p:cNvSpPr/>
          <p:nvPr/>
        </p:nvSpPr>
        <p:spPr>
          <a:xfrm>
            <a:off x="4168657" y="7039652"/>
            <a:ext cx="988439" cy="92448"/>
          </a:xfrm>
          <a:prstGeom prst="rect">
            <a:avLst/>
          </a:prstGeom>
          <a:noFill/>
          <a:ln/>
        </p:spPr>
      </p:sp>
      <p:sp>
        <p:nvSpPr>
          <p:cNvPr id="262" name="Shape 260"/>
          <p:cNvSpPr/>
          <p:nvPr/>
        </p:nvSpPr>
        <p:spPr>
          <a:xfrm>
            <a:off x="4168657" y="6910224"/>
            <a:ext cx="1307856" cy="92448"/>
          </a:xfrm>
          <a:prstGeom prst="rect">
            <a:avLst/>
          </a:prstGeom>
          <a:noFill/>
          <a:ln/>
        </p:spPr>
      </p:sp>
      <p:sp>
        <p:nvSpPr>
          <p:cNvPr id="263" name="Shape 261"/>
          <p:cNvSpPr/>
          <p:nvPr/>
        </p:nvSpPr>
        <p:spPr>
          <a:xfrm>
            <a:off x="4057724" y="5872000"/>
            <a:ext cx="1406732" cy="184897"/>
          </a:xfrm>
          <a:prstGeom prst="rect">
            <a:avLst/>
          </a:prstGeom>
          <a:noFill/>
          <a:ln/>
        </p:spPr>
      </p:sp>
      <p:sp>
        <p:nvSpPr>
          <p:cNvPr id="264" name="Shape 262"/>
          <p:cNvSpPr/>
          <p:nvPr/>
        </p:nvSpPr>
        <p:spPr>
          <a:xfrm>
            <a:off x="5538415" y="5872000"/>
            <a:ext cx="1406768" cy="184897"/>
          </a:xfrm>
          <a:prstGeom prst="rect">
            <a:avLst/>
          </a:prstGeom>
          <a:noFill/>
          <a:ln/>
        </p:spPr>
      </p:sp>
      <p:sp>
        <p:nvSpPr>
          <p:cNvPr id="265" name="Shape 263"/>
          <p:cNvSpPr/>
          <p:nvPr/>
        </p:nvSpPr>
        <p:spPr>
          <a:xfrm>
            <a:off x="4057724" y="6130856"/>
            <a:ext cx="1406732" cy="295835"/>
          </a:xfrm>
          <a:prstGeom prst="rect">
            <a:avLst/>
          </a:prstGeom>
          <a:noFill/>
          <a:ln/>
        </p:spPr>
      </p:sp>
      <p:sp>
        <p:nvSpPr>
          <p:cNvPr id="266" name="Shape 264"/>
          <p:cNvSpPr/>
          <p:nvPr/>
        </p:nvSpPr>
        <p:spPr>
          <a:xfrm>
            <a:off x="5538415" y="6130856"/>
            <a:ext cx="1406768" cy="295835"/>
          </a:xfrm>
          <a:prstGeom prst="rect">
            <a:avLst/>
          </a:prstGeom>
          <a:noFill/>
          <a:ln/>
        </p:spPr>
      </p:sp>
      <p:sp>
        <p:nvSpPr>
          <p:cNvPr id="267" name="Shape 265"/>
          <p:cNvSpPr/>
          <p:nvPr/>
        </p:nvSpPr>
        <p:spPr>
          <a:xfrm>
            <a:off x="5663617" y="6130856"/>
            <a:ext cx="1281566" cy="295835"/>
          </a:xfrm>
          <a:prstGeom prst="rect">
            <a:avLst/>
          </a:prstGeom>
          <a:noFill/>
          <a:ln/>
        </p:spPr>
      </p:sp>
      <p:sp>
        <p:nvSpPr>
          <p:cNvPr id="268" name="Shape 266"/>
          <p:cNvSpPr/>
          <p:nvPr/>
        </p:nvSpPr>
        <p:spPr>
          <a:xfrm>
            <a:off x="5663617" y="6130856"/>
            <a:ext cx="1281566" cy="73959"/>
          </a:xfrm>
          <a:prstGeom prst="rect">
            <a:avLst/>
          </a:prstGeom>
          <a:noFill/>
          <a:ln/>
        </p:spPr>
      </p:sp>
      <p:sp>
        <p:nvSpPr>
          <p:cNvPr id="269" name="Shape 267"/>
          <p:cNvSpPr/>
          <p:nvPr/>
        </p:nvSpPr>
        <p:spPr>
          <a:xfrm>
            <a:off x="5663617" y="6204814"/>
            <a:ext cx="1281566" cy="221876"/>
          </a:xfrm>
          <a:prstGeom prst="rect">
            <a:avLst/>
          </a:prstGeom>
          <a:noFill/>
          <a:ln/>
        </p:spPr>
      </p:sp>
      <p:sp>
        <p:nvSpPr>
          <p:cNvPr id="270" name="Shape 268"/>
          <p:cNvSpPr/>
          <p:nvPr/>
        </p:nvSpPr>
        <p:spPr>
          <a:xfrm>
            <a:off x="4205641" y="6186325"/>
            <a:ext cx="628613" cy="184897"/>
          </a:xfrm>
          <a:prstGeom prst="rect">
            <a:avLst/>
          </a:prstGeom>
          <a:noFill/>
          <a:ln/>
        </p:spPr>
      </p:sp>
      <p:sp>
        <p:nvSpPr>
          <p:cNvPr id="271" name="Shape 269"/>
          <p:cNvSpPr/>
          <p:nvPr/>
        </p:nvSpPr>
        <p:spPr>
          <a:xfrm>
            <a:off x="4205641" y="6186325"/>
            <a:ext cx="628613" cy="73959"/>
          </a:xfrm>
          <a:prstGeom prst="rect">
            <a:avLst/>
          </a:prstGeom>
          <a:noFill/>
          <a:ln/>
        </p:spPr>
      </p:sp>
      <p:sp>
        <p:nvSpPr>
          <p:cNvPr id="272" name="Shape 270"/>
          <p:cNvSpPr/>
          <p:nvPr/>
        </p:nvSpPr>
        <p:spPr>
          <a:xfrm>
            <a:off x="4205641" y="6260284"/>
            <a:ext cx="628613" cy="110938"/>
          </a:xfrm>
          <a:prstGeom prst="rect">
            <a:avLst/>
          </a:prstGeom>
          <a:noFill/>
          <a:ln/>
        </p:spPr>
      </p:sp>
      <p:sp>
        <p:nvSpPr>
          <p:cNvPr id="273" name="Shape 271"/>
          <p:cNvSpPr/>
          <p:nvPr/>
        </p:nvSpPr>
        <p:spPr>
          <a:xfrm>
            <a:off x="5686332" y="5872000"/>
            <a:ext cx="441694" cy="184897"/>
          </a:xfrm>
          <a:prstGeom prst="rect">
            <a:avLst/>
          </a:prstGeom>
          <a:noFill/>
          <a:ln/>
        </p:spPr>
      </p:sp>
      <p:sp>
        <p:nvSpPr>
          <p:cNvPr id="274" name="Shape 272"/>
          <p:cNvSpPr/>
          <p:nvPr/>
        </p:nvSpPr>
        <p:spPr>
          <a:xfrm>
            <a:off x="5686332" y="5872000"/>
            <a:ext cx="441694" cy="73959"/>
          </a:xfrm>
          <a:prstGeom prst="rect">
            <a:avLst/>
          </a:prstGeom>
          <a:noFill/>
          <a:ln/>
        </p:spPr>
      </p:sp>
      <p:sp>
        <p:nvSpPr>
          <p:cNvPr id="275" name="Shape 273"/>
          <p:cNvSpPr/>
          <p:nvPr/>
        </p:nvSpPr>
        <p:spPr>
          <a:xfrm>
            <a:off x="5686332" y="5945959"/>
            <a:ext cx="441694" cy="110938"/>
          </a:xfrm>
          <a:prstGeom prst="rect">
            <a:avLst/>
          </a:prstGeom>
          <a:noFill/>
          <a:ln/>
        </p:spPr>
      </p:sp>
      <p:sp>
        <p:nvSpPr>
          <p:cNvPr id="276" name="Shape 274"/>
          <p:cNvSpPr/>
          <p:nvPr/>
        </p:nvSpPr>
        <p:spPr>
          <a:xfrm>
            <a:off x="4205641" y="5872000"/>
            <a:ext cx="347079" cy="184897"/>
          </a:xfrm>
          <a:prstGeom prst="rect">
            <a:avLst/>
          </a:prstGeom>
          <a:noFill/>
          <a:ln/>
        </p:spPr>
      </p:sp>
      <p:sp>
        <p:nvSpPr>
          <p:cNvPr id="277" name="Shape 275"/>
          <p:cNvSpPr/>
          <p:nvPr/>
        </p:nvSpPr>
        <p:spPr>
          <a:xfrm>
            <a:off x="4205641" y="5872000"/>
            <a:ext cx="347079" cy="73959"/>
          </a:xfrm>
          <a:prstGeom prst="rect">
            <a:avLst/>
          </a:prstGeom>
          <a:noFill/>
          <a:ln/>
        </p:spPr>
      </p:sp>
      <p:sp>
        <p:nvSpPr>
          <p:cNvPr id="278" name="Shape 276"/>
          <p:cNvSpPr/>
          <p:nvPr/>
        </p:nvSpPr>
        <p:spPr>
          <a:xfrm>
            <a:off x="4205641" y="5945959"/>
            <a:ext cx="347079" cy="110938"/>
          </a:xfrm>
          <a:prstGeom prst="rect">
            <a:avLst/>
          </a:prstGeom>
          <a:noFill/>
          <a:ln/>
        </p:spPr>
      </p:sp>
      <p:sp>
        <p:nvSpPr>
          <p:cNvPr id="279" name="Shape 277"/>
          <p:cNvSpPr/>
          <p:nvPr/>
        </p:nvSpPr>
        <p:spPr>
          <a:xfrm>
            <a:off x="4057724" y="3394384"/>
            <a:ext cx="2887459" cy="129428"/>
          </a:xfrm>
          <a:prstGeom prst="rect">
            <a:avLst/>
          </a:prstGeom>
          <a:noFill/>
          <a:ln/>
        </p:spPr>
      </p:sp>
      <p:sp>
        <p:nvSpPr>
          <p:cNvPr id="280" name="Shape 278"/>
          <p:cNvSpPr/>
          <p:nvPr/>
        </p:nvSpPr>
        <p:spPr>
          <a:xfrm>
            <a:off x="4057724" y="3708709"/>
            <a:ext cx="2887459" cy="600914"/>
          </a:xfrm>
          <a:prstGeom prst="rect">
            <a:avLst/>
          </a:prstGeom>
          <a:noFill/>
          <a:ln/>
        </p:spPr>
      </p:sp>
      <p:sp>
        <p:nvSpPr>
          <p:cNvPr id="281" name="Shape 279"/>
          <p:cNvSpPr/>
          <p:nvPr/>
        </p:nvSpPr>
        <p:spPr>
          <a:xfrm>
            <a:off x="4057724" y="4494520"/>
            <a:ext cx="2887459" cy="721097"/>
          </a:xfrm>
          <a:prstGeom prst="rect">
            <a:avLst/>
          </a:prstGeom>
          <a:noFill/>
          <a:ln/>
        </p:spPr>
      </p:sp>
      <p:sp>
        <p:nvSpPr>
          <p:cNvPr id="282" name="Shape 280"/>
          <p:cNvSpPr/>
          <p:nvPr/>
        </p:nvSpPr>
        <p:spPr>
          <a:xfrm>
            <a:off x="4057724" y="4494520"/>
            <a:ext cx="2887459" cy="277345"/>
          </a:xfrm>
          <a:prstGeom prst="rect">
            <a:avLst/>
          </a:prstGeom>
          <a:noFill/>
          <a:ln w="12326">
            <a:solidFill>
              <a:srgbClr val="C35141"/>
            </a:solidFill>
            <a:prstDash val="solid"/>
          </a:ln>
        </p:spPr>
      </p:sp>
      <p:sp>
        <p:nvSpPr>
          <p:cNvPr id="283" name="Shape 281"/>
          <p:cNvSpPr/>
          <p:nvPr/>
        </p:nvSpPr>
        <p:spPr>
          <a:xfrm>
            <a:off x="4057724" y="4827334"/>
            <a:ext cx="2887459" cy="277345"/>
          </a:xfrm>
          <a:prstGeom prst="rect">
            <a:avLst/>
          </a:prstGeom>
          <a:noFill/>
          <a:ln w="12326">
            <a:solidFill>
              <a:srgbClr val="C35141"/>
            </a:solidFill>
            <a:prstDash val="solid"/>
          </a:ln>
        </p:spPr>
      </p:sp>
      <p:sp>
        <p:nvSpPr>
          <p:cNvPr id="284" name="Shape 282"/>
          <p:cNvSpPr/>
          <p:nvPr/>
        </p:nvSpPr>
        <p:spPr>
          <a:xfrm>
            <a:off x="4140929" y="4864313"/>
            <a:ext cx="2804255" cy="110938"/>
          </a:xfrm>
          <a:prstGeom prst="rect">
            <a:avLst/>
          </a:prstGeom>
          <a:noFill/>
          <a:ln/>
        </p:spPr>
      </p:sp>
      <p:sp>
        <p:nvSpPr>
          <p:cNvPr id="285" name="Shape 283"/>
          <p:cNvSpPr/>
          <p:nvPr/>
        </p:nvSpPr>
        <p:spPr>
          <a:xfrm>
            <a:off x="4140929" y="4993741"/>
            <a:ext cx="2804255" cy="73959"/>
          </a:xfrm>
          <a:prstGeom prst="rect">
            <a:avLst/>
          </a:prstGeom>
          <a:noFill/>
          <a:ln/>
        </p:spPr>
      </p:sp>
      <p:sp>
        <p:nvSpPr>
          <p:cNvPr id="286" name="Shape 284"/>
          <p:cNvSpPr/>
          <p:nvPr/>
        </p:nvSpPr>
        <p:spPr>
          <a:xfrm>
            <a:off x="4140929" y="4531499"/>
            <a:ext cx="2804255" cy="110938"/>
          </a:xfrm>
          <a:prstGeom prst="rect">
            <a:avLst/>
          </a:prstGeom>
          <a:noFill/>
          <a:ln/>
        </p:spPr>
      </p:sp>
      <p:sp>
        <p:nvSpPr>
          <p:cNvPr id="287" name="Shape 285"/>
          <p:cNvSpPr/>
          <p:nvPr/>
        </p:nvSpPr>
        <p:spPr>
          <a:xfrm>
            <a:off x="4140929" y="4660927"/>
            <a:ext cx="2804255" cy="73959"/>
          </a:xfrm>
          <a:prstGeom prst="rect">
            <a:avLst/>
          </a:prstGeom>
          <a:noFill/>
          <a:ln/>
        </p:spPr>
      </p:sp>
      <p:sp>
        <p:nvSpPr>
          <p:cNvPr id="288" name="Shape 286"/>
          <p:cNvSpPr/>
          <p:nvPr/>
        </p:nvSpPr>
        <p:spPr>
          <a:xfrm>
            <a:off x="3979143" y="2105487"/>
            <a:ext cx="175652" cy="175652"/>
          </a:xfrm>
          <a:prstGeom prst="roundRect">
            <a:avLst>
              <a:gd name="adj" fmla="val 84768969635"/>
            </a:avLst>
          </a:prstGeom>
          <a:solidFill>
            <a:srgbClr val="FFFFFF">
              <a:alpha val="0"/>
            </a:srgbClr>
          </a:solidFill>
          <a:ln w="12326">
            <a:solidFill>
              <a:srgbClr val="D4CFCA">
                <a:alpha val="0"/>
              </a:srgbClr>
            </a:solidFill>
            <a:prstDash val="solid"/>
          </a:ln>
        </p:spPr>
      </p:sp>
      <p:sp>
        <p:nvSpPr>
          <p:cNvPr id="289" name="Shape 287"/>
          <p:cNvSpPr/>
          <p:nvPr/>
        </p:nvSpPr>
        <p:spPr>
          <a:xfrm>
            <a:off x="6848112" y="2105487"/>
            <a:ext cx="175652" cy="175652"/>
          </a:xfrm>
          <a:prstGeom prst="roundRect">
            <a:avLst>
              <a:gd name="adj" fmla="val 84768969635"/>
            </a:avLst>
          </a:prstGeom>
          <a:solidFill>
            <a:srgbClr val="FFFFFF">
              <a:alpha val="0"/>
            </a:srgbClr>
          </a:solidFill>
          <a:ln w="12326">
            <a:solidFill>
              <a:srgbClr val="D4CFCA">
                <a:alpha val="0"/>
              </a:srgbClr>
            </a:solidFill>
            <a:prstDash val="solid"/>
          </a:ln>
        </p:spPr>
      </p:sp>
      <p:sp>
        <p:nvSpPr>
          <p:cNvPr id="290" name="Shape 288"/>
          <p:cNvSpPr/>
          <p:nvPr/>
        </p:nvSpPr>
        <p:spPr>
          <a:xfrm>
            <a:off x="5372007" y="3075437"/>
            <a:ext cx="258855" cy="36979"/>
          </a:xfrm>
          <a:prstGeom prst="rect">
            <a:avLst/>
          </a:prstGeom>
          <a:noFill/>
          <a:ln/>
        </p:spPr>
      </p:sp>
      <p:sp>
        <p:nvSpPr>
          <p:cNvPr id="291" name="Shape 289"/>
          <p:cNvSpPr/>
          <p:nvPr/>
        </p:nvSpPr>
        <p:spPr>
          <a:xfrm>
            <a:off x="3815042" y="627108"/>
            <a:ext cx="419448" cy="166407"/>
          </a:xfrm>
          <a:prstGeom prst="roundRect">
            <a:avLst>
              <a:gd name="adj" fmla="val 61867"/>
            </a:avLst>
          </a:prstGeom>
          <a:solidFill>
            <a:srgbClr val="FAF7F2"/>
          </a:solidFill>
          <a:ln w="12326">
            <a:solidFill>
              <a:srgbClr val="D4CFCA"/>
            </a:solidFill>
            <a:prstDash val="solid"/>
          </a:ln>
        </p:spPr>
      </p:sp>
      <p:sp>
        <p:nvSpPr>
          <p:cNvPr id="292" name="Shape 290"/>
          <p:cNvSpPr/>
          <p:nvPr/>
        </p:nvSpPr>
        <p:spPr>
          <a:xfrm>
            <a:off x="4271470" y="627108"/>
            <a:ext cx="543062" cy="166407"/>
          </a:xfrm>
          <a:prstGeom prst="roundRect">
            <a:avLst>
              <a:gd name="adj" fmla="val 61867"/>
            </a:avLst>
          </a:prstGeom>
          <a:solidFill>
            <a:srgbClr val="FAF7F2"/>
          </a:solidFill>
          <a:ln w="12326">
            <a:solidFill>
              <a:srgbClr val="D4CFCA"/>
            </a:solidFill>
            <a:prstDash val="solid"/>
          </a:ln>
        </p:spPr>
      </p:sp>
      <p:sp>
        <p:nvSpPr>
          <p:cNvPr id="293" name="Shape 291"/>
          <p:cNvSpPr/>
          <p:nvPr/>
        </p:nvSpPr>
        <p:spPr>
          <a:xfrm>
            <a:off x="4851509" y="627108"/>
            <a:ext cx="416740" cy="166407"/>
          </a:xfrm>
          <a:prstGeom prst="roundRect">
            <a:avLst>
              <a:gd name="adj" fmla="val 61867"/>
            </a:avLst>
          </a:prstGeom>
          <a:solidFill>
            <a:srgbClr val="FAF7F2"/>
          </a:solidFill>
          <a:ln w="12326">
            <a:solidFill>
              <a:srgbClr val="D4CFCA"/>
            </a:solidFill>
            <a:prstDash val="solid"/>
          </a:ln>
        </p:spPr>
      </p:sp>
      <p:sp>
        <p:nvSpPr>
          <p:cNvPr id="294" name="Shape 292"/>
          <p:cNvSpPr/>
          <p:nvPr/>
        </p:nvSpPr>
        <p:spPr>
          <a:xfrm>
            <a:off x="5305230" y="627108"/>
            <a:ext cx="434507" cy="166407"/>
          </a:xfrm>
          <a:prstGeom prst="roundRect">
            <a:avLst>
              <a:gd name="adj" fmla="val 61867"/>
            </a:avLst>
          </a:prstGeom>
          <a:solidFill>
            <a:srgbClr val="C35141"/>
          </a:solidFill>
          <a:ln/>
        </p:spPr>
      </p:sp>
      <p:sp>
        <p:nvSpPr>
          <p:cNvPr id="295" name="Shape 293"/>
          <p:cNvSpPr/>
          <p:nvPr/>
        </p:nvSpPr>
        <p:spPr>
          <a:xfrm>
            <a:off x="7353914" y="1296238"/>
            <a:ext cx="1272718" cy="1476372"/>
          </a:xfrm>
          <a:prstGeom prst="rect">
            <a:avLst/>
          </a:prstGeom>
          <a:noFill/>
          <a:ln/>
        </p:spPr>
      </p:sp>
      <p:sp>
        <p:nvSpPr>
          <p:cNvPr id="296" name="Shape 294"/>
          <p:cNvSpPr/>
          <p:nvPr/>
        </p:nvSpPr>
        <p:spPr>
          <a:xfrm>
            <a:off x="7353914" y="2957507"/>
            <a:ext cx="1272718" cy="212631"/>
          </a:xfrm>
          <a:prstGeom prst="rect">
            <a:avLst/>
          </a:prstGeom>
          <a:noFill/>
          <a:ln/>
        </p:spPr>
      </p:sp>
      <p:sp>
        <p:nvSpPr>
          <p:cNvPr id="297" name="Shape 295"/>
          <p:cNvSpPr/>
          <p:nvPr/>
        </p:nvSpPr>
        <p:spPr>
          <a:xfrm>
            <a:off x="7353914" y="3355035"/>
            <a:ext cx="1272718" cy="610159"/>
          </a:xfrm>
          <a:prstGeom prst="rect">
            <a:avLst/>
          </a:prstGeom>
          <a:noFill/>
          <a:ln/>
        </p:spPr>
      </p:sp>
      <p:sp>
        <p:nvSpPr>
          <p:cNvPr id="298" name="Shape 296"/>
          <p:cNvSpPr/>
          <p:nvPr/>
        </p:nvSpPr>
        <p:spPr>
          <a:xfrm>
            <a:off x="7353914" y="4150091"/>
            <a:ext cx="1272718" cy="372595"/>
          </a:xfrm>
          <a:prstGeom prst="rect">
            <a:avLst/>
          </a:prstGeom>
          <a:noFill/>
          <a:ln/>
        </p:spPr>
      </p:sp>
      <p:sp>
        <p:nvSpPr>
          <p:cNvPr id="299" name="Shape 297"/>
          <p:cNvSpPr/>
          <p:nvPr/>
        </p:nvSpPr>
        <p:spPr>
          <a:xfrm>
            <a:off x="7353914" y="4150091"/>
            <a:ext cx="495580" cy="169209"/>
          </a:xfrm>
          <a:prstGeom prst="roundRect">
            <a:avLst>
              <a:gd name="adj" fmla="val 60842"/>
            </a:avLst>
          </a:prstGeom>
          <a:solidFill>
            <a:srgbClr val="C35141"/>
          </a:solidFill>
          <a:ln/>
        </p:spPr>
      </p:sp>
      <p:sp>
        <p:nvSpPr>
          <p:cNvPr id="300" name="Shape 298"/>
          <p:cNvSpPr/>
          <p:nvPr/>
        </p:nvSpPr>
        <p:spPr>
          <a:xfrm>
            <a:off x="7353914" y="4356279"/>
            <a:ext cx="1272718" cy="166407"/>
          </a:xfrm>
          <a:prstGeom prst="roundRect">
            <a:avLst>
              <a:gd name="adj" fmla="val 61867"/>
            </a:avLst>
          </a:prstGeom>
          <a:solidFill>
            <a:srgbClr val="FAF7F2"/>
          </a:solidFill>
          <a:ln w="12326">
            <a:solidFill>
              <a:srgbClr val="D4CFCA"/>
            </a:solidFill>
            <a:prstDash val="solid"/>
          </a:ln>
        </p:spPr>
      </p:sp>
      <p:sp>
        <p:nvSpPr>
          <p:cNvPr id="301" name="Shape 299"/>
          <p:cNvSpPr/>
          <p:nvPr/>
        </p:nvSpPr>
        <p:spPr>
          <a:xfrm>
            <a:off x="7353914" y="3355035"/>
            <a:ext cx="1272718" cy="73959"/>
          </a:xfrm>
          <a:prstGeom prst="rect">
            <a:avLst/>
          </a:prstGeom>
          <a:noFill/>
          <a:ln/>
        </p:spPr>
      </p:sp>
      <p:sp>
        <p:nvSpPr>
          <p:cNvPr id="302" name="Shape 300"/>
          <p:cNvSpPr/>
          <p:nvPr/>
        </p:nvSpPr>
        <p:spPr>
          <a:xfrm>
            <a:off x="7353914" y="3484463"/>
            <a:ext cx="1272718" cy="480732"/>
          </a:xfrm>
          <a:prstGeom prst="rect">
            <a:avLst/>
          </a:prstGeom>
          <a:noFill/>
          <a:ln/>
        </p:spPr>
      </p:sp>
      <p:sp>
        <p:nvSpPr>
          <p:cNvPr id="303" name="Shape 301"/>
          <p:cNvSpPr/>
          <p:nvPr/>
        </p:nvSpPr>
        <p:spPr>
          <a:xfrm>
            <a:off x="7353914" y="3484463"/>
            <a:ext cx="1272718" cy="92448"/>
          </a:xfrm>
          <a:prstGeom prst="rect">
            <a:avLst/>
          </a:prstGeom>
          <a:noFill/>
          <a:ln/>
        </p:spPr>
      </p:sp>
      <p:sp>
        <p:nvSpPr>
          <p:cNvPr id="304" name="Shape 302"/>
          <p:cNvSpPr/>
          <p:nvPr/>
        </p:nvSpPr>
        <p:spPr>
          <a:xfrm>
            <a:off x="7353914" y="3613890"/>
            <a:ext cx="1272718" cy="92448"/>
          </a:xfrm>
          <a:prstGeom prst="rect">
            <a:avLst/>
          </a:prstGeom>
          <a:noFill/>
          <a:ln/>
        </p:spPr>
      </p:sp>
      <p:sp>
        <p:nvSpPr>
          <p:cNvPr id="305" name="Shape 303"/>
          <p:cNvSpPr/>
          <p:nvPr/>
        </p:nvSpPr>
        <p:spPr>
          <a:xfrm>
            <a:off x="7353914" y="3743318"/>
            <a:ext cx="1272718" cy="92448"/>
          </a:xfrm>
          <a:prstGeom prst="rect">
            <a:avLst/>
          </a:prstGeom>
          <a:noFill/>
          <a:ln/>
        </p:spPr>
      </p:sp>
      <p:sp>
        <p:nvSpPr>
          <p:cNvPr id="306" name="Shape 304"/>
          <p:cNvSpPr/>
          <p:nvPr/>
        </p:nvSpPr>
        <p:spPr>
          <a:xfrm>
            <a:off x="7353914" y="3872746"/>
            <a:ext cx="1272718" cy="92448"/>
          </a:xfrm>
          <a:prstGeom prst="rect">
            <a:avLst/>
          </a:prstGeom>
          <a:noFill/>
          <a:ln/>
        </p:spPr>
      </p:sp>
      <p:sp>
        <p:nvSpPr>
          <p:cNvPr id="307" name="Shape 305"/>
          <p:cNvSpPr/>
          <p:nvPr/>
        </p:nvSpPr>
        <p:spPr>
          <a:xfrm>
            <a:off x="7464856" y="3872746"/>
            <a:ext cx="190603" cy="92448"/>
          </a:xfrm>
          <a:prstGeom prst="rect">
            <a:avLst/>
          </a:prstGeom>
          <a:noFill/>
          <a:ln/>
        </p:spPr>
      </p:sp>
      <p:sp>
        <p:nvSpPr>
          <p:cNvPr id="308" name="Shape 306"/>
          <p:cNvSpPr/>
          <p:nvPr/>
        </p:nvSpPr>
        <p:spPr>
          <a:xfrm>
            <a:off x="7464856" y="3743318"/>
            <a:ext cx="276767" cy="92448"/>
          </a:xfrm>
          <a:prstGeom prst="rect">
            <a:avLst/>
          </a:prstGeom>
          <a:noFill/>
          <a:ln/>
        </p:spPr>
      </p:sp>
      <p:sp>
        <p:nvSpPr>
          <p:cNvPr id="309" name="Shape 307"/>
          <p:cNvSpPr/>
          <p:nvPr/>
        </p:nvSpPr>
        <p:spPr>
          <a:xfrm>
            <a:off x="7464856" y="3613891"/>
            <a:ext cx="530098" cy="92448"/>
          </a:xfrm>
          <a:prstGeom prst="rect">
            <a:avLst/>
          </a:prstGeom>
          <a:noFill/>
          <a:ln/>
        </p:spPr>
      </p:sp>
      <p:sp>
        <p:nvSpPr>
          <p:cNvPr id="310" name="Shape 308"/>
          <p:cNvSpPr/>
          <p:nvPr/>
        </p:nvSpPr>
        <p:spPr>
          <a:xfrm>
            <a:off x="7464856" y="3484463"/>
            <a:ext cx="462097" cy="92448"/>
          </a:xfrm>
          <a:prstGeom prst="rect">
            <a:avLst/>
          </a:prstGeom>
          <a:noFill/>
          <a:ln/>
        </p:spPr>
      </p:sp>
      <p:sp>
        <p:nvSpPr>
          <p:cNvPr id="311" name="Shape 309"/>
          <p:cNvSpPr/>
          <p:nvPr/>
        </p:nvSpPr>
        <p:spPr>
          <a:xfrm>
            <a:off x="7353914" y="2957507"/>
            <a:ext cx="1272718" cy="73959"/>
          </a:xfrm>
          <a:prstGeom prst="rect">
            <a:avLst/>
          </a:prstGeom>
          <a:noFill/>
          <a:ln/>
        </p:spPr>
      </p:sp>
      <p:sp>
        <p:nvSpPr>
          <p:cNvPr id="312" name="Shape 310"/>
          <p:cNvSpPr/>
          <p:nvPr/>
        </p:nvSpPr>
        <p:spPr>
          <a:xfrm>
            <a:off x="7353914" y="3068445"/>
            <a:ext cx="1272718" cy="101693"/>
          </a:xfrm>
          <a:prstGeom prst="rect">
            <a:avLst/>
          </a:prstGeom>
          <a:noFill/>
          <a:ln/>
        </p:spPr>
      </p:sp>
      <p:sp>
        <p:nvSpPr>
          <p:cNvPr id="313" name="Shape 311"/>
          <p:cNvSpPr/>
          <p:nvPr/>
        </p:nvSpPr>
        <p:spPr>
          <a:xfrm>
            <a:off x="7353914" y="3068445"/>
            <a:ext cx="343648" cy="101693"/>
          </a:xfrm>
          <a:prstGeom prst="roundRect">
            <a:avLst>
              <a:gd name="adj" fmla="val 101237"/>
            </a:avLst>
          </a:prstGeom>
          <a:solidFill>
            <a:srgbClr val="F5E6E3"/>
          </a:solidFill>
          <a:ln w="12326">
            <a:solidFill>
              <a:srgbClr val="000000">
                <a:alpha val="0"/>
              </a:srgbClr>
            </a:solidFill>
            <a:prstDash val="solid"/>
          </a:ln>
        </p:spPr>
      </p:sp>
      <p:sp>
        <p:nvSpPr>
          <p:cNvPr id="314" name="Shape 312"/>
          <p:cNvSpPr/>
          <p:nvPr/>
        </p:nvSpPr>
        <p:spPr>
          <a:xfrm>
            <a:off x="7725296" y="3068445"/>
            <a:ext cx="351809" cy="101693"/>
          </a:xfrm>
          <a:prstGeom prst="roundRect">
            <a:avLst>
              <a:gd name="adj" fmla="val 101237"/>
            </a:avLst>
          </a:prstGeom>
          <a:solidFill>
            <a:srgbClr val="F5E6E3"/>
          </a:solidFill>
          <a:ln w="12326">
            <a:solidFill>
              <a:srgbClr val="000000">
                <a:alpha val="0"/>
              </a:srgbClr>
            </a:solidFill>
            <a:prstDash val="solid"/>
          </a:ln>
        </p:spPr>
      </p:sp>
      <p:sp>
        <p:nvSpPr>
          <p:cNvPr id="315" name="Shape 313"/>
          <p:cNvSpPr/>
          <p:nvPr/>
        </p:nvSpPr>
        <p:spPr>
          <a:xfrm>
            <a:off x="8104845" y="3068445"/>
            <a:ext cx="351232" cy="101693"/>
          </a:xfrm>
          <a:prstGeom prst="roundRect">
            <a:avLst>
              <a:gd name="adj" fmla="val 101237"/>
            </a:avLst>
          </a:prstGeom>
          <a:solidFill>
            <a:srgbClr val="F5E6E3"/>
          </a:solidFill>
          <a:ln w="12326">
            <a:solidFill>
              <a:srgbClr val="000000">
                <a:alpha val="0"/>
              </a:srgbClr>
            </a:solidFill>
            <a:prstDash val="solid"/>
          </a:ln>
        </p:spPr>
      </p:sp>
      <p:sp>
        <p:nvSpPr>
          <p:cNvPr id="316" name="Shape 314"/>
          <p:cNvSpPr/>
          <p:nvPr/>
        </p:nvSpPr>
        <p:spPr>
          <a:xfrm>
            <a:off x="7805356" y="1296238"/>
            <a:ext cx="369794" cy="369794"/>
          </a:xfrm>
          <a:prstGeom prst="roundRect">
            <a:avLst>
              <a:gd name="adj" fmla="val 40265226192"/>
            </a:avLst>
          </a:prstGeom>
          <a:solidFill>
            <a:srgbClr val="C35141"/>
          </a:solidFill>
          <a:ln/>
        </p:spPr>
      </p:sp>
      <p:sp>
        <p:nvSpPr>
          <p:cNvPr id="317" name="Shape 315"/>
          <p:cNvSpPr/>
          <p:nvPr/>
        </p:nvSpPr>
        <p:spPr>
          <a:xfrm>
            <a:off x="7353914" y="1721500"/>
            <a:ext cx="1272718" cy="129428"/>
          </a:xfrm>
          <a:prstGeom prst="rect">
            <a:avLst/>
          </a:prstGeom>
          <a:noFill/>
          <a:ln/>
        </p:spPr>
      </p:sp>
      <p:sp>
        <p:nvSpPr>
          <p:cNvPr id="318" name="Shape 316"/>
          <p:cNvSpPr/>
          <p:nvPr/>
        </p:nvSpPr>
        <p:spPr>
          <a:xfrm>
            <a:off x="7353914" y="1869418"/>
            <a:ext cx="1272718" cy="92448"/>
          </a:xfrm>
          <a:prstGeom prst="rect">
            <a:avLst/>
          </a:prstGeom>
          <a:noFill/>
          <a:ln/>
        </p:spPr>
      </p:sp>
      <p:sp>
        <p:nvSpPr>
          <p:cNvPr id="319" name="Shape 317"/>
          <p:cNvSpPr/>
          <p:nvPr/>
        </p:nvSpPr>
        <p:spPr>
          <a:xfrm>
            <a:off x="7353914" y="1980356"/>
            <a:ext cx="1272718" cy="73959"/>
          </a:xfrm>
          <a:prstGeom prst="rect">
            <a:avLst/>
          </a:prstGeom>
          <a:noFill/>
          <a:ln/>
        </p:spPr>
      </p:sp>
      <p:sp>
        <p:nvSpPr>
          <p:cNvPr id="320" name="Shape 318"/>
          <p:cNvSpPr/>
          <p:nvPr/>
        </p:nvSpPr>
        <p:spPr>
          <a:xfrm>
            <a:off x="7353914" y="2109783"/>
            <a:ext cx="1272718" cy="73959"/>
          </a:xfrm>
          <a:prstGeom prst="rect">
            <a:avLst/>
          </a:prstGeom>
          <a:noFill/>
          <a:ln/>
        </p:spPr>
      </p:sp>
      <p:sp>
        <p:nvSpPr>
          <p:cNvPr id="321" name="Shape 319"/>
          <p:cNvSpPr/>
          <p:nvPr/>
        </p:nvSpPr>
        <p:spPr>
          <a:xfrm>
            <a:off x="7353914" y="2257701"/>
            <a:ext cx="1272718" cy="129428"/>
          </a:xfrm>
          <a:prstGeom prst="rect">
            <a:avLst/>
          </a:prstGeom>
          <a:noFill/>
          <a:ln/>
        </p:spPr>
      </p:sp>
      <p:sp>
        <p:nvSpPr>
          <p:cNvPr id="322" name="Shape 320"/>
          <p:cNvSpPr/>
          <p:nvPr/>
        </p:nvSpPr>
        <p:spPr>
          <a:xfrm>
            <a:off x="7353914" y="2461087"/>
            <a:ext cx="1272718" cy="203386"/>
          </a:xfrm>
          <a:prstGeom prst="roundRect">
            <a:avLst>
              <a:gd name="adj" fmla="val 59346"/>
            </a:avLst>
          </a:prstGeom>
          <a:solidFill>
            <a:srgbClr val="F5E6E3">
              <a:alpha val="50000"/>
            </a:srgbClr>
          </a:solidFill>
          <a:ln/>
        </p:spPr>
      </p:sp>
      <p:sp>
        <p:nvSpPr>
          <p:cNvPr id="323" name="Shape 321"/>
          <p:cNvSpPr/>
          <p:nvPr/>
        </p:nvSpPr>
        <p:spPr>
          <a:xfrm>
            <a:off x="7409380" y="2516556"/>
            <a:ext cx="1161780" cy="92448"/>
          </a:xfrm>
          <a:prstGeom prst="rect">
            <a:avLst/>
          </a:prstGeom>
          <a:noFill/>
          <a:ln/>
        </p:spPr>
      </p:sp>
      <p:sp>
        <p:nvSpPr>
          <p:cNvPr id="324" name="Shape 322"/>
          <p:cNvSpPr/>
          <p:nvPr/>
        </p:nvSpPr>
        <p:spPr>
          <a:xfrm>
            <a:off x="7841577" y="2257701"/>
            <a:ext cx="104004" cy="129428"/>
          </a:xfrm>
          <a:prstGeom prst="rect">
            <a:avLst/>
          </a:prstGeom>
          <a:noFill/>
          <a:ln/>
        </p:spPr>
      </p:sp>
      <p:sp>
        <p:nvSpPr>
          <p:cNvPr id="325" name="Shape 323"/>
          <p:cNvSpPr/>
          <p:nvPr/>
        </p:nvSpPr>
        <p:spPr>
          <a:xfrm>
            <a:off x="7982564" y="2276190"/>
            <a:ext cx="285832" cy="92448"/>
          </a:xfrm>
          <a:prstGeom prst="rect">
            <a:avLst/>
          </a:prstGeom>
          <a:noFill/>
          <a:ln/>
        </p:spPr>
      </p:sp>
      <p:pic>
        <p:nvPicPr>
          <p:cNvPr id="326" name="Image 0" descr="preencoded.png">    </p:cNvPr>
          <p:cNvPicPr>
            <a:picLocks noChangeAspect="1"/>
          </p:cNvPicPr>
          <p:nvPr/>
        </p:nvPicPr>
        <p:blipFill>
          <a:blip r:embed="rId1"/>
          <a:stretch>
            <a:fillRect/>
          </a:stretch>
        </p:blipFill>
        <p:spPr>
          <a:xfrm>
            <a:off x="3895725" y="623888"/>
            <a:ext cx="95250" cy="95250"/>
          </a:xfrm>
          <a:prstGeom prst="rect">
            <a:avLst/>
          </a:prstGeom>
        </p:spPr>
      </p:pic>
      <p:pic>
        <p:nvPicPr>
          <p:cNvPr id="327" name="Image 1" descr="preencoded.png">    </p:cNvPr>
          <p:cNvPicPr>
            <a:picLocks noChangeAspect="1"/>
          </p:cNvPicPr>
          <p:nvPr/>
        </p:nvPicPr>
        <p:blipFill>
          <a:blip r:embed="rId2"/>
          <a:stretch>
            <a:fillRect/>
          </a:stretch>
        </p:blipFill>
        <p:spPr>
          <a:xfrm>
            <a:off x="7573417" y="2406774"/>
            <a:ext cx="76200" cy="76200"/>
          </a:xfrm>
          <a:prstGeom prst="rect">
            <a:avLst/>
          </a:prstGeom>
        </p:spPr>
      </p:pic>
      <p:pic>
        <p:nvPicPr>
          <p:cNvPr id="328" name="Image 2" descr="preencoded.png">    </p:cNvPr>
          <p:cNvPicPr>
            <a:picLocks noChangeAspect="1"/>
          </p:cNvPicPr>
          <p:nvPr/>
        </p:nvPicPr>
        <p:blipFill>
          <a:blip r:embed="rId3"/>
          <a:stretch>
            <a:fillRect/>
          </a:stretch>
        </p:blipFill>
        <p:spPr>
          <a:xfrm>
            <a:off x="7766038" y="2143125"/>
            <a:ext cx="95250" cy="95250"/>
          </a:xfrm>
          <a:prstGeom prst="rect">
            <a:avLst/>
          </a:prstGeom>
        </p:spPr>
      </p:pic>
      <p:pic>
        <p:nvPicPr>
          <p:cNvPr id="329" name="Image 3" descr="preencoded.png">    </p:cNvPr>
          <p:cNvPicPr>
            <a:picLocks noChangeAspect="1"/>
          </p:cNvPicPr>
          <p:nvPr/>
        </p:nvPicPr>
        <p:blipFill>
          <a:blip r:embed="rId4"/>
          <a:stretch>
            <a:fillRect/>
          </a:stretch>
        </p:blipFill>
        <p:spPr>
          <a:xfrm>
            <a:off x="7277881" y="1262063"/>
            <a:ext cx="1549412" cy="3881438"/>
          </a:xfrm>
          <a:prstGeom prst="rect">
            <a:avLst/>
          </a:prstGeom>
        </p:spPr>
      </p:pic>
      <p:pic>
        <p:nvPicPr>
          <p:cNvPr id="330" name="Image 4" descr="preencoded.png">    </p:cNvPr>
          <p:cNvPicPr>
            <a:picLocks noChangeAspect="1"/>
          </p:cNvPicPr>
          <p:nvPr/>
        </p:nvPicPr>
        <p:blipFill>
          <a:blip r:embed="rId5"/>
          <a:stretch>
            <a:fillRect/>
          </a:stretch>
        </p:blipFill>
        <p:spPr>
          <a:xfrm>
            <a:off x="5595119" y="4764639"/>
            <a:ext cx="87771" cy="87771"/>
          </a:xfrm>
          <a:prstGeom prst="rect">
            <a:avLst/>
          </a:prstGeom>
        </p:spPr>
      </p:pic>
      <p:pic>
        <p:nvPicPr>
          <p:cNvPr id="331" name="Image 5" descr="preencoded.png">    </p:cNvPr>
          <p:cNvPicPr>
            <a:picLocks noChangeAspect="1"/>
          </p:cNvPicPr>
          <p:nvPr/>
        </p:nvPicPr>
        <p:blipFill>
          <a:blip r:embed="rId6"/>
          <a:stretch>
            <a:fillRect/>
          </a:stretch>
        </p:blipFill>
        <p:spPr>
          <a:xfrm>
            <a:off x="4069556" y="4760900"/>
            <a:ext cx="95250" cy="95250"/>
          </a:xfrm>
          <a:prstGeom prst="rect">
            <a:avLst/>
          </a:prstGeom>
        </p:spPr>
      </p:pic>
      <p:pic>
        <p:nvPicPr>
          <p:cNvPr id="332" name="Image 6" descr="preencoded.png">    </p:cNvPr>
          <p:cNvPicPr>
            <a:picLocks noChangeAspect="1"/>
          </p:cNvPicPr>
          <p:nvPr/>
        </p:nvPicPr>
        <p:blipFill>
          <a:blip r:embed="rId7"/>
          <a:stretch>
            <a:fillRect/>
          </a:stretch>
        </p:blipFill>
        <p:spPr>
          <a:xfrm>
            <a:off x="5595119" y="4437050"/>
            <a:ext cx="95250" cy="95250"/>
          </a:xfrm>
          <a:prstGeom prst="rect">
            <a:avLst/>
          </a:prstGeom>
        </p:spPr>
      </p:pic>
      <p:pic>
        <p:nvPicPr>
          <p:cNvPr id="333" name="Image 7" descr="preencoded.png">    </p:cNvPr>
          <p:cNvPicPr>
            <a:picLocks noChangeAspect="1"/>
          </p:cNvPicPr>
          <p:nvPr/>
        </p:nvPicPr>
        <p:blipFill>
          <a:blip r:embed="rId8"/>
          <a:stretch>
            <a:fillRect/>
          </a:stretch>
        </p:blipFill>
        <p:spPr>
          <a:xfrm>
            <a:off x="4069556" y="4437050"/>
            <a:ext cx="95250" cy="95250"/>
          </a:xfrm>
          <a:prstGeom prst="rect">
            <a:avLst/>
          </a:prstGeom>
        </p:spPr>
      </p:pic>
      <p:pic>
        <p:nvPicPr>
          <p:cNvPr id="334" name="Image 8" descr="preencoded.png">    </p:cNvPr>
          <p:cNvPicPr>
            <a:picLocks noChangeAspect="1"/>
          </p:cNvPicPr>
          <p:nvPr/>
        </p:nvPicPr>
        <p:blipFill>
          <a:blip r:embed="rId9"/>
          <a:stretch>
            <a:fillRect/>
          </a:stretch>
        </p:blipFill>
        <p:spPr>
          <a:xfrm>
            <a:off x="3838575" y="1109663"/>
            <a:ext cx="3213088" cy="2008175"/>
          </a:xfrm>
          <a:prstGeom prst="rect">
            <a:avLst/>
          </a:prstGeom>
        </p:spPr>
      </p:pic>
      <p:pic>
        <p:nvPicPr>
          <p:cNvPr id="335" name="Image 9" descr="preencoded.png">    </p:cNvPr>
          <p:cNvPicPr>
            <a:picLocks noChangeAspect="1"/>
          </p:cNvPicPr>
          <p:nvPr/>
        </p:nvPicPr>
        <p:blipFill>
          <a:blip r:embed="rId10"/>
          <a:stretch>
            <a:fillRect/>
          </a:stretch>
        </p:blipFill>
        <p:spPr>
          <a:xfrm>
            <a:off x="5423669" y="3174988"/>
            <a:ext cx="114300" cy="38100"/>
          </a:xfrm>
          <a:prstGeom prst="rect">
            <a:avLst/>
          </a:prstGeom>
        </p:spPr>
      </p:pic>
      <p:pic>
        <p:nvPicPr>
          <p:cNvPr id="336" name="Image 10" descr="preencoded.png">    </p:cNvPr>
          <p:cNvPicPr>
            <a:picLocks noChangeAspect="1"/>
          </p:cNvPicPr>
          <p:nvPr/>
        </p:nvPicPr>
        <p:blipFill>
          <a:blip r:embed="rId11"/>
          <a:stretch>
            <a:fillRect/>
          </a:stretch>
        </p:blipFill>
        <p:spPr>
          <a:xfrm>
            <a:off x="5576069" y="3174988"/>
            <a:ext cx="38100" cy="38100"/>
          </a:xfrm>
          <a:prstGeom prst="rect">
            <a:avLst/>
          </a:prstGeom>
        </p:spPr>
      </p:pic>
      <p:pic>
        <p:nvPicPr>
          <p:cNvPr id="337" name="Image 11" descr="preencoded.png">    </p:cNvPr>
          <p:cNvPicPr>
            <a:picLocks noChangeAspect="1"/>
          </p:cNvPicPr>
          <p:nvPr/>
        </p:nvPicPr>
        <p:blipFill>
          <a:blip r:embed="rId12"/>
          <a:stretch>
            <a:fillRect/>
          </a:stretch>
        </p:blipFill>
        <p:spPr>
          <a:xfrm>
            <a:off x="5652269" y="3174988"/>
            <a:ext cx="38100" cy="38100"/>
          </a:xfrm>
          <a:prstGeom prst="rect">
            <a:avLst/>
          </a:prstGeom>
        </p:spPr>
      </p:pic>
      <p:pic>
        <p:nvPicPr>
          <p:cNvPr id="338" name="Image 12" descr="preencoded.png">    </p:cNvPr>
          <p:cNvPicPr>
            <a:picLocks noChangeAspect="1"/>
          </p:cNvPicPr>
          <p:nvPr/>
        </p:nvPicPr>
        <p:blipFill>
          <a:blip r:embed="rId13"/>
          <a:stretch>
            <a:fillRect/>
          </a:stretch>
        </p:blipFill>
        <p:spPr>
          <a:xfrm>
            <a:off x="3969544" y="1023938"/>
            <a:ext cx="76200" cy="76200"/>
          </a:xfrm>
          <a:prstGeom prst="rect">
            <a:avLst/>
          </a:prstGeom>
        </p:spPr>
      </p:pic>
      <p:pic>
        <p:nvPicPr>
          <p:cNvPr id="339" name="Image 13" descr="preencoded.png">    </p:cNvPr>
          <p:cNvPicPr>
            <a:picLocks noChangeAspect="1"/>
          </p:cNvPicPr>
          <p:nvPr/>
        </p:nvPicPr>
        <p:blipFill>
          <a:blip r:embed="rId14"/>
          <a:stretch>
            <a:fillRect/>
          </a:stretch>
        </p:blipFill>
        <p:spPr>
          <a:xfrm>
            <a:off x="3889000" y="627108"/>
            <a:ext cx="92450" cy="92448"/>
          </a:xfrm>
          <a:prstGeom prst="rect">
            <a:avLst/>
          </a:prstGeom>
        </p:spPr>
      </p:pic>
      <p:pic>
        <p:nvPicPr>
          <p:cNvPr id="340" name="Image 14" descr="preencoded.png">    </p:cNvPr>
          <p:cNvPicPr>
            <a:picLocks noChangeAspect="1"/>
          </p:cNvPicPr>
          <p:nvPr/>
        </p:nvPicPr>
        <p:blipFill>
          <a:blip r:embed="rId15"/>
          <a:stretch>
            <a:fillRect/>
          </a:stretch>
        </p:blipFill>
        <p:spPr>
          <a:xfrm>
            <a:off x="7287239" y="3920090"/>
            <a:ext cx="73959" cy="73959"/>
          </a:xfrm>
          <a:prstGeom prst="rect">
            <a:avLst/>
          </a:prstGeom>
        </p:spPr>
      </p:pic>
      <p:pic>
        <p:nvPicPr>
          <p:cNvPr id="341" name="Image 15" descr="preencoded.png">    </p:cNvPr>
          <p:cNvPicPr>
            <a:picLocks noChangeAspect="1"/>
          </p:cNvPicPr>
          <p:nvPr/>
        </p:nvPicPr>
        <p:blipFill>
          <a:blip r:embed="rId16"/>
          <a:stretch>
            <a:fillRect/>
          </a:stretch>
        </p:blipFill>
        <p:spPr>
          <a:xfrm>
            <a:off x="7287239" y="3790663"/>
            <a:ext cx="73959" cy="73959"/>
          </a:xfrm>
          <a:prstGeom prst="rect">
            <a:avLst/>
          </a:prstGeom>
        </p:spPr>
      </p:pic>
      <p:pic>
        <p:nvPicPr>
          <p:cNvPr id="342" name="Image 16" descr="preencoded.png">    </p:cNvPr>
          <p:cNvPicPr>
            <a:picLocks noChangeAspect="1"/>
          </p:cNvPicPr>
          <p:nvPr/>
        </p:nvPicPr>
        <p:blipFill>
          <a:blip r:embed="rId17"/>
          <a:stretch>
            <a:fillRect/>
          </a:stretch>
        </p:blipFill>
        <p:spPr>
          <a:xfrm>
            <a:off x="7287239" y="3661236"/>
            <a:ext cx="73959" cy="73959"/>
          </a:xfrm>
          <a:prstGeom prst="rect">
            <a:avLst/>
          </a:prstGeom>
        </p:spPr>
      </p:pic>
      <p:pic>
        <p:nvPicPr>
          <p:cNvPr id="343" name="Image 17" descr="preencoded.png">    </p:cNvPr>
          <p:cNvPicPr>
            <a:picLocks noChangeAspect="1"/>
          </p:cNvPicPr>
          <p:nvPr/>
        </p:nvPicPr>
        <p:blipFill>
          <a:blip r:embed="rId18"/>
          <a:stretch>
            <a:fillRect/>
          </a:stretch>
        </p:blipFill>
        <p:spPr>
          <a:xfrm>
            <a:off x="7287239" y="3531807"/>
            <a:ext cx="73959" cy="73959"/>
          </a:xfrm>
          <a:prstGeom prst="rect">
            <a:avLst/>
          </a:prstGeom>
        </p:spPr>
      </p:pic>
      <p:pic>
        <p:nvPicPr>
          <p:cNvPr id="344" name="Image 18" descr="preencoded.png">    </p:cNvPr>
          <p:cNvPicPr>
            <a:picLocks noChangeAspect="1"/>
          </p:cNvPicPr>
          <p:nvPr/>
        </p:nvPicPr>
        <p:blipFill>
          <a:blip r:embed="rId19"/>
          <a:stretch>
            <a:fillRect/>
          </a:stretch>
        </p:blipFill>
        <p:spPr>
          <a:xfrm>
            <a:off x="7458521" y="2570185"/>
            <a:ext cx="73959" cy="73959"/>
          </a:xfrm>
          <a:prstGeom prst="rect">
            <a:avLst/>
          </a:prstGeom>
        </p:spPr>
      </p:pic>
      <p:pic>
        <p:nvPicPr>
          <p:cNvPr id="345" name="Image 19" descr="preencoded.png">    </p:cNvPr>
          <p:cNvPicPr>
            <a:picLocks noChangeAspect="1"/>
          </p:cNvPicPr>
          <p:nvPr/>
        </p:nvPicPr>
        <p:blipFill>
          <a:blip r:embed="rId20"/>
          <a:stretch>
            <a:fillRect/>
          </a:stretch>
        </p:blipFill>
        <p:spPr>
          <a:xfrm>
            <a:off x="7645478" y="2314290"/>
            <a:ext cx="92450" cy="92448"/>
          </a:xfrm>
          <a:prstGeom prst="rect">
            <a:avLst/>
          </a:prstGeom>
        </p:spPr>
      </p:pic>
      <p:pic>
        <p:nvPicPr>
          <p:cNvPr id="346" name="Image 20" descr="preencoded.png">    </p:cNvPr>
          <p:cNvPicPr>
            <a:picLocks noChangeAspect="1"/>
          </p:cNvPicPr>
          <p:nvPr/>
        </p:nvPicPr>
        <p:blipFill>
          <a:blip r:embed="rId21"/>
          <a:stretch>
            <a:fillRect/>
          </a:stretch>
        </p:blipFill>
        <p:spPr>
          <a:xfrm>
            <a:off x="7831131" y="1426786"/>
            <a:ext cx="184900" cy="184897"/>
          </a:xfrm>
          <a:prstGeom prst="rect">
            <a:avLst/>
          </a:prstGeom>
        </p:spPr>
      </p:pic>
      <p:pic>
        <p:nvPicPr>
          <p:cNvPr id="347" name="Image 21" descr="preencoded.png">    </p:cNvPr>
          <p:cNvPicPr>
            <a:picLocks noChangeAspect="1"/>
          </p:cNvPicPr>
          <p:nvPr/>
        </p:nvPicPr>
        <p:blipFill>
          <a:blip r:embed="rId22"/>
          <a:stretch>
            <a:fillRect/>
          </a:stretch>
        </p:blipFill>
        <p:spPr>
          <a:xfrm>
            <a:off x="7171674" y="1218777"/>
            <a:ext cx="1503843" cy="3924723"/>
          </a:xfrm>
          <a:prstGeom prst="rect">
            <a:avLst/>
          </a:prstGeom>
        </p:spPr>
      </p:pic>
      <p:pic>
        <p:nvPicPr>
          <p:cNvPr id="348" name="Image 22" descr="preencoded.png">    </p:cNvPr>
          <p:cNvPicPr>
            <a:picLocks noChangeAspect="1"/>
          </p:cNvPicPr>
          <p:nvPr/>
        </p:nvPicPr>
        <p:blipFill>
          <a:blip r:embed="rId23"/>
          <a:stretch>
            <a:fillRect/>
          </a:stretch>
        </p:blipFill>
        <p:spPr>
          <a:xfrm>
            <a:off x="3942159" y="1218777"/>
            <a:ext cx="3118580" cy="1949108"/>
          </a:xfrm>
          <a:prstGeom prst="rect">
            <a:avLst/>
          </a:prstGeom>
        </p:spPr>
      </p:pic>
      <p:pic>
        <p:nvPicPr>
          <p:cNvPr id="349" name="Image 23" descr="preencoded.png">    </p:cNvPr>
          <p:cNvPicPr>
            <a:picLocks noChangeAspect="1"/>
          </p:cNvPicPr>
          <p:nvPr/>
        </p:nvPicPr>
        <p:blipFill>
          <a:blip r:embed="rId24"/>
          <a:stretch>
            <a:fillRect/>
          </a:stretch>
        </p:blipFill>
        <p:spPr>
          <a:xfrm>
            <a:off x="5372007" y="3075437"/>
            <a:ext cx="110942" cy="36979"/>
          </a:xfrm>
          <a:prstGeom prst="rect">
            <a:avLst/>
          </a:prstGeom>
        </p:spPr>
      </p:pic>
      <p:pic>
        <p:nvPicPr>
          <p:cNvPr id="350" name="Image 24" descr="preencoded.png">    </p:cNvPr>
          <p:cNvPicPr>
            <a:picLocks noChangeAspect="1"/>
          </p:cNvPicPr>
          <p:nvPr/>
        </p:nvPicPr>
        <p:blipFill>
          <a:blip r:embed="rId25"/>
          <a:stretch>
            <a:fillRect/>
          </a:stretch>
        </p:blipFill>
        <p:spPr>
          <a:xfrm>
            <a:off x="5519924" y="3075437"/>
            <a:ext cx="36984" cy="36979"/>
          </a:xfrm>
          <a:prstGeom prst="rect">
            <a:avLst/>
          </a:prstGeom>
        </p:spPr>
      </p:pic>
      <p:pic>
        <p:nvPicPr>
          <p:cNvPr id="351" name="Image 25" descr="preencoded.png">    </p:cNvPr>
          <p:cNvPicPr>
            <a:picLocks noChangeAspect="1"/>
          </p:cNvPicPr>
          <p:nvPr/>
        </p:nvPicPr>
        <p:blipFill>
          <a:blip r:embed="rId26"/>
          <a:stretch>
            <a:fillRect/>
          </a:stretch>
        </p:blipFill>
        <p:spPr>
          <a:xfrm>
            <a:off x="5593882" y="3075437"/>
            <a:ext cx="36984" cy="36979"/>
          </a:xfrm>
          <a:prstGeom prst="rect">
            <a:avLst/>
          </a:prstGeom>
        </p:spPr>
      </p:pic>
      <p:pic>
        <p:nvPicPr>
          <p:cNvPr id="352" name="Image 26" descr="preencoded.png">    </p:cNvPr>
          <p:cNvPicPr>
            <a:picLocks noChangeAspect="1"/>
          </p:cNvPicPr>
          <p:nvPr/>
        </p:nvPicPr>
        <p:blipFill>
          <a:blip r:embed="rId27"/>
          <a:stretch>
            <a:fillRect/>
          </a:stretch>
        </p:blipFill>
        <p:spPr>
          <a:xfrm>
            <a:off x="3960651" y="987656"/>
            <a:ext cx="73959" cy="73959"/>
          </a:xfrm>
          <a:prstGeom prst="rect">
            <a:avLst/>
          </a:prstGeom>
        </p:spPr>
      </p:pic>
      <p:pic>
        <p:nvPicPr>
          <p:cNvPr id="353" name="Image 27" descr="preencoded.png">    </p:cNvPr>
          <p:cNvPicPr>
            <a:picLocks noChangeAspect="1"/>
          </p:cNvPicPr>
          <p:nvPr/>
        </p:nvPicPr>
        <p:blipFill>
          <a:blip r:embed="rId28"/>
          <a:stretch>
            <a:fillRect/>
          </a:stretch>
        </p:blipFill>
        <p:spPr>
          <a:xfrm>
            <a:off x="7353914" y="3881990"/>
            <a:ext cx="73959" cy="73959"/>
          </a:xfrm>
          <a:prstGeom prst="rect">
            <a:avLst/>
          </a:prstGeom>
        </p:spPr>
      </p:pic>
      <p:pic>
        <p:nvPicPr>
          <p:cNvPr id="354" name="Image 28" descr="preencoded.png">    </p:cNvPr>
          <p:cNvPicPr>
            <a:picLocks noChangeAspect="1"/>
          </p:cNvPicPr>
          <p:nvPr/>
        </p:nvPicPr>
        <p:blipFill>
          <a:blip r:embed="rId29"/>
          <a:stretch>
            <a:fillRect/>
          </a:stretch>
        </p:blipFill>
        <p:spPr>
          <a:xfrm>
            <a:off x="7353914" y="3752563"/>
            <a:ext cx="73959" cy="73959"/>
          </a:xfrm>
          <a:prstGeom prst="rect">
            <a:avLst/>
          </a:prstGeom>
        </p:spPr>
      </p:pic>
      <p:pic>
        <p:nvPicPr>
          <p:cNvPr id="355" name="Image 29" descr="preencoded.png">    </p:cNvPr>
          <p:cNvPicPr>
            <a:picLocks noChangeAspect="1"/>
          </p:cNvPicPr>
          <p:nvPr/>
        </p:nvPicPr>
        <p:blipFill>
          <a:blip r:embed="rId30"/>
          <a:stretch>
            <a:fillRect/>
          </a:stretch>
        </p:blipFill>
        <p:spPr>
          <a:xfrm>
            <a:off x="7353914" y="3623136"/>
            <a:ext cx="73959" cy="73959"/>
          </a:xfrm>
          <a:prstGeom prst="rect">
            <a:avLst/>
          </a:prstGeom>
        </p:spPr>
      </p:pic>
      <p:pic>
        <p:nvPicPr>
          <p:cNvPr id="356" name="Image 30" descr="preencoded.png">    </p:cNvPr>
          <p:cNvPicPr>
            <a:picLocks noChangeAspect="1"/>
          </p:cNvPicPr>
          <p:nvPr/>
        </p:nvPicPr>
        <p:blipFill>
          <a:blip r:embed="rId31"/>
          <a:stretch>
            <a:fillRect/>
          </a:stretch>
        </p:blipFill>
        <p:spPr>
          <a:xfrm>
            <a:off x="7353914" y="3493707"/>
            <a:ext cx="73959" cy="73959"/>
          </a:xfrm>
          <a:prstGeom prst="rect">
            <a:avLst/>
          </a:prstGeom>
        </p:spPr>
      </p:pic>
      <p:pic>
        <p:nvPicPr>
          <p:cNvPr id="357" name="Image 31" descr="preencoded.png">    </p:cNvPr>
          <p:cNvPicPr>
            <a:picLocks noChangeAspect="1"/>
          </p:cNvPicPr>
          <p:nvPr/>
        </p:nvPicPr>
        <p:blipFill>
          <a:blip r:embed="rId32"/>
          <a:stretch>
            <a:fillRect/>
          </a:stretch>
        </p:blipFill>
        <p:spPr>
          <a:xfrm>
            <a:off x="7525196" y="2532085"/>
            <a:ext cx="73959" cy="73959"/>
          </a:xfrm>
          <a:prstGeom prst="rect">
            <a:avLst/>
          </a:prstGeom>
        </p:spPr>
      </p:pic>
      <p:pic>
        <p:nvPicPr>
          <p:cNvPr id="358" name="Image 32" descr="preencoded.png">    </p:cNvPr>
          <p:cNvPicPr>
            <a:picLocks noChangeAspect="1"/>
          </p:cNvPicPr>
          <p:nvPr/>
        </p:nvPicPr>
        <p:blipFill>
          <a:blip r:embed="rId33"/>
          <a:stretch>
            <a:fillRect/>
          </a:stretch>
        </p:blipFill>
        <p:spPr>
          <a:xfrm>
            <a:off x="7712153" y="2276190"/>
            <a:ext cx="92450" cy="92448"/>
          </a:xfrm>
          <a:prstGeom prst="rect">
            <a:avLst/>
          </a:prstGeom>
        </p:spPr>
      </p:pic>
      <p:pic>
        <p:nvPicPr>
          <p:cNvPr id="359" name="Image 33" descr="preencoded.png">    </p:cNvPr>
          <p:cNvPicPr>
            <a:picLocks noChangeAspect="1"/>
          </p:cNvPicPr>
          <p:nvPr/>
        </p:nvPicPr>
        <p:blipFill>
          <a:blip r:embed="rId34"/>
          <a:stretch>
            <a:fillRect/>
          </a:stretch>
        </p:blipFill>
        <p:spPr>
          <a:xfrm>
            <a:off x="7897806" y="1388686"/>
            <a:ext cx="184900" cy="184897"/>
          </a:xfrm>
          <a:prstGeom prst="rect">
            <a:avLst/>
          </a:prstGeom>
        </p:spPr>
      </p:pic>
      <p:sp>
        <p:nvSpPr>
          <p:cNvPr id="360" name="Text 324"/>
          <p:cNvSpPr/>
          <p:nvPr/>
        </p:nvSpPr>
        <p:spPr>
          <a:xfrm>
            <a:off x="4048125" y="633413"/>
            <a:ext cx="1514475" cy="76200"/>
          </a:xfrm>
          <a:prstGeom prst="rect">
            <a:avLst/>
          </a:prstGeom>
          <a:noFill/>
          <a:ln/>
        </p:spPr>
        <p:txBody>
          <a:bodyPr wrap="square" rtlCol="0" anchor="ctr"/>
          <a:lstStyle/>
          <a:p>
            <a:pPr algn="l" indent="0" marL="0">
              <a:lnSpc>
                <a:spcPts val="604"/>
              </a:lnSpc>
              <a:buNone/>
            </a:pPr>
            <a:r>
              <a:rPr lang="en-US" sz="525" dirty="0">
                <a:solidFill>
                  <a:srgbClr val="6B6D75">
                    <a:alpha val="99000"/>
                  </a:srgbClr>
                </a:solidFill>
                <a:latin typeface="Times" pitchFamily="34" charset="0"/>
                <a:ea typeface="Times" pitchFamily="34" charset="-122"/>
                <a:cs typeface="Times" pitchFamily="34" charset="-120"/>
              </a:rPr>
              <a:t>Search by neighborhood or university...</a:t>
            </a:r>
            <a:endParaRPr lang="en-US" sz="525" dirty="0"/>
          </a:p>
        </p:txBody>
      </p:sp>
      <p:sp>
        <p:nvSpPr>
          <p:cNvPr id="361" name="Text 325"/>
          <p:cNvSpPr/>
          <p:nvPr/>
        </p:nvSpPr>
        <p:spPr>
          <a:xfrm>
            <a:off x="8530772" y="328613"/>
            <a:ext cx="804862"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list your space</a:t>
            </a:r>
            <a:endParaRPr lang="en-US" sz="525" dirty="0"/>
          </a:p>
        </p:txBody>
      </p:sp>
      <p:sp>
        <p:nvSpPr>
          <p:cNvPr id="362" name="Text 326"/>
          <p:cNvSpPr/>
          <p:nvPr/>
        </p:nvSpPr>
        <p:spPr>
          <a:xfrm>
            <a:off x="3819525" y="280988"/>
            <a:ext cx="847725" cy="190500"/>
          </a:xfrm>
          <a:prstGeom prst="rect">
            <a:avLst/>
          </a:prstGeom>
          <a:noFill/>
          <a:ln/>
        </p:spPr>
        <p:txBody>
          <a:bodyPr wrap="square" rtlCol="0" anchor="ctr"/>
          <a:lstStyle/>
          <a:p>
            <a:pPr algn="l" indent="0" marL="0">
              <a:lnSpc>
                <a:spcPts val="1500"/>
              </a:lnSpc>
              <a:buNone/>
            </a:pPr>
            <a:r>
              <a:rPr lang="en-US" sz="1350" b="1" spc="-34" kern="0" dirty="0">
                <a:solidFill>
                  <a:srgbClr val="1C1E26">
                    <a:alpha val="99000"/>
                  </a:srgbClr>
                </a:solidFill>
                <a:latin typeface="Teko" pitchFamily="34" charset="0"/>
                <a:ea typeface="Teko" pitchFamily="34" charset="-122"/>
                <a:cs typeface="Teko" pitchFamily="34" charset="-120"/>
              </a:rPr>
              <a:t>house</a:t>
            </a:r>
            <a:endParaRPr lang="en-US" sz="1350" dirty="0"/>
          </a:p>
        </p:txBody>
      </p:sp>
      <p:sp>
        <p:nvSpPr>
          <p:cNvPr id="363" name="Text 327"/>
          <p:cNvSpPr/>
          <p:nvPr/>
        </p:nvSpPr>
        <p:spPr>
          <a:xfrm>
            <a:off x="4210050" y="280988"/>
            <a:ext cx="804862" cy="190500"/>
          </a:xfrm>
          <a:prstGeom prst="rect">
            <a:avLst/>
          </a:prstGeom>
          <a:noFill/>
          <a:ln/>
        </p:spPr>
        <p:txBody>
          <a:bodyPr wrap="square" rtlCol="0" anchor="ctr"/>
          <a:lstStyle/>
          <a:p>
            <a:pPr algn="l" indent="0" marL="0">
              <a:lnSpc>
                <a:spcPts val="1500"/>
              </a:lnSpc>
              <a:buNone/>
            </a:pPr>
            <a:r>
              <a:rPr lang="en-US" sz="1350" b="1" spc="-34" kern="0" dirty="0">
                <a:solidFill>
                  <a:srgbClr val="C35141">
                    <a:alpha val="99000"/>
                  </a:srgbClr>
                </a:solidFill>
                <a:latin typeface="Teko" pitchFamily="34" charset="0"/>
                <a:ea typeface="Teko" pitchFamily="34" charset="-122"/>
                <a:cs typeface="Teko" pitchFamily="34" charset="-120"/>
              </a:rPr>
              <a:t>show</a:t>
            </a:r>
            <a:endParaRPr lang="en-US" sz="1350" dirty="0"/>
          </a:p>
        </p:txBody>
      </p:sp>
      <p:sp>
        <p:nvSpPr>
          <p:cNvPr id="364" name="Text 328"/>
          <p:cNvSpPr/>
          <p:nvPr/>
        </p:nvSpPr>
        <p:spPr>
          <a:xfrm>
            <a:off x="7888784" y="3600450"/>
            <a:ext cx="785813"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message host</a:t>
            </a:r>
            <a:endParaRPr lang="en-US" sz="525" dirty="0"/>
          </a:p>
        </p:txBody>
      </p:sp>
      <p:sp>
        <p:nvSpPr>
          <p:cNvPr id="365" name="Text 329"/>
          <p:cNvSpPr/>
          <p:nvPr/>
        </p:nvSpPr>
        <p:spPr>
          <a:xfrm>
            <a:off x="7473144" y="3390900"/>
            <a:ext cx="1616087"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pitch your show</a:t>
            </a:r>
            <a:endParaRPr lang="en-US" sz="525" dirty="0"/>
          </a:p>
        </p:txBody>
      </p:sp>
      <p:sp>
        <p:nvSpPr>
          <p:cNvPr id="366" name="Text 330"/>
          <p:cNvSpPr/>
          <p:nvPr/>
        </p:nvSpPr>
        <p:spPr>
          <a:xfrm>
            <a:off x="7437686" y="3071813"/>
            <a:ext cx="73818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Dream Pop</a:t>
            </a:r>
            <a:endParaRPr lang="en-US" sz="450" dirty="0"/>
          </a:p>
        </p:txBody>
      </p:sp>
      <p:sp>
        <p:nvSpPr>
          <p:cNvPr id="367" name="Text 331"/>
          <p:cNvSpPr/>
          <p:nvPr/>
        </p:nvSpPr>
        <p:spPr>
          <a:xfrm>
            <a:off x="8045500" y="2938463"/>
            <a:ext cx="73818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Alternative</a:t>
            </a:r>
            <a:endParaRPr lang="en-US" sz="450" dirty="0"/>
          </a:p>
        </p:txBody>
      </p:sp>
      <p:sp>
        <p:nvSpPr>
          <p:cNvPr id="368" name="Text 332"/>
          <p:cNvSpPr/>
          <p:nvPr/>
        </p:nvSpPr>
        <p:spPr>
          <a:xfrm>
            <a:off x="7820881" y="2938463"/>
            <a:ext cx="571500"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Folk</a:t>
            </a:r>
            <a:endParaRPr lang="en-US" sz="450" dirty="0"/>
          </a:p>
        </p:txBody>
      </p:sp>
      <p:sp>
        <p:nvSpPr>
          <p:cNvPr id="369" name="Text 333"/>
          <p:cNvSpPr/>
          <p:nvPr/>
        </p:nvSpPr>
        <p:spPr>
          <a:xfrm>
            <a:off x="7438244" y="2938463"/>
            <a:ext cx="72866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Indie Rock</a:t>
            </a:r>
            <a:endParaRPr lang="en-US" sz="450" dirty="0"/>
          </a:p>
        </p:txBody>
      </p:sp>
      <p:sp>
        <p:nvSpPr>
          <p:cNvPr id="370" name="Text 334"/>
          <p:cNvSpPr/>
          <p:nvPr/>
        </p:nvSpPr>
        <p:spPr>
          <a:xfrm>
            <a:off x="7396944" y="2809875"/>
            <a:ext cx="1042988"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PREFERRED GENRES</a:t>
            </a:r>
            <a:endParaRPr lang="en-US" sz="450" dirty="0"/>
          </a:p>
        </p:txBody>
      </p:sp>
      <p:sp>
        <p:nvSpPr>
          <p:cNvPr id="371" name="Text 335"/>
          <p:cNvSpPr/>
          <p:nvPr/>
        </p:nvSpPr>
        <p:spPr>
          <a:xfrm>
            <a:off x="7668667" y="2390775"/>
            <a:ext cx="1323975" cy="95250"/>
          </a:xfrm>
          <a:prstGeom prst="rect">
            <a:avLst/>
          </a:prstGeom>
          <a:noFill/>
          <a:ln/>
        </p:spPr>
        <p:txBody>
          <a:bodyPr wrap="square" rtlCol="0" anchor="ctr"/>
          <a:lstStyle/>
          <a:p>
            <a:pPr algn="ctr"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Usually responds within 2 hours</a:t>
            </a:r>
            <a:endParaRPr lang="en-US" sz="525" dirty="0"/>
          </a:p>
        </p:txBody>
      </p:sp>
      <p:sp>
        <p:nvSpPr>
          <p:cNvPr id="372" name="Text 336"/>
          <p:cNvSpPr/>
          <p:nvPr/>
        </p:nvSpPr>
        <p:spPr>
          <a:xfrm>
            <a:off x="8044644" y="2143125"/>
            <a:ext cx="752475" cy="95250"/>
          </a:xfrm>
          <a:prstGeom prst="rect">
            <a:avLst/>
          </a:prstGeom>
          <a:noFill/>
          <a:ln/>
        </p:spPr>
        <p:txBody>
          <a:bodyPr wrap="square" rtlCol="0" anchor="ctr"/>
          <a:lstStyle/>
          <a:p>
            <a:pPr algn="ctr"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(23 shows)</a:t>
            </a:r>
            <a:endParaRPr lang="en-US" sz="525" dirty="0"/>
          </a:p>
        </p:txBody>
      </p:sp>
      <p:sp>
        <p:nvSpPr>
          <p:cNvPr id="373" name="Text 337"/>
          <p:cNvSpPr/>
          <p:nvPr/>
        </p:nvSpPr>
        <p:spPr>
          <a:xfrm>
            <a:off x="7899388" y="2121694"/>
            <a:ext cx="566738" cy="133350"/>
          </a:xfrm>
          <a:prstGeom prst="rect">
            <a:avLst/>
          </a:prstGeom>
          <a:noFill/>
          <a:ln/>
        </p:spPr>
        <p:txBody>
          <a:bodyPr wrap="square" rtlCol="0" anchor="ctr"/>
          <a:lstStyle/>
          <a:p>
            <a:pPr algn="ctr" indent="0" marL="0">
              <a:lnSpc>
                <a:spcPts val="1050"/>
              </a:lnSpc>
              <a:buNone/>
            </a:pPr>
            <a:r>
              <a:rPr lang="en-US" sz="675" b="1" dirty="0">
                <a:solidFill>
                  <a:srgbClr val="1C1E26">
                    <a:alpha val="99000"/>
                  </a:srgbClr>
                </a:solidFill>
                <a:latin typeface="Times" pitchFamily="34" charset="0"/>
                <a:ea typeface="Times" pitchFamily="34" charset="-122"/>
                <a:cs typeface="Times" pitchFamily="34" charset="-120"/>
              </a:rPr>
              <a:t>4.8</a:t>
            </a:r>
            <a:endParaRPr lang="en-US" sz="675" dirty="0"/>
          </a:p>
        </p:txBody>
      </p:sp>
      <p:sp>
        <p:nvSpPr>
          <p:cNvPr id="374" name="Text 338"/>
          <p:cNvSpPr/>
          <p:nvPr/>
        </p:nvSpPr>
        <p:spPr>
          <a:xfrm>
            <a:off x="7696163" y="1971675"/>
            <a:ext cx="1171575" cy="95250"/>
          </a:xfrm>
          <a:prstGeom prst="rect">
            <a:avLst/>
          </a:prstGeom>
          <a:noFill/>
          <a:ln/>
        </p:spPr>
        <p:txBody>
          <a:bodyPr wrap="square" rtlCol="0" anchor="ctr"/>
          <a:lstStyle/>
          <a:p>
            <a:pPr algn="ctr"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member since March 2023</a:t>
            </a:r>
            <a:endParaRPr lang="en-US" sz="525" dirty="0"/>
          </a:p>
        </p:txBody>
      </p:sp>
      <p:sp>
        <p:nvSpPr>
          <p:cNvPr id="375" name="Text 339"/>
          <p:cNvSpPr/>
          <p:nvPr/>
        </p:nvSpPr>
        <p:spPr>
          <a:xfrm>
            <a:off x="7891128" y="1816894"/>
            <a:ext cx="781050" cy="133350"/>
          </a:xfrm>
          <a:prstGeom prst="rect">
            <a:avLst/>
          </a:prstGeom>
          <a:noFill/>
          <a:ln/>
        </p:spPr>
        <p:txBody>
          <a:bodyPr wrap="square" rtlCol="0" anchor="ctr"/>
          <a:lstStyle/>
          <a:p>
            <a:pPr algn="ctr"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Sarah M.</a:t>
            </a:r>
            <a:endParaRPr lang="en-US" sz="750" dirty="0"/>
          </a:p>
        </p:txBody>
      </p:sp>
      <p:sp>
        <p:nvSpPr>
          <p:cNvPr id="376" name="Text 340"/>
          <p:cNvSpPr/>
          <p:nvPr/>
        </p:nvSpPr>
        <p:spPr>
          <a:xfrm>
            <a:off x="8020757" y="1495425"/>
            <a:ext cx="523875" cy="152400"/>
          </a:xfrm>
          <a:prstGeom prst="rect">
            <a:avLst/>
          </a:prstGeom>
          <a:noFill/>
          <a:ln/>
        </p:spPr>
        <p:txBody>
          <a:bodyPr wrap="square" rtlCol="0" anchor="ctr"/>
          <a:lstStyle/>
          <a:p>
            <a:pPr algn="ctr" indent="0" marL="0">
              <a:lnSpc>
                <a:spcPts val="1200"/>
              </a:lnSpc>
              <a:buNone/>
            </a:pPr>
            <a:r>
              <a:rPr lang="en-US" sz="900" b="1" dirty="0">
                <a:solidFill>
                  <a:srgbClr val="FFFFFF">
                    <a:alpha val="99000"/>
                  </a:srgbClr>
                </a:solidFill>
                <a:latin typeface="Times" pitchFamily="34" charset="0"/>
                <a:ea typeface="Times" pitchFamily="34" charset="-122"/>
                <a:cs typeface="Times" pitchFamily="34" charset="-120"/>
              </a:rPr>
              <a:t>S</a:t>
            </a:r>
            <a:endParaRPr lang="en-US" sz="900" dirty="0"/>
          </a:p>
        </p:txBody>
      </p:sp>
      <p:sp>
        <p:nvSpPr>
          <p:cNvPr id="377" name="Text 341"/>
          <p:cNvSpPr/>
          <p:nvPr/>
        </p:nvSpPr>
        <p:spPr>
          <a:xfrm>
            <a:off x="4069556" y="10338606"/>
            <a:ext cx="3338513" cy="19050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Great vibes and awesome crowd. Only minor issue was parking but Sarah helped coordinate that. Definitely recommend!</a:t>
            </a:r>
            <a:endParaRPr lang="en-US" sz="525" dirty="0"/>
          </a:p>
        </p:txBody>
      </p:sp>
      <p:sp>
        <p:nvSpPr>
          <p:cNvPr id="378" name="Text 342"/>
          <p:cNvSpPr/>
          <p:nvPr/>
        </p:nvSpPr>
        <p:spPr>
          <a:xfrm>
            <a:off x="4069556" y="10224306"/>
            <a:ext cx="671513"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Oct 2024</a:t>
            </a:r>
            <a:endParaRPr lang="en-US" sz="450" dirty="0"/>
          </a:p>
        </p:txBody>
      </p:sp>
      <p:sp>
        <p:nvSpPr>
          <p:cNvPr id="379" name="Text 343"/>
          <p:cNvSpPr/>
          <p:nvPr/>
        </p:nvSpPr>
        <p:spPr>
          <a:xfrm>
            <a:off x="4069556" y="10107625"/>
            <a:ext cx="938212"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Silver Threads</a:t>
            </a:r>
            <a:endParaRPr lang="en-US" sz="600" dirty="0"/>
          </a:p>
        </p:txBody>
      </p:sp>
      <p:sp>
        <p:nvSpPr>
          <p:cNvPr id="380" name="Text 344"/>
          <p:cNvSpPr/>
          <p:nvPr/>
        </p:nvSpPr>
        <p:spPr>
          <a:xfrm>
            <a:off x="4069556" y="9762344"/>
            <a:ext cx="3343275" cy="19050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One of the best house shows we've played. Sarah took care of everything and made us feel so welcome. The sleeping arrangements were a lifesaver!</a:t>
            </a:r>
            <a:endParaRPr lang="en-US" sz="525" dirty="0"/>
          </a:p>
        </p:txBody>
      </p:sp>
      <p:sp>
        <p:nvSpPr>
          <p:cNvPr id="381" name="Text 345"/>
          <p:cNvSpPr/>
          <p:nvPr/>
        </p:nvSpPr>
        <p:spPr>
          <a:xfrm>
            <a:off x="4069556" y="9648044"/>
            <a:ext cx="685800"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Nov 2024</a:t>
            </a:r>
            <a:endParaRPr lang="en-US" sz="450" dirty="0"/>
          </a:p>
        </p:txBody>
      </p:sp>
      <p:sp>
        <p:nvSpPr>
          <p:cNvPr id="382" name="Text 346"/>
          <p:cNvSpPr/>
          <p:nvPr/>
        </p:nvSpPr>
        <p:spPr>
          <a:xfrm>
            <a:off x="4069556" y="9531362"/>
            <a:ext cx="957263"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Whisper Valley</a:t>
            </a:r>
            <a:endParaRPr lang="en-US" sz="600" dirty="0"/>
          </a:p>
        </p:txBody>
      </p:sp>
      <p:sp>
        <p:nvSpPr>
          <p:cNvPr id="383" name="Text 347"/>
          <p:cNvSpPr/>
          <p:nvPr/>
        </p:nvSpPr>
        <p:spPr>
          <a:xfrm>
            <a:off x="4069556" y="9186081"/>
            <a:ext cx="3343275" cy="19050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Sarah was an incredible host! The space was perfect, great sound system, and the crowd was super engaged. Would love to come back.</a:t>
            </a:r>
            <a:endParaRPr lang="en-US" sz="525" dirty="0"/>
          </a:p>
        </p:txBody>
      </p:sp>
      <p:sp>
        <p:nvSpPr>
          <p:cNvPr id="384" name="Text 348"/>
          <p:cNvSpPr/>
          <p:nvPr/>
        </p:nvSpPr>
        <p:spPr>
          <a:xfrm>
            <a:off x="4069556" y="9071781"/>
            <a:ext cx="681038"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Dec 2024</a:t>
            </a:r>
            <a:endParaRPr lang="en-US" sz="450" dirty="0"/>
          </a:p>
        </p:txBody>
      </p:sp>
      <p:sp>
        <p:nvSpPr>
          <p:cNvPr id="385" name="Text 349"/>
          <p:cNvSpPr/>
          <p:nvPr/>
        </p:nvSpPr>
        <p:spPr>
          <a:xfrm>
            <a:off x="4069556" y="8955100"/>
            <a:ext cx="1042988"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The Violet Echoes</a:t>
            </a:r>
            <a:endParaRPr lang="en-US" sz="600" dirty="0"/>
          </a:p>
        </p:txBody>
      </p:sp>
      <p:sp>
        <p:nvSpPr>
          <p:cNvPr id="386" name="Text 350"/>
          <p:cNvSpPr/>
          <p:nvPr/>
        </p:nvSpPr>
        <p:spPr>
          <a:xfrm>
            <a:off x="4069556" y="8631250"/>
            <a:ext cx="757238"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reviews</a:t>
            </a:r>
            <a:endParaRPr lang="en-US" sz="750" dirty="0"/>
          </a:p>
        </p:txBody>
      </p:sp>
      <p:sp>
        <p:nvSpPr>
          <p:cNvPr id="387" name="Text 351"/>
          <p:cNvSpPr/>
          <p:nvPr/>
        </p:nvSpPr>
        <p:spPr>
          <a:xfrm>
            <a:off x="6357900" y="8243106"/>
            <a:ext cx="676275"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Sep 2024</a:t>
            </a:r>
            <a:endParaRPr lang="en-US" sz="450" dirty="0"/>
          </a:p>
        </p:txBody>
      </p:sp>
      <p:sp>
        <p:nvSpPr>
          <p:cNvPr id="388" name="Text 352"/>
          <p:cNvSpPr/>
          <p:nvPr/>
        </p:nvSpPr>
        <p:spPr>
          <a:xfrm>
            <a:off x="6357900" y="8109756"/>
            <a:ext cx="1004888" cy="95250"/>
          </a:xfrm>
          <a:prstGeom prst="rect">
            <a:avLst/>
          </a:prstGeom>
          <a:noFill/>
          <a:ln/>
        </p:spPr>
        <p:txBody>
          <a:bodyPr wrap="square" rtlCol="0" anchor="ctr"/>
          <a:lstStyle/>
          <a:p>
            <a:pPr algn="l" indent="0" marL="0">
              <a:lnSpc>
                <a:spcPts val="750"/>
              </a:lnSpc>
              <a:buNone/>
            </a:pPr>
            <a:r>
              <a:rPr lang="en-US" sz="525" b="1" dirty="0">
                <a:solidFill>
                  <a:srgbClr val="1C1E26">
                    <a:alpha val="99000"/>
                  </a:srgbClr>
                </a:solidFill>
                <a:latin typeface="Times" pitchFamily="34" charset="0"/>
                <a:ea typeface="Times" pitchFamily="34" charset="-122"/>
                <a:cs typeface="Times" pitchFamily="34" charset="-120"/>
              </a:rPr>
              <a:t>The Morning After</a:t>
            </a:r>
            <a:endParaRPr lang="en-US" sz="525" dirty="0"/>
          </a:p>
        </p:txBody>
      </p:sp>
      <p:sp>
        <p:nvSpPr>
          <p:cNvPr id="389" name="Text 353"/>
          <p:cNvSpPr/>
          <p:nvPr/>
        </p:nvSpPr>
        <p:spPr>
          <a:xfrm>
            <a:off x="5595119" y="8243069"/>
            <a:ext cx="671513"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Oct 2024</a:t>
            </a:r>
            <a:endParaRPr lang="en-US" sz="450" dirty="0"/>
          </a:p>
        </p:txBody>
      </p:sp>
      <p:sp>
        <p:nvSpPr>
          <p:cNvPr id="390" name="Text 354"/>
          <p:cNvSpPr/>
          <p:nvPr/>
        </p:nvSpPr>
        <p:spPr>
          <a:xfrm>
            <a:off x="5595119" y="8109719"/>
            <a:ext cx="876300" cy="95250"/>
          </a:xfrm>
          <a:prstGeom prst="rect">
            <a:avLst/>
          </a:prstGeom>
          <a:noFill/>
          <a:ln/>
        </p:spPr>
        <p:txBody>
          <a:bodyPr wrap="square" rtlCol="0" anchor="ctr"/>
          <a:lstStyle/>
          <a:p>
            <a:pPr algn="l" indent="0" marL="0">
              <a:lnSpc>
                <a:spcPts val="750"/>
              </a:lnSpc>
              <a:buNone/>
            </a:pPr>
            <a:r>
              <a:rPr lang="en-US" sz="525" b="1" dirty="0">
                <a:solidFill>
                  <a:srgbClr val="1C1E26">
                    <a:alpha val="99000"/>
                  </a:srgbClr>
                </a:solidFill>
                <a:latin typeface="Times" pitchFamily="34" charset="0"/>
                <a:ea typeface="Times" pitchFamily="34" charset="-122"/>
                <a:cs typeface="Times" pitchFamily="34" charset="-120"/>
              </a:rPr>
              <a:t>Silver Threads</a:t>
            </a:r>
            <a:endParaRPr lang="en-US" sz="525" dirty="0"/>
          </a:p>
        </p:txBody>
      </p:sp>
      <p:sp>
        <p:nvSpPr>
          <p:cNvPr id="391" name="Text 355"/>
          <p:cNvSpPr/>
          <p:nvPr/>
        </p:nvSpPr>
        <p:spPr>
          <a:xfrm>
            <a:off x="4832338" y="8243069"/>
            <a:ext cx="685800"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Nov 2024</a:t>
            </a:r>
            <a:endParaRPr lang="en-US" sz="450" dirty="0"/>
          </a:p>
        </p:txBody>
      </p:sp>
      <p:sp>
        <p:nvSpPr>
          <p:cNvPr id="392" name="Text 356"/>
          <p:cNvSpPr/>
          <p:nvPr/>
        </p:nvSpPr>
        <p:spPr>
          <a:xfrm>
            <a:off x="4832338" y="8109719"/>
            <a:ext cx="895350" cy="95250"/>
          </a:xfrm>
          <a:prstGeom prst="rect">
            <a:avLst/>
          </a:prstGeom>
          <a:noFill/>
          <a:ln/>
        </p:spPr>
        <p:txBody>
          <a:bodyPr wrap="square" rtlCol="0" anchor="ctr"/>
          <a:lstStyle/>
          <a:p>
            <a:pPr algn="l" indent="0" marL="0">
              <a:lnSpc>
                <a:spcPts val="750"/>
              </a:lnSpc>
              <a:buNone/>
            </a:pPr>
            <a:r>
              <a:rPr lang="en-US" sz="525" b="1" dirty="0">
                <a:solidFill>
                  <a:srgbClr val="1C1E26">
                    <a:alpha val="99000"/>
                  </a:srgbClr>
                </a:solidFill>
                <a:latin typeface="Times" pitchFamily="34" charset="0"/>
                <a:ea typeface="Times" pitchFamily="34" charset="-122"/>
                <a:cs typeface="Times" pitchFamily="34" charset="-120"/>
              </a:rPr>
              <a:t>Whisper Valley</a:t>
            </a:r>
            <a:endParaRPr lang="en-US" sz="525" dirty="0"/>
          </a:p>
        </p:txBody>
      </p:sp>
      <p:sp>
        <p:nvSpPr>
          <p:cNvPr id="393" name="Text 357"/>
          <p:cNvSpPr/>
          <p:nvPr/>
        </p:nvSpPr>
        <p:spPr>
          <a:xfrm>
            <a:off x="4069556" y="8243069"/>
            <a:ext cx="681038"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Dec 2024</a:t>
            </a:r>
            <a:endParaRPr lang="en-US" sz="450" dirty="0"/>
          </a:p>
        </p:txBody>
      </p:sp>
      <p:sp>
        <p:nvSpPr>
          <p:cNvPr id="394" name="Text 358"/>
          <p:cNvSpPr/>
          <p:nvPr/>
        </p:nvSpPr>
        <p:spPr>
          <a:xfrm>
            <a:off x="4069556" y="8109719"/>
            <a:ext cx="971550" cy="95250"/>
          </a:xfrm>
          <a:prstGeom prst="rect">
            <a:avLst/>
          </a:prstGeom>
          <a:noFill/>
          <a:ln/>
        </p:spPr>
        <p:txBody>
          <a:bodyPr wrap="square" rtlCol="0" anchor="ctr"/>
          <a:lstStyle/>
          <a:p>
            <a:pPr algn="l" indent="0" marL="0">
              <a:lnSpc>
                <a:spcPts val="750"/>
              </a:lnSpc>
              <a:buNone/>
            </a:pPr>
            <a:r>
              <a:rPr lang="en-US" sz="525" b="1" dirty="0">
                <a:solidFill>
                  <a:srgbClr val="1C1E26">
                    <a:alpha val="99000"/>
                  </a:srgbClr>
                </a:solidFill>
                <a:latin typeface="Times" pitchFamily="34" charset="0"/>
                <a:ea typeface="Times" pitchFamily="34" charset="-122"/>
                <a:cs typeface="Times" pitchFamily="34" charset="-120"/>
              </a:rPr>
              <a:t>The Violet Echoes</a:t>
            </a:r>
            <a:endParaRPr lang="en-US" sz="525" dirty="0"/>
          </a:p>
        </p:txBody>
      </p:sp>
      <p:sp>
        <p:nvSpPr>
          <p:cNvPr id="395" name="Text 359"/>
          <p:cNvSpPr/>
          <p:nvPr/>
        </p:nvSpPr>
        <p:spPr>
          <a:xfrm>
            <a:off x="4069556" y="7058806"/>
            <a:ext cx="1014413"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past shows (4)</a:t>
            </a:r>
            <a:endParaRPr lang="en-US" sz="750" dirty="0"/>
          </a:p>
        </p:txBody>
      </p:sp>
      <p:sp>
        <p:nvSpPr>
          <p:cNvPr id="396" name="Text 360"/>
          <p:cNvSpPr/>
          <p:nvPr/>
        </p:nvSpPr>
        <p:spPr>
          <a:xfrm>
            <a:off x="4221956" y="6613513"/>
            <a:ext cx="1895475"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Comfortable pull-out couch and air mattress available</a:t>
            </a:r>
            <a:endParaRPr lang="en-US" sz="525" dirty="0"/>
          </a:p>
        </p:txBody>
      </p:sp>
      <p:sp>
        <p:nvSpPr>
          <p:cNvPr id="397" name="Text 361"/>
          <p:cNvSpPr/>
          <p:nvPr/>
        </p:nvSpPr>
        <p:spPr>
          <a:xfrm>
            <a:off x="4221956" y="6477781"/>
            <a:ext cx="1243013"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Artist sleeping available</a:t>
            </a:r>
            <a:endParaRPr lang="en-US" sz="600" dirty="0"/>
          </a:p>
        </p:txBody>
      </p:sp>
      <p:sp>
        <p:nvSpPr>
          <p:cNvPr id="398" name="Text 362"/>
          <p:cNvSpPr/>
          <p:nvPr/>
        </p:nvSpPr>
        <p:spPr>
          <a:xfrm>
            <a:off x="5699894" y="6092019"/>
            <a:ext cx="1033463"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Subway accessible</a:t>
            </a:r>
            <a:endParaRPr lang="en-US" sz="600" dirty="0"/>
          </a:p>
        </p:txBody>
      </p:sp>
      <p:sp>
        <p:nvSpPr>
          <p:cNvPr id="399" name="Text 363"/>
          <p:cNvSpPr/>
          <p:nvPr/>
        </p:nvSpPr>
        <p:spPr>
          <a:xfrm>
            <a:off x="4183856" y="6092019"/>
            <a:ext cx="890587"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Street parking</a:t>
            </a:r>
            <a:endParaRPr lang="en-US" sz="600" dirty="0"/>
          </a:p>
        </p:txBody>
      </p:sp>
      <p:sp>
        <p:nvSpPr>
          <p:cNvPr id="400" name="Text 364"/>
          <p:cNvSpPr/>
          <p:nvPr/>
        </p:nvSpPr>
        <p:spPr>
          <a:xfrm>
            <a:off x="5699894" y="5920569"/>
            <a:ext cx="1038225"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Full kitchen access</a:t>
            </a:r>
            <a:endParaRPr lang="en-US" sz="600" dirty="0"/>
          </a:p>
        </p:txBody>
      </p:sp>
      <p:sp>
        <p:nvSpPr>
          <p:cNvPr id="401" name="Text 365"/>
          <p:cNvSpPr/>
          <p:nvPr/>
        </p:nvSpPr>
        <p:spPr>
          <a:xfrm>
            <a:off x="4183856" y="5920569"/>
            <a:ext cx="971550"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Green room area</a:t>
            </a:r>
            <a:endParaRPr lang="en-US" sz="600" dirty="0"/>
          </a:p>
        </p:txBody>
      </p:sp>
      <p:sp>
        <p:nvSpPr>
          <p:cNvPr id="402" name="Text 366"/>
          <p:cNvSpPr/>
          <p:nvPr/>
        </p:nvSpPr>
        <p:spPr>
          <a:xfrm>
            <a:off x="5699894" y="5749119"/>
            <a:ext cx="885825"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Stage lighting</a:t>
            </a:r>
            <a:endParaRPr lang="en-US" sz="600" dirty="0"/>
          </a:p>
        </p:txBody>
      </p:sp>
      <p:sp>
        <p:nvSpPr>
          <p:cNvPr id="403" name="Text 367"/>
          <p:cNvSpPr/>
          <p:nvPr/>
        </p:nvSpPr>
        <p:spPr>
          <a:xfrm>
            <a:off x="4183856" y="5749119"/>
            <a:ext cx="1033463"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Built-in PA system</a:t>
            </a:r>
            <a:endParaRPr lang="en-US" sz="600" dirty="0"/>
          </a:p>
        </p:txBody>
      </p:sp>
      <p:sp>
        <p:nvSpPr>
          <p:cNvPr id="404" name="Text 368"/>
          <p:cNvSpPr/>
          <p:nvPr/>
        </p:nvSpPr>
        <p:spPr>
          <a:xfrm>
            <a:off x="4069556" y="5425269"/>
            <a:ext cx="828675"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amenities</a:t>
            </a:r>
            <a:endParaRPr lang="en-US" sz="750" dirty="0"/>
          </a:p>
        </p:txBody>
      </p:sp>
      <p:sp>
        <p:nvSpPr>
          <p:cNvPr id="405" name="Text 369"/>
          <p:cNvSpPr/>
          <p:nvPr/>
        </p:nvSpPr>
        <p:spPr>
          <a:xfrm>
            <a:off x="5740040" y="4729944"/>
            <a:ext cx="1490663" cy="2286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Weekends preferred, occasional weeknights</a:t>
            </a:r>
            <a:endParaRPr lang="en-US" sz="600" dirty="0"/>
          </a:p>
        </p:txBody>
      </p:sp>
      <p:sp>
        <p:nvSpPr>
          <p:cNvPr id="406" name="Text 370"/>
          <p:cNvSpPr/>
          <p:nvPr/>
        </p:nvSpPr>
        <p:spPr>
          <a:xfrm>
            <a:off x="5740040" y="4656125"/>
            <a:ext cx="866775"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AVAILABILITY</a:t>
            </a:r>
            <a:endParaRPr lang="en-US" sz="450" dirty="0"/>
          </a:p>
        </p:txBody>
      </p:sp>
      <p:sp>
        <p:nvSpPr>
          <p:cNvPr id="407" name="Text 371"/>
          <p:cNvSpPr/>
          <p:nvPr/>
        </p:nvSpPr>
        <p:spPr>
          <a:xfrm>
            <a:off x="4221956" y="4787094"/>
            <a:ext cx="1395413"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Williamsburg, Brooklyn, NY</a:t>
            </a:r>
            <a:endParaRPr lang="en-US" sz="600" dirty="0"/>
          </a:p>
        </p:txBody>
      </p:sp>
      <p:sp>
        <p:nvSpPr>
          <p:cNvPr id="408" name="Text 372"/>
          <p:cNvSpPr/>
          <p:nvPr/>
        </p:nvSpPr>
        <p:spPr>
          <a:xfrm>
            <a:off x="4221956" y="4713275"/>
            <a:ext cx="757238"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LOCATION</a:t>
            </a:r>
            <a:endParaRPr lang="en-US" sz="450" dirty="0"/>
          </a:p>
        </p:txBody>
      </p:sp>
      <p:sp>
        <p:nvSpPr>
          <p:cNvPr id="409" name="Text 373"/>
          <p:cNvSpPr/>
          <p:nvPr/>
        </p:nvSpPr>
        <p:spPr>
          <a:xfrm>
            <a:off x="5747519" y="4463244"/>
            <a:ext cx="766763"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50 people</a:t>
            </a:r>
            <a:endParaRPr lang="en-US" sz="600" dirty="0"/>
          </a:p>
        </p:txBody>
      </p:sp>
      <p:sp>
        <p:nvSpPr>
          <p:cNvPr id="410" name="Text 374"/>
          <p:cNvSpPr/>
          <p:nvPr/>
        </p:nvSpPr>
        <p:spPr>
          <a:xfrm>
            <a:off x="5747519" y="4389425"/>
            <a:ext cx="752475"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CAPACITY</a:t>
            </a:r>
            <a:endParaRPr lang="en-US" sz="450" dirty="0"/>
          </a:p>
        </p:txBody>
      </p:sp>
      <p:sp>
        <p:nvSpPr>
          <p:cNvPr id="411" name="Text 375"/>
          <p:cNvSpPr/>
          <p:nvPr/>
        </p:nvSpPr>
        <p:spPr>
          <a:xfrm>
            <a:off x="4221956" y="4463244"/>
            <a:ext cx="904875"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Spacious Loft</a:t>
            </a:r>
            <a:endParaRPr lang="en-US" sz="600" dirty="0"/>
          </a:p>
        </p:txBody>
      </p:sp>
      <p:sp>
        <p:nvSpPr>
          <p:cNvPr id="412" name="Text 376"/>
          <p:cNvSpPr/>
          <p:nvPr/>
        </p:nvSpPr>
        <p:spPr>
          <a:xfrm>
            <a:off x="4221956" y="4389425"/>
            <a:ext cx="82391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VENUE TYPE</a:t>
            </a:r>
            <a:endParaRPr lang="en-US" sz="450" dirty="0"/>
          </a:p>
        </p:txBody>
      </p:sp>
      <p:sp>
        <p:nvSpPr>
          <p:cNvPr id="413" name="Text 377"/>
          <p:cNvSpPr/>
          <p:nvPr/>
        </p:nvSpPr>
        <p:spPr>
          <a:xfrm>
            <a:off x="4069556" y="3825069"/>
            <a:ext cx="3424238" cy="371475"/>
          </a:xfrm>
          <a:prstGeom prst="rect">
            <a:avLst/>
          </a:prstGeom>
          <a:noFill/>
          <a:ln/>
        </p:spPr>
        <p:txBody>
          <a:bodyPr wrap="square" rtlCol="0" anchor="ctr"/>
          <a:lstStyle/>
          <a:p>
            <a:pPr algn="l" indent="0" marL="0">
              <a:lnSpc>
                <a:spcPts val="975"/>
              </a:lnSpc>
              <a:buNone/>
            </a:pPr>
            <a:r>
              <a:rPr lang="en-US" sz="600" dirty="0">
                <a:solidFill>
                  <a:srgbClr val="1C1E26">
                    <a:alpha val="99000"/>
                  </a:srgbClr>
                </a:solidFill>
                <a:latin typeface="Times" pitchFamily="34" charset="0"/>
                <a:ea typeface="Times" pitchFamily="34" charset="-122"/>
                <a:cs typeface="Times" pitchFamily="34" charset="-120"/>
              </a:rPr>
              <a:t>Lifelong music lover and DIY scene supporter. My loft has been hosting intimate shows for indie and folk artists for over a year. I believe in creating a welcoming space where artists can connect with fans in an authentic way. BYOB friendly, good vibes only.</a:t>
            </a:r>
            <a:endParaRPr lang="en-US" sz="600" dirty="0"/>
          </a:p>
        </p:txBody>
      </p:sp>
      <p:sp>
        <p:nvSpPr>
          <p:cNvPr id="414" name="Text 378"/>
          <p:cNvSpPr/>
          <p:nvPr/>
        </p:nvSpPr>
        <p:spPr>
          <a:xfrm>
            <a:off x="4069556" y="3501219"/>
            <a:ext cx="1057275"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about the venue</a:t>
            </a:r>
            <a:endParaRPr lang="en-US" sz="750" dirty="0"/>
          </a:p>
        </p:txBody>
      </p:sp>
      <p:sp>
        <p:nvSpPr>
          <p:cNvPr id="415" name="Text 379"/>
          <p:cNvSpPr/>
          <p:nvPr/>
        </p:nvSpPr>
        <p:spPr>
          <a:xfrm>
            <a:off x="4102894" y="1014413"/>
            <a:ext cx="814388"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back to venues</a:t>
            </a:r>
            <a:endParaRPr lang="en-US" sz="525" dirty="0"/>
          </a:p>
        </p:txBody>
      </p:sp>
      <p:sp>
        <p:nvSpPr>
          <p:cNvPr id="416" name="Text 380"/>
          <p:cNvSpPr/>
          <p:nvPr/>
        </p:nvSpPr>
        <p:spPr>
          <a:xfrm>
            <a:off x="5424004" y="690563"/>
            <a:ext cx="752475"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artist profile</a:t>
            </a:r>
            <a:endParaRPr lang="en-US" sz="525" dirty="0"/>
          </a:p>
        </p:txBody>
      </p:sp>
      <p:sp>
        <p:nvSpPr>
          <p:cNvPr id="417" name="Text 381"/>
          <p:cNvSpPr/>
          <p:nvPr/>
        </p:nvSpPr>
        <p:spPr>
          <a:xfrm>
            <a:off x="4961595" y="690563"/>
            <a:ext cx="728663"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host profile</a:t>
            </a:r>
            <a:endParaRPr lang="en-US" sz="525" dirty="0"/>
          </a:p>
        </p:txBody>
      </p:sp>
      <p:sp>
        <p:nvSpPr>
          <p:cNvPr id="418" name="Text 382"/>
          <p:cNvSpPr/>
          <p:nvPr/>
        </p:nvSpPr>
        <p:spPr>
          <a:xfrm>
            <a:off x="4369519" y="690563"/>
            <a:ext cx="857250"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upcoming shows</a:t>
            </a:r>
            <a:endParaRPr lang="en-US" sz="525" dirty="0"/>
          </a:p>
        </p:txBody>
      </p:sp>
      <p:sp>
        <p:nvSpPr>
          <p:cNvPr id="419" name="Text 383"/>
          <p:cNvSpPr/>
          <p:nvPr/>
        </p:nvSpPr>
        <p:spPr>
          <a:xfrm>
            <a:off x="3899874" y="690563"/>
            <a:ext cx="728663"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find venues</a:t>
            </a:r>
            <a:endParaRPr lang="en-US" sz="525" dirty="0"/>
          </a:p>
        </p:txBody>
      </p:sp>
      <p:sp>
        <p:nvSpPr>
          <p:cNvPr id="420" name="Text 384"/>
          <p:cNvSpPr/>
          <p:nvPr/>
        </p:nvSpPr>
        <p:spPr>
          <a:xfrm>
            <a:off x="176213" y="1085850"/>
            <a:ext cx="3695700"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spc="-45" kern="0" dirty="0">
                <a:solidFill>
                  <a:srgbClr val="000000">
                    <a:alpha val="99000"/>
                  </a:srgbClr>
                </a:solidFill>
                <a:latin typeface="Teko" pitchFamily="34" charset="0"/>
                <a:ea typeface="Teko" pitchFamily="34" charset="-122"/>
                <a:cs typeface="Teko" pitchFamily="34" charset="-120"/>
              </a:rPr>
              <a:t>A </a:t>
            </a:r>
            <a:pPr algn="l" indent="0" marL="0">
              <a:lnSpc>
                <a:spcPts val="2700"/>
              </a:lnSpc>
              <a:buNone/>
            </a:pPr>
            <a:r>
              <a:rPr lang="en-US" sz="2250" spc="-45" kern="0" dirty="0">
                <a:solidFill>
                  <a:srgbClr val="4A7C7E">
                    <a:alpha val="99000"/>
                  </a:srgbClr>
                </a:solidFill>
                <a:latin typeface="Teko" pitchFamily="34" charset="0"/>
                <a:ea typeface="Teko" pitchFamily="34" charset="-122"/>
                <a:cs typeface="Teko" pitchFamily="34" charset="-120"/>
              </a:rPr>
              <a:t>host</a:t>
            </a:r>
            <a:pPr algn="l" indent="0" marL="0">
              <a:lnSpc>
                <a:spcPts val="2700"/>
              </a:lnSpc>
              <a:buNone/>
            </a:pPr>
            <a:r>
              <a:rPr lang="en-US" sz="2250" spc="-45" kern="0" dirty="0">
                <a:solidFill>
                  <a:srgbClr val="000000">
                    <a:alpha val="99000"/>
                  </a:srgbClr>
                </a:solidFill>
                <a:latin typeface="Teko" pitchFamily="34" charset="0"/>
                <a:ea typeface="Teko" pitchFamily="34" charset="-122"/>
                <a:cs typeface="Teko" pitchFamily="34" charset="-120"/>
              </a:rPr>
              <a:t> makes a profile</a:t>
            </a:r>
            <a:endParaRPr lang="en-US" sz="2250" dirty="0"/>
          </a:p>
        </p:txBody>
      </p:sp>
      <p:sp>
        <p:nvSpPr>
          <p:cNvPr id="421" name="Text 385"/>
          <p:cNvSpPr/>
          <p:nvPr/>
        </p:nvSpPr>
        <p:spPr>
          <a:xfrm>
            <a:off x="176213" y="1543050"/>
            <a:ext cx="3695700" cy="2514600"/>
          </a:xfrm>
          <a:prstGeom prst="rect">
            <a:avLst/>
          </a:prstGeom>
          <a:noFill/>
          <a:ln/>
        </p:spPr>
        <p:txBody>
          <a:bodyPr wrap="square" rtlCol="0" anchor="ctr"/>
          <a:lstStyle/>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They put neighborhood, venue type, capacity, and amenities </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They put images of the empty space and of previous concerts</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They include whether they can provide artist lodging, and what it looks like</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Profiles are verified through a video tour of the space, that must be taken in app</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Like artist, host’s profiles have reviews and ratings from previous events</a:t>
            </a:r>
            <a:endParaRPr lang="en-US" sz="1313" dirty="0"/>
          </a:p>
        </p:txBody>
      </p:sp>
      <p:sp>
        <p:nvSpPr>
          <p:cNvPr id="422" name="Text 386"/>
          <p:cNvSpPr/>
          <p:nvPr/>
        </p:nvSpPr>
        <p:spPr>
          <a:xfrm>
            <a:off x="4036916" y="645598"/>
            <a:ext cx="1481138" cy="76200"/>
          </a:xfrm>
          <a:prstGeom prst="rect">
            <a:avLst/>
          </a:prstGeom>
          <a:noFill/>
          <a:ln/>
        </p:spPr>
        <p:txBody>
          <a:bodyPr wrap="square" rtlCol="0" anchor="ctr"/>
          <a:lstStyle/>
          <a:p>
            <a:pPr algn="l" indent="0" marL="0">
              <a:lnSpc>
                <a:spcPts val="586"/>
              </a:lnSpc>
              <a:buNone/>
            </a:pPr>
            <a:r>
              <a:rPr lang="en-US" sz="510" dirty="0">
                <a:solidFill>
                  <a:srgbClr val="6B6D75">
                    <a:alpha val="99000"/>
                  </a:srgbClr>
                </a:solidFill>
                <a:latin typeface="Tinos" pitchFamily="34" charset="0"/>
                <a:ea typeface="Tinos" pitchFamily="34" charset="-122"/>
                <a:cs typeface="Tinos" pitchFamily="34" charset="-120"/>
              </a:rPr>
              <a:t>Search by neighborhood or university...</a:t>
            </a:r>
            <a:endParaRPr lang="en-US" sz="510" dirty="0"/>
          </a:p>
        </p:txBody>
      </p:sp>
      <p:sp>
        <p:nvSpPr>
          <p:cNvPr id="423" name="Text 387"/>
          <p:cNvSpPr/>
          <p:nvPr/>
        </p:nvSpPr>
        <p:spPr>
          <a:xfrm>
            <a:off x="8432611" y="339117"/>
            <a:ext cx="704850" cy="95250"/>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Dashboard</a:t>
            </a:r>
            <a:endParaRPr lang="en-US" sz="510" dirty="0"/>
          </a:p>
        </p:txBody>
      </p:sp>
      <p:sp>
        <p:nvSpPr>
          <p:cNvPr id="424" name="Text 388"/>
          <p:cNvSpPr/>
          <p:nvPr/>
        </p:nvSpPr>
        <p:spPr>
          <a:xfrm>
            <a:off x="3815042" y="294294"/>
            <a:ext cx="838200" cy="185738"/>
          </a:xfrm>
          <a:prstGeom prst="rect">
            <a:avLst/>
          </a:prstGeom>
          <a:noFill/>
          <a:ln/>
        </p:spPr>
        <p:txBody>
          <a:bodyPr wrap="square" rtlCol="0" anchor="ctr"/>
          <a:lstStyle/>
          <a:p>
            <a:pPr algn="l" indent="0" marL="0">
              <a:lnSpc>
                <a:spcPts val="1456"/>
              </a:lnSpc>
              <a:buNone/>
            </a:pPr>
            <a:r>
              <a:rPr lang="en-US" sz="1310" b="1" spc="-33" kern="0" dirty="0">
                <a:solidFill>
                  <a:srgbClr val="1C1E26">
                    <a:alpha val="99000"/>
                  </a:srgbClr>
                </a:solidFill>
                <a:latin typeface="Teko" pitchFamily="34" charset="0"/>
                <a:ea typeface="Teko" pitchFamily="34" charset="-122"/>
                <a:cs typeface="Teko" pitchFamily="34" charset="-120"/>
              </a:rPr>
              <a:t>house</a:t>
            </a:r>
            <a:endParaRPr lang="en-US" sz="1310" dirty="0"/>
          </a:p>
        </p:txBody>
      </p:sp>
      <p:sp>
        <p:nvSpPr>
          <p:cNvPr id="425" name="Text 389"/>
          <p:cNvSpPr/>
          <p:nvPr/>
        </p:nvSpPr>
        <p:spPr>
          <a:xfrm>
            <a:off x="4194079" y="294294"/>
            <a:ext cx="795338" cy="185738"/>
          </a:xfrm>
          <a:prstGeom prst="rect">
            <a:avLst/>
          </a:prstGeom>
          <a:noFill/>
          <a:ln/>
        </p:spPr>
        <p:txBody>
          <a:bodyPr wrap="square" rtlCol="0" anchor="ctr"/>
          <a:lstStyle/>
          <a:p>
            <a:pPr algn="l" indent="0" marL="0">
              <a:lnSpc>
                <a:spcPts val="1456"/>
              </a:lnSpc>
              <a:buNone/>
            </a:pPr>
            <a:r>
              <a:rPr lang="en-US" sz="1310" b="1" spc="-33" kern="0" dirty="0">
                <a:solidFill>
                  <a:srgbClr val="C35141">
                    <a:alpha val="99000"/>
                  </a:srgbClr>
                </a:solidFill>
                <a:latin typeface="Teko" pitchFamily="34" charset="0"/>
                <a:ea typeface="Teko" pitchFamily="34" charset="-122"/>
                <a:cs typeface="Teko" pitchFamily="34" charset="-120"/>
              </a:rPr>
              <a:t>show</a:t>
            </a:r>
            <a:endParaRPr lang="en-US" sz="1310" dirty="0"/>
          </a:p>
        </p:txBody>
      </p:sp>
      <p:sp>
        <p:nvSpPr>
          <p:cNvPr id="426" name="Text 390"/>
          <p:cNvSpPr/>
          <p:nvPr/>
        </p:nvSpPr>
        <p:spPr>
          <a:xfrm>
            <a:off x="7753341" y="4431358"/>
            <a:ext cx="800100" cy="95250"/>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message artist</a:t>
            </a:r>
            <a:endParaRPr lang="en-US" sz="510" dirty="0"/>
          </a:p>
        </p:txBody>
      </p:sp>
      <p:sp>
        <p:nvSpPr>
          <p:cNvPr id="427" name="Text 391"/>
          <p:cNvSpPr/>
          <p:nvPr/>
        </p:nvSpPr>
        <p:spPr>
          <a:xfrm>
            <a:off x="7361197" y="4225170"/>
            <a:ext cx="1580870" cy="95250"/>
          </a:xfrm>
          <a:prstGeom prst="rect">
            <a:avLst/>
          </a:prstGeom>
          <a:noFill/>
          <a:ln/>
        </p:spPr>
        <p:txBody>
          <a:bodyPr wrap="square" rtlCol="0" anchor="ctr"/>
          <a:lstStyle/>
          <a:p>
            <a:pPr algn="ctr" indent="0" marL="0">
              <a:lnSpc>
                <a:spcPts val="728"/>
              </a:lnSpc>
              <a:buNone/>
            </a:pPr>
            <a:r>
              <a:rPr lang="en-US" sz="510" b="1" dirty="0">
                <a:solidFill>
                  <a:srgbClr val="FAF7F2">
                    <a:alpha val="99000"/>
                  </a:srgbClr>
                </a:solidFill>
                <a:latin typeface="Teko" pitchFamily="34" charset="0"/>
                <a:ea typeface="Teko" pitchFamily="34" charset="-122"/>
                <a:cs typeface="Teko" pitchFamily="34" charset="-120"/>
              </a:rPr>
              <a:t>book this artist</a:t>
            </a:r>
            <a:endParaRPr lang="en-US" sz="510" dirty="0"/>
          </a:p>
        </p:txBody>
      </p:sp>
      <p:sp>
        <p:nvSpPr>
          <p:cNvPr id="428" name="Text 392"/>
          <p:cNvSpPr/>
          <p:nvPr/>
        </p:nvSpPr>
        <p:spPr>
          <a:xfrm>
            <a:off x="7398181" y="3910846"/>
            <a:ext cx="652463"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Spotify</a:t>
            </a:r>
            <a:endParaRPr lang="en-US" sz="510" dirty="0"/>
          </a:p>
        </p:txBody>
      </p:sp>
      <p:sp>
        <p:nvSpPr>
          <p:cNvPr id="429" name="Text 393"/>
          <p:cNvSpPr/>
          <p:nvPr/>
        </p:nvSpPr>
        <p:spPr>
          <a:xfrm>
            <a:off x="7398181" y="3781418"/>
            <a:ext cx="738188"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Bandcamp</a:t>
            </a:r>
            <a:endParaRPr lang="en-US" sz="510" dirty="0"/>
          </a:p>
        </p:txBody>
      </p:sp>
      <p:sp>
        <p:nvSpPr>
          <p:cNvPr id="430" name="Text 394"/>
          <p:cNvSpPr/>
          <p:nvPr/>
        </p:nvSpPr>
        <p:spPr>
          <a:xfrm>
            <a:off x="7398181" y="3651991"/>
            <a:ext cx="833437"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oliveklug.com</a:t>
            </a:r>
            <a:endParaRPr lang="en-US" sz="510" dirty="0"/>
          </a:p>
        </p:txBody>
      </p:sp>
      <p:sp>
        <p:nvSpPr>
          <p:cNvPr id="431" name="Text 395"/>
          <p:cNvSpPr/>
          <p:nvPr/>
        </p:nvSpPr>
        <p:spPr>
          <a:xfrm>
            <a:off x="7398181" y="3522563"/>
            <a:ext cx="762000"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@oliveklug</a:t>
            </a:r>
            <a:endParaRPr lang="en-US" sz="510" dirty="0"/>
          </a:p>
        </p:txBody>
      </p:sp>
      <p:sp>
        <p:nvSpPr>
          <p:cNvPr id="432" name="Text 396"/>
          <p:cNvSpPr/>
          <p:nvPr/>
        </p:nvSpPr>
        <p:spPr>
          <a:xfrm>
            <a:off x="7287239" y="3393135"/>
            <a:ext cx="728663"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CONNECT</a:t>
            </a:r>
            <a:endParaRPr lang="en-US" sz="437" dirty="0"/>
          </a:p>
        </p:txBody>
      </p:sp>
      <p:sp>
        <p:nvSpPr>
          <p:cNvPr id="433" name="Text 397"/>
          <p:cNvSpPr/>
          <p:nvPr/>
        </p:nvSpPr>
        <p:spPr>
          <a:xfrm>
            <a:off x="8078056" y="3119292"/>
            <a:ext cx="728663"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Alternative</a:t>
            </a:r>
            <a:endParaRPr lang="en-US" sz="437" dirty="0"/>
          </a:p>
        </p:txBody>
      </p:sp>
      <p:sp>
        <p:nvSpPr>
          <p:cNvPr id="434" name="Text 398"/>
          <p:cNvSpPr/>
          <p:nvPr/>
        </p:nvSpPr>
        <p:spPr>
          <a:xfrm>
            <a:off x="7779758" y="3119292"/>
            <a:ext cx="566738"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Folk</a:t>
            </a:r>
            <a:endParaRPr lang="en-US" sz="437" dirty="0"/>
          </a:p>
        </p:txBody>
      </p:sp>
      <p:sp>
        <p:nvSpPr>
          <p:cNvPr id="435" name="Text 399"/>
          <p:cNvSpPr/>
          <p:nvPr/>
        </p:nvSpPr>
        <p:spPr>
          <a:xfrm>
            <a:off x="7325711" y="3119292"/>
            <a:ext cx="723900"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Songwriter</a:t>
            </a:r>
            <a:endParaRPr lang="en-US" sz="437" dirty="0"/>
          </a:p>
        </p:txBody>
      </p:sp>
      <p:sp>
        <p:nvSpPr>
          <p:cNvPr id="436" name="Text 400"/>
          <p:cNvSpPr/>
          <p:nvPr/>
        </p:nvSpPr>
        <p:spPr>
          <a:xfrm>
            <a:off x="7287239" y="2995607"/>
            <a:ext cx="681038"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GENRES</a:t>
            </a:r>
            <a:endParaRPr lang="en-US" sz="437" dirty="0"/>
          </a:p>
        </p:txBody>
      </p:sp>
      <p:sp>
        <p:nvSpPr>
          <p:cNvPr id="437" name="Text 401"/>
          <p:cNvSpPr/>
          <p:nvPr/>
        </p:nvSpPr>
        <p:spPr>
          <a:xfrm>
            <a:off x="7550972" y="2554656"/>
            <a:ext cx="1295400" cy="95250"/>
          </a:xfrm>
          <a:prstGeom prst="rect">
            <a:avLst/>
          </a:prstGeom>
          <a:noFill/>
          <a:ln/>
        </p:spPr>
        <p:txBody>
          <a:bodyPr wrap="square" rtlCol="0" anchor="ctr"/>
          <a:lstStyle/>
          <a:p>
            <a:pPr algn="ctr"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Usually responds within 3 hours</a:t>
            </a:r>
            <a:endParaRPr lang="en-US" sz="510" dirty="0"/>
          </a:p>
        </p:txBody>
      </p:sp>
      <p:sp>
        <p:nvSpPr>
          <p:cNvPr id="438" name="Text 402"/>
          <p:cNvSpPr/>
          <p:nvPr/>
        </p:nvSpPr>
        <p:spPr>
          <a:xfrm>
            <a:off x="7915889" y="2314290"/>
            <a:ext cx="743790" cy="95250"/>
          </a:xfrm>
          <a:prstGeom prst="rect">
            <a:avLst/>
          </a:prstGeom>
          <a:noFill/>
          <a:ln/>
        </p:spPr>
        <p:txBody>
          <a:bodyPr wrap="square" rtlCol="0" anchor="ctr"/>
          <a:lstStyle/>
          <a:p>
            <a:pPr algn="ctr" indent="0" marL="0">
              <a:lnSpc>
                <a:spcPts val="728"/>
              </a:lnSpc>
              <a:buNone/>
            </a:pPr>
            <a:r>
              <a:rPr lang="en-US" sz="510" dirty="0">
                <a:solidFill>
                  <a:srgbClr val="6B6D75">
                    <a:alpha val="99000"/>
                  </a:srgbClr>
                </a:solidFill>
                <a:latin typeface="Tinos" pitchFamily="34" charset="0"/>
                <a:ea typeface="Tinos" pitchFamily="34" charset="-122"/>
                <a:cs typeface="Tinos" pitchFamily="34" charset="-120"/>
              </a:rPr>
              <a:t>(34 shows)</a:t>
            </a:r>
            <a:endParaRPr lang="en-US" sz="510" dirty="0"/>
          </a:p>
        </p:txBody>
      </p:sp>
      <p:sp>
        <p:nvSpPr>
          <p:cNvPr id="439" name="Text 403"/>
          <p:cNvSpPr/>
          <p:nvPr/>
        </p:nvSpPr>
        <p:spPr>
          <a:xfrm>
            <a:off x="7774902" y="2298112"/>
            <a:ext cx="561975" cy="133350"/>
          </a:xfrm>
          <a:prstGeom prst="rect">
            <a:avLst/>
          </a:prstGeom>
          <a:noFill/>
          <a:ln/>
        </p:spPr>
        <p:txBody>
          <a:bodyPr wrap="square" rtlCol="0" anchor="ctr"/>
          <a:lstStyle/>
          <a:p>
            <a:pPr algn="ctr" indent="0" marL="0">
              <a:lnSpc>
                <a:spcPts val="1019"/>
              </a:lnSpc>
              <a:buNone/>
            </a:pPr>
            <a:r>
              <a:rPr lang="en-US" sz="655" b="1" dirty="0">
                <a:solidFill>
                  <a:srgbClr val="1C1E26">
                    <a:alpha val="99000"/>
                  </a:srgbClr>
                </a:solidFill>
                <a:latin typeface="Tinos" pitchFamily="34" charset="0"/>
                <a:ea typeface="Tinos" pitchFamily="34" charset="-122"/>
                <a:cs typeface="Tinos" pitchFamily="34" charset="-120"/>
              </a:rPr>
              <a:t>4.9</a:t>
            </a:r>
            <a:endParaRPr lang="en-US" sz="655" dirty="0"/>
          </a:p>
        </p:txBody>
      </p:sp>
      <p:sp>
        <p:nvSpPr>
          <p:cNvPr id="440" name="Text 404"/>
          <p:cNvSpPr/>
          <p:nvPr/>
        </p:nvSpPr>
        <p:spPr>
          <a:xfrm>
            <a:off x="7648622" y="2147883"/>
            <a:ext cx="1007268" cy="152400"/>
          </a:xfrm>
          <a:prstGeom prst="rect">
            <a:avLst/>
          </a:prstGeom>
          <a:noFill/>
          <a:ln/>
        </p:spPr>
        <p:txBody>
          <a:bodyPr wrap="square" rtlCol="0" anchor="ctr"/>
          <a:lstStyle/>
          <a:p>
            <a:pPr algn="ctr"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member since June 2023</a:t>
            </a:r>
            <a:endParaRPr lang="en-US" sz="437" dirty="0"/>
          </a:p>
        </p:txBody>
      </p:sp>
      <p:sp>
        <p:nvSpPr>
          <p:cNvPr id="441" name="Text 405"/>
          <p:cNvSpPr/>
          <p:nvPr/>
        </p:nvSpPr>
        <p:spPr>
          <a:xfrm>
            <a:off x="7704013" y="2018456"/>
            <a:ext cx="896330" cy="152400"/>
          </a:xfrm>
          <a:prstGeom prst="rect">
            <a:avLst/>
          </a:prstGeom>
          <a:noFill/>
          <a:ln/>
        </p:spPr>
        <p:txBody>
          <a:bodyPr wrap="square" rtlCol="0" anchor="ctr"/>
          <a:lstStyle/>
          <a:p>
            <a:pPr algn="ctr"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from Brooklyn, NY</a:t>
            </a:r>
            <a:endParaRPr lang="en-US" sz="437" dirty="0"/>
          </a:p>
        </p:txBody>
      </p:sp>
      <p:sp>
        <p:nvSpPr>
          <p:cNvPr id="442" name="Text 406"/>
          <p:cNvSpPr/>
          <p:nvPr/>
        </p:nvSpPr>
        <p:spPr>
          <a:xfrm>
            <a:off x="7468419" y="1907518"/>
            <a:ext cx="1366837" cy="95250"/>
          </a:xfrm>
          <a:prstGeom prst="rect">
            <a:avLst/>
          </a:prstGeom>
          <a:noFill/>
          <a:ln/>
        </p:spPr>
        <p:txBody>
          <a:bodyPr wrap="square" rtlCol="0" anchor="ctr"/>
          <a:lstStyle/>
          <a:p>
            <a:pPr algn="ctr" indent="0" marL="0">
              <a:lnSpc>
                <a:spcPts val="728"/>
              </a:lnSpc>
              <a:buNone/>
            </a:pPr>
            <a:r>
              <a:rPr lang="en-US" sz="510" dirty="0">
                <a:solidFill>
                  <a:srgbClr val="6B6D75">
                    <a:alpha val="99000"/>
                  </a:srgbClr>
                </a:solidFill>
                <a:latin typeface="Tinos" pitchFamily="34" charset="0"/>
                <a:ea typeface="Tinos" pitchFamily="34" charset="-122"/>
                <a:cs typeface="Tinos" pitchFamily="34" charset="-120"/>
              </a:rPr>
              <a:t>queer indie folk with earnest guitar</a:t>
            </a:r>
            <a:endParaRPr lang="en-US" sz="510" dirty="0"/>
          </a:p>
        </p:txBody>
      </p:sp>
      <p:sp>
        <p:nvSpPr>
          <p:cNvPr id="443" name="Text 407"/>
          <p:cNvSpPr/>
          <p:nvPr/>
        </p:nvSpPr>
        <p:spPr>
          <a:xfrm>
            <a:off x="7745332" y="1757289"/>
            <a:ext cx="819150" cy="133350"/>
          </a:xfrm>
          <a:prstGeom prst="rect">
            <a:avLst/>
          </a:prstGeom>
          <a:noFill/>
          <a:ln/>
        </p:spPr>
        <p:txBody>
          <a:bodyPr wrap="square" rtlCol="0" anchor="ctr"/>
          <a:lstStyle/>
          <a:p>
            <a:pPr algn="ctr"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Olive Klug</a:t>
            </a:r>
            <a:endParaRPr lang="en-US" sz="728" dirty="0"/>
          </a:p>
        </p:txBody>
      </p:sp>
      <p:sp>
        <p:nvSpPr>
          <p:cNvPr id="444" name="Text 408"/>
          <p:cNvSpPr/>
          <p:nvPr/>
        </p:nvSpPr>
        <p:spPr>
          <a:xfrm>
            <a:off x="4057724" y="13328756"/>
            <a:ext cx="3290743" cy="185738"/>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Great performance and really cool people. Only small note is they ran about 15 minutes over the agreed time, but the show was so good nobody minded! Would definitely book again.</a:t>
            </a:r>
            <a:endParaRPr lang="en-US" sz="510" dirty="0"/>
          </a:p>
        </p:txBody>
      </p:sp>
      <p:sp>
        <p:nvSpPr>
          <p:cNvPr id="445" name="Text 409"/>
          <p:cNvSpPr/>
          <p:nvPr/>
        </p:nvSpPr>
        <p:spPr>
          <a:xfrm>
            <a:off x="4057724" y="13217819"/>
            <a:ext cx="86859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Boston • Oct 2024</a:t>
            </a:r>
            <a:endParaRPr lang="en-US" sz="437" dirty="0"/>
          </a:p>
        </p:txBody>
      </p:sp>
      <p:sp>
        <p:nvSpPr>
          <p:cNvPr id="446" name="Text 410"/>
          <p:cNvSpPr/>
          <p:nvPr/>
        </p:nvSpPr>
        <p:spPr>
          <a:xfrm>
            <a:off x="4057724" y="13104569"/>
            <a:ext cx="757238"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Emma R.</a:t>
            </a:r>
            <a:endParaRPr lang="en-US" sz="582" dirty="0"/>
          </a:p>
        </p:txBody>
      </p:sp>
      <p:sp>
        <p:nvSpPr>
          <p:cNvPr id="447" name="Text 411"/>
          <p:cNvSpPr/>
          <p:nvPr/>
        </p:nvSpPr>
        <p:spPr>
          <a:xfrm>
            <a:off x="4057724" y="12769444"/>
            <a:ext cx="3249141" cy="185738"/>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One of the best house shows I've ever hosted. The band brought such positive energy and their performance was top-notch. They were also super communicative leading up to the show. 10/10 would recommend.</a:t>
            </a:r>
            <a:endParaRPr lang="en-US" sz="510" dirty="0"/>
          </a:p>
        </p:txBody>
      </p:sp>
      <p:sp>
        <p:nvSpPr>
          <p:cNvPr id="448" name="Text 412"/>
          <p:cNvSpPr/>
          <p:nvPr/>
        </p:nvSpPr>
        <p:spPr>
          <a:xfrm>
            <a:off x="4057724" y="12658505"/>
            <a:ext cx="100264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Philadelphia • Nov 2024</a:t>
            </a:r>
            <a:endParaRPr lang="en-US" sz="437" dirty="0"/>
          </a:p>
        </p:txBody>
      </p:sp>
      <p:sp>
        <p:nvSpPr>
          <p:cNvPr id="449" name="Text 413"/>
          <p:cNvSpPr/>
          <p:nvPr/>
        </p:nvSpPr>
        <p:spPr>
          <a:xfrm>
            <a:off x="4057724" y="12545256"/>
            <a:ext cx="742950"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David K.</a:t>
            </a:r>
            <a:endParaRPr lang="en-US" sz="582" dirty="0"/>
          </a:p>
        </p:txBody>
      </p:sp>
      <p:sp>
        <p:nvSpPr>
          <p:cNvPr id="450" name="Text 414"/>
          <p:cNvSpPr/>
          <p:nvPr/>
        </p:nvSpPr>
        <p:spPr>
          <a:xfrm>
            <a:off x="4057724" y="12117682"/>
            <a:ext cx="3226029" cy="280988"/>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The Violet Echoes were incredible! Professional, respectful of my space, and put on an amazing show. The crowd was completely mesmerized. They helped with setup and cleanup, and were just genuinely lovely people. Would absolutely host them again.</a:t>
            </a:r>
            <a:endParaRPr lang="en-US" sz="510" dirty="0"/>
          </a:p>
        </p:txBody>
      </p:sp>
      <p:sp>
        <p:nvSpPr>
          <p:cNvPr id="451" name="Text 415"/>
          <p:cNvSpPr/>
          <p:nvPr/>
        </p:nvSpPr>
        <p:spPr>
          <a:xfrm>
            <a:off x="4057724" y="12006745"/>
            <a:ext cx="1261501"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Williamsburg, Brooklyn • Dec 2024</a:t>
            </a:r>
            <a:endParaRPr lang="en-US" sz="437" dirty="0"/>
          </a:p>
        </p:txBody>
      </p:sp>
      <p:sp>
        <p:nvSpPr>
          <p:cNvPr id="452" name="Text 416"/>
          <p:cNvSpPr/>
          <p:nvPr/>
        </p:nvSpPr>
        <p:spPr>
          <a:xfrm>
            <a:off x="4057724" y="11893495"/>
            <a:ext cx="757238"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Sarah M.</a:t>
            </a:r>
            <a:endParaRPr lang="en-US" sz="582" dirty="0"/>
          </a:p>
        </p:txBody>
      </p:sp>
      <p:sp>
        <p:nvSpPr>
          <p:cNvPr id="453" name="Text 417"/>
          <p:cNvSpPr/>
          <p:nvPr/>
        </p:nvSpPr>
        <p:spPr>
          <a:xfrm>
            <a:off x="4057724" y="11579171"/>
            <a:ext cx="923925"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host reviews</a:t>
            </a:r>
            <a:endParaRPr lang="en-US" sz="728" dirty="0"/>
          </a:p>
        </p:txBody>
      </p:sp>
      <p:sp>
        <p:nvSpPr>
          <p:cNvPr id="454" name="Text 418"/>
          <p:cNvSpPr/>
          <p:nvPr/>
        </p:nvSpPr>
        <p:spPr>
          <a:xfrm>
            <a:off x="6278761" y="11165465"/>
            <a:ext cx="666750"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Sep 2024</a:t>
            </a:r>
            <a:endParaRPr lang="en-US" sz="437" dirty="0"/>
          </a:p>
        </p:txBody>
      </p:sp>
      <p:sp>
        <p:nvSpPr>
          <p:cNvPr id="455" name="Text 419"/>
          <p:cNvSpPr/>
          <p:nvPr/>
        </p:nvSpPr>
        <p:spPr>
          <a:xfrm>
            <a:off x="6278761" y="11091506"/>
            <a:ext cx="79057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Providence, RI</a:t>
            </a:r>
            <a:endParaRPr lang="en-US" sz="437" dirty="0"/>
          </a:p>
        </p:txBody>
      </p:sp>
      <p:sp>
        <p:nvSpPr>
          <p:cNvPr id="456" name="Text 420"/>
          <p:cNvSpPr/>
          <p:nvPr/>
        </p:nvSpPr>
        <p:spPr>
          <a:xfrm>
            <a:off x="6278761" y="10999058"/>
            <a:ext cx="733425" cy="95250"/>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Echo Loft</a:t>
            </a:r>
            <a:endParaRPr lang="en-US" sz="510" dirty="0"/>
          </a:p>
        </p:txBody>
      </p:sp>
      <p:sp>
        <p:nvSpPr>
          <p:cNvPr id="457" name="Text 421"/>
          <p:cNvSpPr/>
          <p:nvPr/>
        </p:nvSpPr>
        <p:spPr>
          <a:xfrm>
            <a:off x="5538415" y="11165428"/>
            <a:ext cx="666750"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Oct 2024</a:t>
            </a:r>
            <a:endParaRPr lang="en-US" sz="437" dirty="0"/>
          </a:p>
        </p:txBody>
      </p:sp>
      <p:sp>
        <p:nvSpPr>
          <p:cNvPr id="458" name="Text 422"/>
          <p:cNvSpPr/>
          <p:nvPr/>
        </p:nvSpPr>
        <p:spPr>
          <a:xfrm>
            <a:off x="5538415" y="11091470"/>
            <a:ext cx="73342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Boston, MA</a:t>
            </a:r>
            <a:endParaRPr lang="en-US" sz="437" dirty="0"/>
          </a:p>
        </p:txBody>
      </p:sp>
      <p:sp>
        <p:nvSpPr>
          <p:cNvPr id="459" name="Text 423"/>
          <p:cNvSpPr/>
          <p:nvPr/>
        </p:nvSpPr>
        <p:spPr>
          <a:xfrm>
            <a:off x="5538415" y="10999022"/>
            <a:ext cx="914400" cy="95250"/>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Garden Sessions</a:t>
            </a:r>
            <a:endParaRPr lang="en-US" sz="510" dirty="0"/>
          </a:p>
        </p:txBody>
      </p:sp>
      <p:sp>
        <p:nvSpPr>
          <p:cNvPr id="460" name="Text 424"/>
          <p:cNvSpPr/>
          <p:nvPr/>
        </p:nvSpPr>
        <p:spPr>
          <a:xfrm>
            <a:off x="4798070" y="11165428"/>
            <a:ext cx="681038"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Nov 2024</a:t>
            </a:r>
            <a:endParaRPr lang="en-US" sz="437" dirty="0"/>
          </a:p>
        </p:txBody>
      </p:sp>
      <p:sp>
        <p:nvSpPr>
          <p:cNvPr id="461" name="Text 425"/>
          <p:cNvSpPr/>
          <p:nvPr/>
        </p:nvSpPr>
        <p:spPr>
          <a:xfrm>
            <a:off x="4798070" y="11091470"/>
            <a:ext cx="828675"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Philadelphia, PA</a:t>
            </a:r>
            <a:endParaRPr lang="en-US" sz="437" dirty="0"/>
          </a:p>
        </p:txBody>
      </p:sp>
      <p:sp>
        <p:nvSpPr>
          <p:cNvPr id="462" name="Text 426"/>
          <p:cNvSpPr/>
          <p:nvPr/>
        </p:nvSpPr>
        <p:spPr>
          <a:xfrm>
            <a:off x="4798070" y="10999022"/>
            <a:ext cx="854728" cy="185738"/>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The Basement Collective</a:t>
            </a:r>
            <a:endParaRPr lang="en-US" sz="510" dirty="0"/>
          </a:p>
        </p:txBody>
      </p:sp>
      <p:sp>
        <p:nvSpPr>
          <p:cNvPr id="463" name="Text 427"/>
          <p:cNvSpPr/>
          <p:nvPr/>
        </p:nvSpPr>
        <p:spPr>
          <a:xfrm>
            <a:off x="4057724" y="11165428"/>
            <a:ext cx="671513"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Dec 2024</a:t>
            </a:r>
            <a:endParaRPr lang="en-US" sz="437" dirty="0"/>
          </a:p>
        </p:txBody>
      </p:sp>
      <p:sp>
        <p:nvSpPr>
          <p:cNvPr id="464" name="Text 428"/>
          <p:cNvSpPr/>
          <p:nvPr/>
        </p:nvSpPr>
        <p:spPr>
          <a:xfrm>
            <a:off x="4057724" y="11091470"/>
            <a:ext cx="776287"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Brooklyn, NY</a:t>
            </a:r>
            <a:endParaRPr lang="en-US" sz="437" dirty="0"/>
          </a:p>
        </p:txBody>
      </p:sp>
      <p:sp>
        <p:nvSpPr>
          <p:cNvPr id="465" name="Text 429"/>
          <p:cNvSpPr/>
          <p:nvPr/>
        </p:nvSpPr>
        <p:spPr>
          <a:xfrm>
            <a:off x="4057724" y="10999022"/>
            <a:ext cx="804862" cy="95250"/>
          </a:xfrm>
          <a:prstGeom prst="rect">
            <a:avLst/>
          </a:prstGeom>
          <a:noFill/>
          <a:ln/>
        </p:spPr>
        <p:txBody>
          <a:bodyPr wrap="square" rtlCol="0" anchor="ctr"/>
          <a:lstStyle/>
          <a:p>
            <a:pPr algn="l" indent="0" marL="0">
              <a:lnSpc>
                <a:spcPts val="728"/>
              </a:lnSpc>
              <a:buNone/>
            </a:pPr>
            <a:r>
              <a:rPr lang="en-US" sz="510" b="1" dirty="0">
                <a:solidFill>
                  <a:srgbClr val="1C1E26">
                    <a:alpha val="99000"/>
                  </a:srgbClr>
                </a:solidFill>
                <a:latin typeface="Tinos" pitchFamily="34" charset="0"/>
                <a:ea typeface="Tinos" pitchFamily="34" charset="-122"/>
                <a:cs typeface="Tinos" pitchFamily="34" charset="-120"/>
              </a:rPr>
              <a:t>Sarah's Loft</a:t>
            </a:r>
            <a:endParaRPr lang="en-US" sz="510" dirty="0"/>
          </a:p>
        </p:txBody>
      </p:sp>
      <p:sp>
        <p:nvSpPr>
          <p:cNvPr id="466" name="Text 430"/>
          <p:cNvSpPr/>
          <p:nvPr/>
        </p:nvSpPr>
        <p:spPr>
          <a:xfrm>
            <a:off x="4057724" y="9979020"/>
            <a:ext cx="998023"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past shows (4)</a:t>
            </a:r>
            <a:endParaRPr lang="en-US" sz="728" dirty="0"/>
          </a:p>
        </p:txBody>
      </p:sp>
      <p:sp>
        <p:nvSpPr>
          <p:cNvPr id="467" name="Text 431"/>
          <p:cNvSpPr/>
          <p:nvPr/>
        </p:nvSpPr>
        <p:spPr>
          <a:xfrm>
            <a:off x="4057724" y="9546823"/>
            <a:ext cx="1619250" cy="95250"/>
          </a:xfrm>
          <a:prstGeom prst="rect">
            <a:avLst/>
          </a:prstGeom>
          <a:noFill/>
          <a:ln/>
        </p:spPr>
        <p:txBody>
          <a:bodyPr wrap="square" rtlCol="0" anchor="ctr"/>
          <a:lstStyle/>
          <a:p>
            <a:pPr algn="l" indent="0" marL="0">
              <a:lnSpc>
                <a:spcPts val="728"/>
              </a:lnSpc>
              <a:buNone/>
            </a:pPr>
            <a:r>
              <a:rPr lang="en-US" sz="510" i="1" dirty="0">
                <a:solidFill>
                  <a:srgbClr val="6B6D75">
                    <a:alpha val="99000"/>
                  </a:srgbClr>
                </a:solidFill>
                <a:latin typeface="Tinos" pitchFamily="34" charset="0"/>
                <a:ea typeface="Tinos" pitchFamily="34" charset="-122"/>
                <a:cs typeface="Tinos" pitchFamily="34" charset="-120"/>
              </a:rPr>
              <a:t>Looking to fill these dates with house shows!</a:t>
            </a:r>
            <a:endParaRPr lang="en-US" sz="510" dirty="0"/>
          </a:p>
        </p:txBody>
      </p:sp>
      <p:sp>
        <p:nvSpPr>
          <p:cNvPr id="468" name="Text 432"/>
          <p:cNvSpPr/>
          <p:nvPr/>
        </p:nvSpPr>
        <p:spPr>
          <a:xfrm>
            <a:off x="4704355" y="9193209"/>
            <a:ext cx="652463" cy="114300"/>
          </a:xfrm>
          <a:prstGeom prst="rect">
            <a:avLst/>
          </a:prstGeom>
          <a:noFill/>
          <a:ln/>
        </p:spPr>
        <p:txBody>
          <a:bodyPr wrap="square" rtlCol="0" anchor="ctr"/>
          <a:lstStyle/>
          <a:p>
            <a:pPr algn="l" indent="0" marL="0">
              <a:lnSpc>
                <a:spcPts val="874"/>
              </a:lnSpc>
              <a:buNone/>
            </a:pPr>
            <a:r>
              <a:rPr lang="en-US" sz="582" dirty="0">
                <a:solidFill>
                  <a:srgbClr val="6B6D75">
                    <a:alpha val="99000"/>
                  </a:srgbClr>
                </a:solidFill>
                <a:latin typeface="Tinos" pitchFamily="34" charset="0"/>
                <a:ea typeface="Tinos" pitchFamily="34" charset="-122"/>
                <a:cs typeface="Tinos" pitchFamily="34" charset="-120"/>
              </a:rPr>
              <a:t>Jan 22</a:t>
            </a:r>
            <a:endParaRPr lang="en-US" sz="582" dirty="0"/>
          </a:p>
        </p:txBody>
      </p:sp>
      <p:sp>
        <p:nvSpPr>
          <p:cNvPr id="469" name="Text 433"/>
          <p:cNvSpPr/>
          <p:nvPr/>
        </p:nvSpPr>
        <p:spPr>
          <a:xfrm>
            <a:off x="4242615" y="9193210"/>
            <a:ext cx="91916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Richmond, VA</a:t>
            </a:r>
            <a:endParaRPr lang="en-US" sz="582" dirty="0"/>
          </a:p>
        </p:txBody>
      </p:sp>
      <p:sp>
        <p:nvSpPr>
          <p:cNvPr id="470" name="Text 434"/>
          <p:cNvSpPr/>
          <p:nvPr/>
        </p:nvSpPr>
        <p:spPr>
          <a:xfrm>
            <a:off x="4717796" y="8915863"/>
            <a:ext cx="652463" cy="114300"/>
          </a:xfrm>
          <a:prstGeom prst="rect">
            <a:avLst/>
          </a:prstGeom>
          <a:noFill/>
          <a:ln/>
        </p:spPr>
        <p:txBody>
          <a:bodyPr wrap="square" rtlCol="0" anchor="ctr"/>
          <a:lstStyle/>
          <a:p>
            <a:pPr algn="l" indent="0" marL="0">
              <a:lnSpc>
                <a:spcPts val="874"/>
              </a:lnSpc>
              <a:buNone/>
            </a:pPr>
            <a:r>
              <a:rPr lang="en-US" sz="582" dirty="0">
                <a:solidFill>
                  <a:srgbClr val="6B6D75">
                    <a:alpha val="99000"/>
                  </a:srgbClr>
                </a:solidFill>
                <a:latin typeface="Tinos" pitchFamily="34" charset="0"/>
                <a:ea typeface="Tinos" pitchFamily="34" charset="-122"/>
                <a:cs typeface="Tinos" pitchFamily="34" charset="-120"/>
              </a:rPr>
              <a:t>Jan 20</a:t>
            </a:r>
            <a:endParaRPr lang="en-US" sz="582" dirty="0"/>
          </a:p>
        </p:txBody>
      </p:sp>
      <p:sp>
        <p:nvSpPr>
          <p:cNvPr id="471" name="Text 435"/>
          <p:cNvSpPr/>
          <p:nvPr/>
        </p:nvSpPr>
        <p:spPr>
          <a:xfrm>
            <a:off x="4242615" y="8915863"/>
            <a:ext cx="933450"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Baltimore, MD</a:t>
            </a:r>
            <a:endParaRPr lang="en-US" sz="582" dirty="0"/>
          </a:p>
        </p:txBody>
      </p:sp>
      <p:sp>
        <p:nvSpPr>
          <p:cNvPr id="472" name="Text 436"/>
          <p:cNvSpPr/>
          <p:nvPr/>
        </p:nvSpPr>
        <p:spPr>
          <a:xfrm>
            <a:off x="4746138" y="8638518"/>
            <a:ext cx="652463" cy="114300"/>
          </a:xfrm>
          <a:prstGeom prst="rect">
            <a:avLst/>
          </a:prstGeom>
          <a:noFill/>
          <a:ln/>
        </p:spPr>
        <p:txBody>
          <a:bodyPr wrap="square" rtlCol="0" anchor="ctr"/>
          <a:lstStyle/>
          <a:p>
            <a:pPr algn="l" indent="0" marL="0">
              <a:lnSpc>
                <a:spcPts val="874"/>
              </a:lnSpc>
              <a:buNone/>
            </a:pPr>
            <a:r>
              <a:rPr lang="en-US" sz="582" dirty="0">
                <a:solidFill>
                  <a:srgbClr val="6B6D75">
                    <a:alpha val="99000"/>
                  </a:srgbClr>
                </a:solidFill>
                <a:latin typeface="Tinos" pitchFamily="34" charset="0"/>
                <a:ea typeface="Tinos" pitchFamily="34" charset="-122"/>
                <a:cs typeface="Tinos" pitchFamily="34" charset="-120"/>
              </a:rPr>
              <a:t>Jan 18</a:t>
            </a:r>
            <a:endParaRPr lang="en-US" sz="582" dirty="0"/>
          </a:p>
        </p:txBody>
      </p:sp>
      <p:sp>
        <p:nvSpPr>
          <p:cNvPr id="473" name="Text 437"/>
          <p:cNvSpPr/>
          <p:nvPr/>
        </p:nvSpPr>
        <p:spPr>
          <a:xfrm>
            <a:off x="4242615" y="8638518"/>
            <a:ext cx="962025"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Washington DC</a:t>
            </a:r>
            <a:endParaRPr lang="en-US" sz="582" dirty="0"/>
          </a:p>
        </p:txBody>
      </p:sp>
      <p:sp>
        <p:nvSpPr>
          <p:cNvPr id="474" name="Text 438"/>
          <p:cNvSpPr/>
          <p:nvPr/>
        </p:nvSpPr>
        <p:spPr>
          <a:xfrm>
            <a:off x="4057724" y="8268724"/>
            <a:ext cx="1200150"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upcoming tour dates</a:t>
            </a:r>
            <a:endParaRPr lang="en-US" sz="728" dirty="0"/>
          </a:p>
        </p:txBody>
      </p:sp>
      <p:sp>
        <p:nvSpPr>
          <p:cNvPr id="475" name="Text 439"/>
          <p:cNvSpPr/>
          <p:nvPr/>
        </p:nvSpPr>
        <p:spPr>
          <a:xfrm>
            <a:off x="5538415" y="7815728"/>
            <a:ext cx="76676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Preferred</a:t>
            </a:r>
            <a:endParaRPr lang="en-US" sz="582" dirty="0"/>
          </a:p>
        </p:txBody>
      </p:sp>
      <p:sp>
        <p:nvSpPr>
          <p:cNvPr id="476" name="Text 440"/>
          <p:cNvSpPr/>
          <p:nvPr/>
        </p:nvSpPr>
        <p:spPr>
          <a:xfrm>
            <a:off x="5538415" y="7725591"/>
            <a:ext cx="1123950"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NEEDS SLEEPING SPACE</a:t>
            </a:r>
            <a:endParaRPr lang="en-US" sz="437" dirty="0"/>
          </a:p>
        </p:txBody>
      </p:sp>
      <p:sp>
        <p:nvSpPr>
          <p:cNvPr id="477" name="Text 441"/>
          <p:cNvSpPr/>
          <p:nvPr/>
        </p:nvSpPr>
        <p:spPr>
          <a:xfrm>
            <a:off x="4057724" y="7815728"/>
            <a:ext cx="566738"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Yes</a:t>
            </a:r>
            <a:endParaRPr lang="en-US" sz="582" dirty="0"/>
          </a:p>
        </p:txBody>
      </p:sp>
      <p:sp>
        <p:nvSpPr>
          <p:cNvPr id="478" name="Text 442"/>
          <p:cNvSpPr/>
          <p:nvPr/>
        </p:nvSpPr>
        <p:spPr>
          <a:xfrm>
            <a:off x="4057724" y="7725591"/>
            <a:ext cx="966787"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WILLING TO TOUR</a:t>
            </a:r>
            <a:endParaRPr lang="en-US" sz="437" dirty="0"/>
          </a:p>
        </p:txBody>
      </p:sp>
      <p:sp>
        <p:nvSpPr>
          <p:cNvPr id="479" name="Text 443"/>
          <p:cNvSpPr/>
          <p:nvPr/>
        </p:nvSpPr>
        <p:spPr>
          <a:xfrm>
            <a:off x="4168657" y="7298507"/>
            <a:ext cx="1433513"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Load-in access within 1 hour of show</a:t>
            </a:r>
            <a:endParaRPr lang="en-US" sz="510" dirty="0"/>
          </a:p>
        </p:txBody>
      </p:sp>
      <p:sp>
        <p:nvSpPr>
          <p:cNvPr id="480" name="Text 444"/>
          <p:cNvSpPr/>
          <p:nvPr/>
        </p:nvSpPr>
        <p:spPr>
          <a:xfrm>
            <a:off x="4168657" y="7169080"/>
            <a:ext cx="1604963"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Small performance area (10x10ft minimum)</a:t>
            </a:r>
            <a:endParaRPr lang="en-US" sz="510" dirty="0"/>
          </a:p>
        </p:txBody>
      </p:sp>
      <p:sp>
        <p:nvSpPr>
          <p:cNvPr id="481" name="Text 445"/>
          <p:cNvSpPr/>
          <p:nvPr/>
        </p:nvSpPr>
        <p:spPr>
          <a:xfrm>
            <a:off x="4168657" y="7039652"/>
            <a:ext cx="1447800"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3-4 power outlets for amps and pedals</a:t>
            </a:r>
            <a:endParaRPr lang="en-US" sz="510" dirty="0"/>
          </a:p>
        </p:txBody>
      </p:sp>
      <p:sp>
        <p:nvSpPr>
          <p:cNvPr id="482" name="Text 446"/>
          <p:cNvSpPr/>
          <p:nvPr/>
        </p:nvSpPr>
        <p:spPr>
          <a:xfrm>
            <a:off x="4168657" y="6910224"/>
            <a:ext cx="1766888"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Basic PA system (we can bring our own if needed)</a:t>
            </a:r>
            <a:endParaRPr lang="en-US" sz="510" dirty="0"/>
          </a:p>
        </p:txBody>
      </p:sp>
      <p:sp>
        <p:nvSpPr>
          <p:cNvPr id="483" name="Text 447"/>
          <p:cNvSpPr/>
          <p:nvPr/>
        </p:nvSpPr>
        <p:spPr>
          <a:xfrm>
            <a:off x="4057724" y="6759505"/>
            <a:ext cx="3344659" cy="95250"/>
          </a:xfrm>
          <a:prstGeom prst="rect">
            <a:avLst/>
          </a:prstGeom>
          <a:noFill/>
          <a:ln/>
        </p:spPr>
        <p:txBody>
          <a:bodyPr wrap="square" rtlCol="0" anchor="ctr"/>
          <a:lstStyle/>
          <a:p>
            <a:pPr algn="l" indent="0" marL="0">
              <a:lnSpc>
                <a:spcPts val="728"/>
              </a:lnSpc>
              <a:buNone/>
            </a:pPr>
            <a:r>
              <a:rPr lang="en-US" sz="510" b="1" spc="13" kern="0" dirty="0">
                <a:solidFill>
                  <a:srgbClr val="1C1E26">
                    <a:alpha val="99000"/>
                  </a:srgbClr>
                </a:solidFill>
                <a:latin typeface="Teko" pitchFamily="34" charset="0"/>
                <a:ea typeface="Teko" pitchFamily="34" charset="-122"/>
                <a:cs typeface="Teko" pitchFamily="34" charset="-120"/>
              </a:rPr>
              <a:t>TECHNICAL REQUIREMENTS</a:t>
            </a:r>
            <a:endParaRPr lang="en-US" sz="510" dirty="0"/>
          </a:p>
        </p:txBody>
      </p:sp>
      <p:sp>
        <p:nvSpPr>
          <p:cNvPr id="484" name="Text 448"/>
          <p:cNvSpPr/>
          <p:nvPr/>
        </p:nvSpPr>
        <p:spPr>
          <a:xfrm>
            <a:off x="5663617" y="6202503"/>
            <a:ext cx="1589693" cy="223838"/>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Strong Brooklyn following, growing regional presence</a:t>
            </a:r>
            <a:endParaRPr lang="en-US" sz="582" dirty="0"/>
          </a:p>
        </p:txBody>
      </p:sp>
      <p:sp>
        <p:nvSpPr>
          <p:cNvPr id="485" name="Text 449"/>
          <p:cNvSpPr/>
          <p:nvPr/>
        </p:nvSpPr>
        <p:spPr>
          <a:xfrm>
            <a:off x="5663617" y="6130856"/>
            <a:ext cx="733425"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FAN BASE</a:t>
            </a:r>
            <a:endParaRPr lang="en-US" sz="437" dirty="0"/>
          </a:p>
        </p:txBody>
      </p:sp>
      <p:sp>
        <p:nvSpPr>
          <p:cNvPr id="486" name="Text 450"/>
          <p:cNvSpPr/>
          <p:nvPr/>
        </p:nvSpPr>
        <p:spPr>
          <a:xfrm>
            <a:off x="4205641" y="6257972"/>
            <a:ext cx="109061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30-50 people typical</a:t>
            </a:r>
            <a:endParaRPr lang="en-US" sz="582" dirty="0"/>
          </a:p>
        </p:txBody>
      </p:sp>
      <p:sp>
        <p:nvSpPr>
          <p:cNvPr id="487" name="Text 451"/>
          <p:cNvSpPr/>
          <p:nvPr/>
        </p:nvSpPr>
        <p:spPr>
          <a:xfrm>
            <a:off x="4205641" y="6186325"/>
            <a:ext cx="885825"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TYPICAL DRAW</a:t>
            </a:r>
            <a:endParaRPr lang="en-US" sz="437" dirty="0"/>
          </a:p>
        </p:txBody>
      </p:sp>
      <p:sp>
        <p:nvSpPr>
          <p:cNvPr id="488" name="Text 452"/>
          <p:cNvSpPr/>
          <p:nvPr/>
        </p:nvSpPr>
        <p:spPr>
          <a:xfrm>
            <a:off x="5686332" y="5943648"/>
            <a:ext cx="900113"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45-60 minutes</a:t>
            </a:r>
            <a:endParaRPr lang="en-US" sz="582" dirty="0"/>
          </a:p>
        </p:txBody>
      </p:sp>
      <p:sp>
        <p:nvSpPr>
          <p:cNvPr id="489" name="Text 453"/>
          <p:cNvSpPr/>
          <p:nvPr/>
        </p:nvSpPr>
        <p:spPr>
          <a:xfrm>
            <a:off x="5686332" y="5872000"/>
            <a:ext cx="804862"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SET LENGTH</a:t>
            </a:r>
            <a:endParaRPr lang="en-US" sz="437" dirty="0"/>
          </a:p>
        </p:txBody>
      </p:sp>
      <p:sp>
        <p:nvSpPr>
          <p:cNvPr id="490" name="Text 454"/>
          <p:cNvSpPr/>
          <p:nvPr/>
        </p:nvSpPr>
        <p:spPr>
          <a:xfrm>
            <a:off x="4205641" y="5943648"/>
            <a:ext cx="808504" cy="114300"/>
          </a:xfrm>
          <a:prstGeom prst="rect">
            <a:avLst/>
          </a:prstGeom>
          <a:noFill/>
          <a:ln/>
        </p:spPr>
        <p:txBody>
          <a:bodyPr wrap="square" rtlCol="0" anchor="ctr"/>
          <a:lstStyle/>
          <a:p>
            <a:pPr algn="l" indent="0" marL="0">
              <a:lnSpc>
                <a:spcPts val="874"/>
              </a:lnSpc>
              <a:buNone/>
            </a:pPr>
            <a:r>
              <a:rPr lang="en-US" sz="582" b="1" dirty="0">
                <a:solidFill>
                  <a:srgbClr val="1C1E26">
                    <a:alpha val="99000"/>
                  </a:srgbClr>
                </a:solidFill>
                <a:latin typeface="Tinos" pitchFamily="34" charset="0"/>
                <a:ea typeface="Tinos" pitchFamily="34" charset="-122"/>
                <a:cs typeface="Tinos" pitchFamily="34" charset="-120"/>
              </a:rPr>
              <a:t>3 members</a:t>
            </a:r>
            <a:endParaRPr lang="en-US" sz="582" dirty="0"/>
          </a:p>
        </p:txBody>
      </p:sp>
      <p:sp>
        <p:nvSpPr>
          <p:cNvPr id="491" name="Text 455"/>
          <p:cNvSpPr/>
          <p:nvPr/>
        </p:nvSpPr>
        <p:spPr>
          <a:xfrm>
            <a:off x="4205641" y="5872000"/>
            <a:ext cx="757238"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BAND SIZE</a:t>
            </a:r>
            <a:endParaRPr lang="en-US" sz="437" dirty="0"/>
          </a:p>
        </p:txBody>
      </p:sp>
      <p:sp>
        <p:nvSpPr>
          <p:cNvPr id="492" name="Text 456"/>
          <p:cNvSpPr/>
          <p:nvPr/>
        </p:nvSpPr>
        <p:spPr>
          <a:xfrm>
            <a:off x="4057724" y="5555365"/>
            <a:ext cx="1190625"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performance details</a:t>
            </a:r>
            <a:endParaRPr lang="en-US" sz="728" dirty="0"/>
          </a:p>
        </p:txBody>
      </p:sp>
      <p:sp>
        <p:nvSpPr>
          <p:cNvPr id="493" name="Text 457"/>
          <p:cNvSpPr/>
          <p:nvPr/>
        </p:nvSpPr>
        <p:spPr>
          <a:xfrm>
            <a:off x="4140929" y="4993741"/>
            <a:ext cx="803881"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 The FADER</a:t>
            </a:r>
            <a:endParaRPr lang="en-US" sz="437" dirty="0"/>
          </a:p>
        </p:txBody>
      </p:sp>
      <p:sp>
        <p:nvSpPr>
          <p:cNvPr id="494" name="Text 458"/>
          <p:cNvSpPr/>
          <p:nvPr/>
        </p:nvSpPr>
        <p:spPr>
          <a:xfrm>
            <a:off x="4140929" y="4862002"/>
            <a:ext cx="1307725" cy="114300"/>
          </a:xfrm>
          <a:prstGeom prst="rect">
            <a:avLst/>
          </a:prstGeom>
          <a:noFill/>
          <a:ln/>
        </p:spPr>
        <p:txBody>
          <a:bodyPr wrap="square" rtlCol="0" anchor="ctr"/>
          <a:lstStyle/>
          <a:p>
            <a:pPr algn="l" indent="0" marL="0">
              <a:lnSpc>
                <a:spcPts val="874"/>
              </a:lnSpc>
              <a:buNone/>
            </a:pPr>
            <a:r>
              <a:rPr lang="en-US" sz="582" i="1" dirty="0">
                <a:solidFill>
                  <a:srgbClr val="1C1E26">
                    <a:alpha val="99000"/>
                  </a:srgbClr>
                </a:solidFill>
                <a:latin typeface="Tinos" pitchFamily="34" charset="0"/>
                <a:ea typeface="Tinos" pitchFamily="34" charset="-122"/>
                <a:cs typeface="Tinos" pitchFamily="34" charset="-120"/>
              </a:rPr>
              <a:t>"A must-see live experience"</a:t>
            </a:r>
            <a:endParaRPr lang="en-US" sz="582" dirty="0"/>
          </a:p>
        </p:txBody>
      </p:sp>
      <p:sp>
        <p:nvSpPr>
          <p:cNvPr id="495" name="Text 459"/>
          <p:cNvSpPr/>
          <p:nvPr/>
        </p:nvSpPr>
        <p:spPr>
          <a:xfrm>
            <a:off x="4140929" y="4660927"/>
            <a:ext cx="891707" cy="76200"/>
          </a:xfrm>
          <a:prstGeom prst="rect">
            <a:avLst/>
          </a:prstGeom>
          <a:noFill/>
          <a:ln/>
        </p:spPr>
        <p:txBody>
          <a:bodyPr wrap="square" rtlCol="0" anchor="ctr"/>
          <a:lstStyle/>
          <a:p>
            <a:pPr algn="l"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 Brooklyn Vegan</a:t>
            </a:r>
            <a:endParaRPr lang="en-US" sz="437" dirty="0"/>
          </a:p>
        </p:txBody>
      </p:sp>
      <p:sp>
        <p:nvSpPr>
          <p:cNvPr id="496" name="Text 460"/>
          <p:cNvSpPr/>
          <p:nvPr/>
        </p:nvSpPr>
        <p:spPr>
          <a:xfrm>
            <a:off x="4140929" y="4529187"/>
            <a:ext cx="1751477" cy="114300"/>
          </a:xfrm>
          <a:prstGeom prst="rect">
            <a:avLst/>
          </a:prstGeom>
          <a:noFill/>
          <a:ln/>
        </p:spPr>
        <p:txBody>
          <a:bodyPr wrap="square" rtlCol="0" anchor="ctr"/>
          <a:lstStyle/>
          <a:p>
            <a:pPr algn="l" indent="0" marL="0">
              <a:lnSpc>
                <a:spcPts val="874"/>
              </a:lnSpc>
              <a:buNone/>
            </a:pPr>
            <a:r>
              <a:rPr lang="en-US" sz="582" i="1" dirty="0">
                <a:solidFill>
                  <a:srgbClr val="1C1E26">
                    <a:alpha val="99000"/>
                  </a:srgbClr>
                </a:solidFill>
                <a:latin typeface="Tinos" pitchFamily="34" charset="0"/>
                <a:ea typeface="Tinos" pitchFamily="34" charset="-122"/>
                <a:cs typeface="Tinos" pitchFamily="34" charset="-120"/>
              </a:rPr>
              <a:t>"Hauntingly beautiful and deeply resonant"</a:t>
            </a:r>
            <a:endParaRPr lang="en-US" sz="582" dirty="0"/>
          </a:p>
        </p:txBody>
      </p:sp>
      <p:sp>
        <p:nvSpPr>
          <p:cNvPr id="497" name="Text 461"/>
          <p:cNvSpPr/>
          <p:nvPr/>
        </p:nvSpPr>
        <p:spPr>
          <a:xfrm>
            <a:off x="4057724" y="3706397"/>
            <a:ext cx="3258386" cy="481012"/>
          </a:xfrm>
          <a:prstGeom prst="rect">
            <a:avLst/>
          </a:prstGeom>
          <a:noFill/>
          <a:ln/>
        </p:spPr>
        <p:txBody>
          <a:bodyPr wrap="square" rtlCol="0" anchor="ctr"/>
          <a:lstStyle/>
          <a:p>
            <a:pPr algn="l" indent="0" marL="0">
              <a:lnSpc>
                <a:spcPts val="946"/>
              </a:lnSpc>
              <a:buNone/>
            </a:pPr>
            <a:r>
              <a:rPr lang="en-US" sz="582" dirty="0">
                <a:solidFill>
                  <a:srgbClr val="1C1E26">
                    <a:alpha val="99000"/>
                  </a:srgbClr>
                </a:solidFill>
                <a:latin typeface="Tinos" pitchFamily="34" charset="0"/>
                <a:ea typeface="Tinos" pitchFamily="34" charset="-122"/>
                <a:cs typeface="Tinos" pitchFamily="34" charset="-120"/>
              </a:rPr>
              <a:t>While only a relatively short time since the van-dwelling singer-songwriter Olive Klug has fully pursued the nontraditional life of a touring musician, their sophomore album 'Lost Dog' finds them contemplating a propensity for adventure no matter what avenue of love and loss it leads down. </a:t>
            </a:r>
            <a:endParaRPr lang="en-US" sz="582" dirty="0"/>
          </a:p>
        </p:txBody>
      </p:sp>
      <p:sp>
        <p:nvSpPr>
          <p:cNvPr id="498" name="Text 462"/>
          <p:cNvSpPr/>
          <p:nvPr/>
        </p:nvSpPr>
        <p:spPr>
          <a:xfrm>
            <a:off x="4057724" y="3392073"/>
            <a:ext cx="1014413" cy="133350"/>
          </a:xfrm>
          <a:prstGeom prst="rect">
            <a:avLst/>
          </a:prstGeom>
          <a:noFill/>
          <a:ln/>
        </p:spPr>
        <p:txBody>
          <a:bodyPr wrap="square" rtlCol="0" anchor="ctr"/>
          <a:lstStyle/>
          <a:p>
            <a:pPr algn="l"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about the artist</a:t>
            </a:r>
            <a:endParaRPr lang="en-US" sz="728" dirty="0"/>
          </a:p>
        </p:txBody>
      </p:sp>
      <p:sp>
        <p:nvSpPr>
          <p:cNvPr id="499" name="Text 463"/>
          <p:cNvSpPr/>
          <p:nvPr/>
        </p:nvSpPr>
        <p:spPr>
          <a:xfrm>
            <a:off x="4090085" y="978412"/>
            <a:ext cx="804862" cy="95250"/>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back to venues</a:t>
            </a:r>
            <a:endParaRPr lang="en-US" sz="510" dirty="0"/>
          </a:p>
        </p:txBody>
      </p:sp>
      <p:sp>
        <p:nvSpPr>
          <p:cNvPr id="500" name="Text 464"/>
          <p:cNvSpPr/>
          <p:nvPr/>
        </p:nvSpPr>
        <p:spPr>
          <a:xfrm>
            <a:off x="5379188" y="664087"/>
            <a:ext cx="743790" cy="92448"/>
          </a:xfrm>
          <a:prstGeom prst="rect">
            <a:avLst/>
          </a:prstGeom>
          <a:noFill/>
          <a:ln/>
        </p:spPr>
        <p:txBody>
          <a:bodyPr wrap="square" rtlCol="0" anchor="ctr"/>
          <a:lstStyle/>
          <a:p>
            <a:pPr algn="ctr" indent="0" marL="0">
              <a:lnSpc>
                <a:spcPts val="728"/>
              </a:lnSpc>
              <a:buNone/>
            </a:pPr>
            <a:r>
              <a:rPr lang="en-US" sz="510" b="1" dirty="0">
                <a:solidFill>
                  <a:srgbClr val="FAF7F2">
                    <a:alpha val="99000"/>
                  </a:srgbClr>
                </a:solidFill>
                <a:latin typeface="Teko" pitchFamily="34" charset="0"/>
                <a:ea typeface="Teko" pitchFamily="34" charset="-122"/>
                <a:cs typeface="Teko" pitchFamily="34" charset="-120"/>
              </a:rPr>
              <a:t>artist profile</a:t>
            </a:r>
            <a:endParaRPr lang="en-US" sz="510" dirty="0"/>
          </a:p>
        </p:txBody>
      </p:sp>
      <p:sp>
        <p:nvSpPr>
          <p:cNvPr id="501" name="Text 465"/>
          <p:cNvSpPr/>
          <p:nvPr/>
        </p:nvSpPr>
        <p:spPr>
          <a:xfrm>
            <a:off x="4928136" y="668710"/>
            <a:ext cx="720678" cy="83204"/>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host profile</a:t>
            </a:r>
            <a:endParaRPr lang="en-US" sz="510" dirty="0"/>
          </a:p>
        </p:txBody>
      </p:sp>
      <p:sp>
        <p:nvSpPr>
          <p:cNvPr id="502" name="Text 466"/>
          <p:cNvSpPr/>
          <p:nvPr/>
        </p:nvSpPr>
        <p:spPr>
          <a:xfrm>
            <a:off x="4348860" y="668710"/>
            <a:ext cx="845483" cy="83204"/>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upcoming shows</a:t>
            </a:r>
            <a:endParaRPr lang="en-US" sz="510" dirty="0"/>
          </a:p>
        </p:txBody>
      </p:sp>
      <p:sp>
        <p:nvSpPr>
          <p:cNvPr id="503" name="Text 467"/>
          <p:cNvSpPr/>
          <p:nvPr/>
        </p:nvSpPr>
        <p:spPr>
          <a:xfrm>
            <a:off x="3893027" y="668710"/>
            <a:ext cx="720678" cy="83204"/>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find venues</a:t>
            </a:r>
            <a:endParaRPr lang="en-US" sz="510" dirty="0"/>
          </a:p>
        </p:txBody>
      </p:sp>
      <p:sp>
        <p:nvSpPr>
          <p:cNvPr id="504" name="Text 468"/>
          <p:cNvSpPr/>
          <p:nvPr/>
        </p:nvSpPr>
        <p:spPr>
          <a:xfrm>
            <a:off x="7820016" y="4393258"/>
            <a:ext cx="800100" cy="95250"/>
          </a:xfrm>
          <a:prstGeom prst="rect">
            <a:avLst/>
          </a:prstGeom>
          <a:noFill/>
          <a:ln/>
        </p:spPr>
        <p:txBody>
          <a:bodyPr wrap="square" rtlCol="0" anchor="ctr"/>
          <a:lstStyle/>
          <a:p>
            <a:pPr algn="ctr" indent="0" marL="0">
              <a:lnSpc>
                <a:spcPts val="728"/>
              </a:lnSpc>
              <a:buNone/>
            </a:pPr>
            <a:r>
              <a:rPr lang="en-US" sz="510" b="1" dirty="0">
                <a:solidFill>
                  <a:srgbClr val="1C1E26">
                    <a:alpha val="99000"/>
                  </a:srgbClr>
                </a:solidFill>
                <a:latin typeface="Teko" pitchFamily="34" charset="0"/>
                <a:ea typeface="Teko" pitchFamily="34" charset="-122"/>
                <a:cs typeface="Teko" pitchFamily="34" charset="-120"/>
              </a:rPr>
              <a:t>message artist</a:t>
            </a:r>
            <a:endParaRPr lang="en-US" sz="510" dirty="0"/>
          </a:p>
        </p:txBody>
      </p:sp>
      <p:sp>
        <p:nvSpPr>
          <p:cNvPr id="505" name="Text 469"/>
          <p:cNvSpPr/>
          <p:nvPr/>
        </p:nvSpPr>
        <p:spPr>
          <a:xfrm>
            <a:off x="7427872" y="4187070"/>
            <a:ext cx="804862" cy="95250"/>
          </a:xfrm>
          <a:prstGeom prst="rect">
            <a:avLst/>
          </a:prstGeom>
          <a:noFill/>
          <a:ln/>
        </p:spPr>
        <p:txBody>
          <a:bodyPr wrap="square" rtlCol="0" anchor="ctr"/>
          <a:lstStyle/>
          <a:p>
            <a:pPr algn="ctr" indent="0" marL="0">
              <a:lnSpc>
                <a:spcPts val="728"/>
              </a:lnSpc>
              <a:buNone/>
            </a:pPr>
            <a:r>
              <a:rPr lang="en-US" sz="510" b="1" dirty="0">
                <a:solidFill>
                  <a:srgbClr val="FAF7F2">
                    <a:alpha val="99000"/>
                  </a:srgbClr>
                </a:solidFill>
                <a:latin typeface="Teko" pitchFamily="34" charset="0"/>
                <a:ea typeface="Teko" pitchFamily="34" charset="-122"/>
                <a:cs typeface="Teko" pitchFamily="34" charset="-120"/>
              </a:rPr>
              <a:t>book this artist</a:t>
            </a:r>
            <a:endParaRPr lang="en-US" sz="510" dirty="0"/>
          </a:p>
        </p:txBody>
      </p:sp>
      <p:sp>
        <p:nvSpPr>
          <p:cNvPr id="506" name="Text 470"/>
          <p:cNvSpPr/>
          <p:nvPr/>
        </p:nvSpPr>
        <p:spPr>
          <a:xfrm>
            <a:off x="7464856" y="3872746"/>
            <a:ext cx="652463"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Spotify</a:t>
            </a:r>
            <a:endParaRPr lang="en-US" sz="510" dirty="0"/>
          </a:p>
        </p:txBody>
      </p:sp>
      <p:sp>
        <p:nvSpPr>
          <p:cNvPr id="507" name="Text 471"/>
          <p:cNvSpPr/>
          <p:nvPr/>
        </p:nvSpPr>
        <p:spPr>
          <a:xfrm>
            <a:off x="7464856" y="3743318"/>
            <a:ext cx="738188"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Bandcamp</a:t>
            </a:r>
            <a:endParaRPr lang="en-US" sz="510" dirty="0"/>
          </a:p>
        </p:txBody>
      </p:sp>
      <p:sp>
        <p:nvSpPr>
          <p:cNvPr id="508" name="Text 472"/>
          <p:cNvSpPr/>
          <p:nvPr/>
        </p:nvSpPr>
        <p:spPr>
          <a:xfrm>
            <a:off x="7464856" y="3613891"/>
            <a:ext cx="833437"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oliveklug.com</a:t>
            </a:r>
            <a:endParaRPr lang="en-US" sz="510" dirty="0"/>
          </a:p>
        </p:txBody>
      </p:sp>
      <p:sp>
        <p:nvSpPr>
          <p:cNvPr id="509" name="Text 473"/>
          <p:cNvSpPr/>
          <p:nvPr/>
        </p:nvSpPr>
        <p:spPr>
          <a:xfrm>
            <a:off x="7464856" y="3484463"/>
            <a:ext cx="762000" cy="95250"/>
          </a:xfrm>
          <a:prstGeom prst="rect">
            <a:avLst/>
          </a:prstGeom>
          <a:noFill/>
          <a:ln/>
        </p:spPr>
        <p:txBody>
          <a:bodyPr wrap="square" rtlCol="0" anchor="ctr"/>
          <a:lstStyle/>
          <a:p>
            <a:pPr algn="l"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@oliveklug</a:t>
            </a:r>
            <a:endParaRPr lang="en-US" sz="510" dirty="0"/>
          </a:p>
        </p:txBody>
      </p:sp>
      <p:sp>
        <p:nvSpPr>
          <p:cNvPr id="510" name="Text 474"/>
          <p:cNvSpPr/>
          <p:nvPr/>
        </p:nvSpPr>
        <p:spPr>
          <a:xfrm>
            <a:off x="7353914" y="3355035"/>
            <a:ext cx="728663"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CONNECT</a:t>
            </a:r>
            <a:endParaRPr lang="en-US" sz="437" dirty="0"/>
          </a:p>
        </p:txBody>
      </p:sp>
      <p:sp>
        <p:nvSpPr>
          <p:cNvPr id="511" name="Text 475"/>
          <p:cNvSpPr/>
          <p:nvPr/>
        </p:nvSpPr>
        <p:spPr>
          <a:xfrm>
            <a:off x="8144731" y="3081192"/>
            <a:ext cx="728663"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Alternative</a:t>
            </a:r>
            <a:endParaRPr lang="en-US" sz="437" dirty="0"/>
          </a:p>
        </p:txBody>
      </p:sp>
      <p:sp>
        <p:nvSpPr>
          <p:cNvPr id="512" name="Text 476"/>
          <p:cNvSpPr/>
          <p:nvPr/>
        </p:nvSpPr>
        <p:spPr>
          <a:xfrm>
            <a:off x="7846433" y="3081192"/>
            <a:ext cx="566738"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Folk</a:t>
            </a:r>
            <a:endParaRPr lang="en-US" sz="437" dirty="0"/>
          </a:p>
        </p:txBody>
      </p:sp>
      <p:sp>
        <p:nvSpPr>
          <p:cNvPr id="513" name="Text 477"/>
          <p:cNvSpPr/>
          <p:nvPr/>
        </p:nvSpPr>
        <p:spPr>
          <a:xfrm>
            <a:off x="7392386" y="3081192"/>
            <a:ext cx="723900" cy="76200"/>
          </a:xfrm>
          <a:prstGeom prst="rect">
            <a:avLst/>
          </a:prstGeom>
          <a:noFill/>
          <a:ln/>
        </p:spPr>
        <p:txBody>
          <a:bodyPr wrap="square" rtlCol="0" anchor="ctr"/>
          <a:lstStyle/>
          <a:p>
            <a:pPr algn="l" indent="0" marL="0">
              <a:lnSpc>
                <a:spcPts val="582"/>
              </a:lnSpc>
              <a:buNone/>
            </a:pPr>
            <a:r>
              <a:rPr lang="en-US" sz="437" b="1" dirty="0">
                <a:solidFill>
                  <a:srgbClr val="1C1E26">
                    <a:alpha val="99000"/>
                  </a:srgbClr>
                </a:solidFill>
                <a:latin typeface="Tinos" pitchFamily="34" charset="0"/>
                <a:ea typeface="Tinos" pitchFamily="34" charset="-122"/>
                <a:cs typeface="Tinos" pitchFamily="34" charset="-120"/>
              </a:rPr>
              <a:t>Songwriter</a:t>
            </a:r>
            <a:endParaRPr lang="en-US" sz="437" dirty="0"/>
          </a:p>
        </p:txBody>
      </p:sp>
      <p:sp>
        <p:nvSpPr>
          <p:cNvPr id="514" name="Text 478"/>
          <p:cNvSpPr/>
          <p:nvPr/>
        </p:nvSpPr>
        <p:spPr>
          <a:xfrm>
            <a:off x="7353914" y="2957507"/>
            <a:ext cx="681038" cy="76200"/>
          </a:xfrm>
          <a:prstGeom prst="rect">
            <a:avLst/>
          </a:prstGeom>
          <a:noFill/>
          <a:ln/>
        </p:spPr>
        <p:txBody>
          <a:bodyPr wrap="square" rtlCol="0" anchor="ctr"/>
          <a:lstStyle/>
          <a:p>
            <a:pPr algn="l" indent="0" marL="0">
              <a:lnSpc>
                <a:spcPts val="582"/>
              </a:lnSpc>
              <a:buNone/>
            </a:pPr>
            <a:r>
              <a:rPr lang="en-US" sz="437" spc="11" kern="0" dirty="0">
                <a:solidFill>
                  <a:srgbClr val="6B6D75">
                    <a:alpha val="99000"/>
                  </a:srgbClr>
                </a:solidFill>
                <a:latin typeface="Tinos" pitchFamily="34" charset="0"/>
                <a:ea typeface="Tinos" pitchFamily="34" charset="-122"/>
                <a:cs typeface="Tinos" pitchFamily="34" charset="-120"/>
              </a:rPr>
              <a:t>GENRES</a:t>
            </a:r>
            <a:endParaRPr lang="en-US" sz="437" dirty="0"/>
          </a:p>
        </p:txBody>
      </p:sp>
      <p:sp>
        <p:nvSpPr>
          <p:cNvPr id="515" name="Text 479"/>
          <p:cNvSpPr/>
          <p:nvPr/>
        </p:nvSpPr>
        <p:spPr>
          <a:xfrm>
            <a:off x="7617647" y="2516556"/>
            <a:ext cx="1295400" cy="95250"/>
          </a:xfrm>
          <a:prstGeom prst="rect">
            <a:avLst/>
          </a:prstGeom>
          <a:noFill/>
          <a:ln/>
        </p:spPr>
        <p:txBody>
          <a:bodyPr wrap="square" rtlCol="0" anchor="ctr"/>
          <a:lstStyle/>
          <a:p>
            <a:pPr algn="ctr" indent="0" marL="0">
              <a:lnSpc>
                <a:spcPts val="728"/>
              </a:lnSpc>
              <a:buNone/>
            </a:pPr>
            <a:r>
              <a:rPr lang="en-US" sz="510" dirty="0">
                <a:solidFill>
                  <a:srgbClr val="1C1E26">
                    <a:alpha val="99000"/>
                  </a:srgbClr>
                </a:solidFill>
                <a:latin typeface="Tinos" pitchFamily="34" charset="0"/>
                <a:ea typeface="Tinos" pitchFamily="34" charset="-122"/>
                <a:cs typeface="Tinos" pitchFamily="34" charset="-120"/>
              </a:rPr>
              <a:t>Usually responds within 3 hours</a:t>
            </a:r>
            <a:endParaRPr lang="en-US" sz="510" dirty="0"/>
          </a:p>
        </p:txBody>
      </p:sp>
      <p:sp>
        <p:nvSpPr>
          <p:cNvPr id="516" name="Text 480"/>
          <p:cNvSpPr/>
          <p:nvPr/>
        </p:nvSpPr>
        <p:spPr>
          <a:xfrm>
            <a:off x="7982564" y="2276190"/>
            <a:ext cx="743790" cy="95250"/>
          </a:xfrm>
          <a:prstGeom prst="rect">
            <a:avLst/>
          </a:prstGeom>
          <a:noFill/>
          <a:ln/>
        </p:spPr>
        <p:txBody>
          <a:bodyPr wrap="square" rtlCol="0" anchor="ctr"/>
          <a:lstStyle/>
          <a:p>
            <a:pPr algn="ctr" indent="0" marL="0">
              <a:lnSpc>
                <a:spcPts val="728"/>
              </a:lnSpc>
              <a:buNone/>
            </a:pPr>
            <a:r>
              <a:rPr lang="en-US" sz="510" dirty="0">
                <a:solidFill>
                  <a:srgbClr val="6B6D75">
                    <a:alpha val="99000"/>
                  </a:srgbClr>
                </a:solidFill>
                <a:latin typeface="Tinos" pitchFamily="34" charset="0"/>
                <a:ea typeface="Tinos" pitchFamily="34" charset="-122"/>
                <a:cs typeface="Tinos" pitchFamily="34" charset="-120"/>
              </a:rPr>
              <a:t>(34 shows)</a:t>
            </a:r>
            <a:endParaRPr lang="en-US" sz="510" dirty="0"/>
          </a:p>
        </p:txBody>
      </p:sp>
      <p:sp>
        <p:nvSpPr>
          <p:cNvPr id="517" name="Text 481"/>
          <p:cNvSpPr/>
          <p:nvPr/>
        </p:nvSpPr>
        <p:spPr>
          <a:xfrm>
            <a:off x="7841577" y="2260012"/>
            <a:ext cx="561975" cy="133350"/>
          </a:xfrm>
          <a:prstGeom prst="rect">
            <a:avLst/>
          </a:prstGeom>
          <a:noFill/>
          <a:ln/>
        </p:spPr>
        <p:txBody>
          <a:bodyPr wrap="square" rtlCol="0" anchor="ctr"/>
          <a:lstStyle/>
          <a:p>
            <a:pPr algn="ctr" indent="0" marL="0">
              <a:lnSpc>
                <a:spcPts val="1019"/>
              </a:lnSpc>
              <a:buNone/>
            </a:pPr>
            <a:r>
              <a:rPr lang="en-US" sz="655" b="1" dirty="0">
                <a:solidFill>
                  <a:srgbClr val="1C1E26">
                    <a:alpha val="99000"/>
                  </a:srgbClr>
                </a:solidFill>
                <a:latin typeface="Tinos" pitchFamily="34" charset="0"/>
                <a:ea typeface="Tinos" pitchFamily="34" charset="-122"/>
                <a:cs typeface="Tinos" pitchFamily="34" charset="-120"/>
              </a:rPr>
              <a:t>4.9</a:t>
            </a:r>
            <a:endParaRPr lang="en-US" sz="655" dirty="0"/>
          </a:p>
        </p:txBody>
      </p:sp>
      <p:sp>
        <p:nvSpPr>
          <p:cNvPr id="518" name="Text 482"/>
          <p:cNvSpPr/>
          <p:nvPr/>
        </p:nvSpPr>
        <p:spPr>
          <a:xfrm>
            <a:off x="7715297" y="2109783"/>
            <a:ext cx="1007268" cy="152400"/>
          </a:xfrm>
          <a:prstGeom prst="rect">
            <a:avLst/>
          </a:prstGeom>
          <a:noFill/>
          <a:ln/>
        </p:spPr>
        <p:txBody>
          <a:bodyPr wrap="square" rtlCol="0" anchor="ctr"/>
          <a:lstStyle/>
          <a:p>
            <a:pPr algn="ctr"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member since June 2023</a:t>
            </a:r>
            <a:endParaRPr lang="en-US" sz="437" dirty="0"/>
          </a:p>
        </p:txBody>
      </p:sp>
      <p:sp>
        <p:nvSpPr>
          <p:cNvPr id="519" name="Text 483"/>
          <p:cNvSpPr/>
          <p:nvPr/>
        </p:nvSpPr>
        <p:spPr>
          <a:xfrm>
            <a:off x="7770688" y="1980356"/>
            <a:ext cx="896330" cy="152400"/>
          </a:xfrm>
          <a:prstGeom prst="rect">
            <a:avLst/>
          </a:prstGeom>
          <a:noFill/>
          <a:ln/>
        </p:spPr>
        <p:txBody>
          <a:bodyPr wrap="square" rtlCol="0" anchor="ctr"/>
          <a:lstStyle/>
          <a:p>
            <a:pPr algn="ctr" indent="0" marL="0">
              <a:lnSpc>
                <a:spcPts val="582"/>
              </a:lnSpc>
              <a:buNone/>
            </a:pPr>
            <a:r>
              <a:rPr lang="en-US" sz="437" dirty="0">
                <a:solidFill>
                  <a:srgbClr val="6B6D75">
                    <a:alpha val="99000"/>
                  </a:srgbClr>
                </a:solidFill>
                <a:latin typeface="Tinos" pitchFamily="34" charset="0"/>
                <a:ea typeface="Tinos" pitchFamily="34" charset="-122"/>
                <a:cs typeface="Tinos" pitchFamily="34" charset="-120"/>
              </a:rPr>
              <a:t>from Brooklyn, NY</a:t>
            </a:r>
            <a:endParaRPr lang="en-US" sz="437" dirty="0"/>
          </a:p>
        </p:txBody>
      </p:sp>
      <p:sp>
        <p:nvSpPr>
          <p:cNvPr id="520" name="Text 484"/>
          <p:cNvSpPr/>
          <p:nvPr/>
        </p:nvSpPr>
        <p:spPr>
          <a:xfrm>
            <a:off x="7535094" y="1869418"/>
            <a:ext cx="1366837" cy="95250"/>
          </a:xfrm>
          <a:prstGeom prst="rect">
            <a:avLst/>
          </a:prstGeom>
          <a:noFill/>
          <a:ln/>
        </p:spPr>
        <p:txBody>
          <a:bodyPr wrap="square" rtlCol="0" anchor="ctr"/>
          <a:lstStyle/>
          <a:p>
            <a:pPr algn="ctr" indent="0" marL="0">
              <a:lnSpc>
                <a:spcPts val="728"/>
              </a:lnSpc>
              <a:buNone/>
            </a:pPr>
            <a:r>
              <a:rPr lang="en-US" sz="510" dirty="0">
                <a:solidFill>
                  <a:srgbClr val="6B6D75">
                    <a:alpha val="99000"/>
                  </a:srgbClr>
                </a:solidFill>
                <a:latin typeface="Tinos" pitchFamily="34" charset="0"/>
                <a:ea typeface="Tinos" pitchFamily="34" charset="-122"/>
                <a:cs typeface="Tinos" pitchFamily="34" charset="-120"/>
              </a:rPr>
              <a:t>queer indie folk with earnest guitar</a:t>
            </a:r>
            <a:endParaRPr lang="en-US" sz="510" dirty="0"/>
          </a:p>
        </p:txBody>
      </p:sp>
      <p:sp>
        <p:nvSpPr>
          <p:cNvPr id="521" name="Text 485"/>
          <p:cNvSpPr/>
          <p:nvPr/>
        </p:nvSpPr>
        <p:spPr>
          <a:xfrm>
            <a:off x="7812007" y="1719189"/>
            <a:ext cx="819150" cy="133350"/>
          </a:xfrm>
          <a:prstGeom prst="rect">
            <a:avLst/>
          </a:prstGeom>
          <a:noFill/>
          <a:ln/>
        </p:spPr>
        <p:txBody>
          <a:bodyPr wrap="square" rtlCol="0" anchor="ctr"/>
          <a:lstStyle/>
          <a:p>
            <a:pPr algn="ctr" indent="0" marL="0">
              <a:lnSpc>
                <a:spcPts val="1019"/>
              </a:lnSpc>
              <a:buNone/>
            </a:pPr>
            <a:r>
              <a:rPr lang="en-US" sz="728" b="1" dirty="0">
                <a:solidFill>
                  <a:srgbClr val="1C1E26">
                    <a:alpha val="99000"/>
                  </a:srgbClr>
                </a:solidFill>
                <a:latin typeface="Teko" pitchFamily="34" charset="0"/>
                <a:ea typeface="Teko" pitchFamily="34" charset="-122"/>
                <a:cs typeface="Teko" pitchFamily="34" charset="-120"/>
              </a:rPr>
              <a:t>Olive Klug</a:t>
            </a:r>
            <a:endParaRPr lang="en-US" sz="728"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5557838" y="1085850"/>
            <a:ext cx="3238500" cy="2971800"/>
          </a:xfrm>
          <a:prstGeom prst="rect">
            <a:avLst/>
          </a:prstGeom>
          <a:noFill/>
          <a:ln/>
        </p:spPr>
      </p:sp>
      <p:sp>
        <p:nvSpPr>
          <p:cNvPr id="3" name="Shape 1"/>
          <p:cNvSpPr/>
          <p:nvPr/>
        </p:nvSpPr>
        <p:spPr>
          <a:xfrm>
            <a:off x="114300" y="-233362"/>
            <a:ext cx="5443538" cy="11010119"/>
          </a:xfrm>
          <a:prstGeom prst="rect">
            <a:avLst/>
          </a:prstGeom>
          <a:solidFill>
            <a:srgbClr val="FAF7F2"/>
          </a:solidFill>
          <a:ln/>
        </p:spPr>
      </p:sp>
      <p:sp>
        <p:nvSpPr>
          <p:cNvPr id="4" name="Shape 2"/>
          <p:cNvSpPr/>
          <p:nvPr/>
        </p:nvSpPr>
        <p:spPr>
          <a:xfrm>
            <a:off x="3725056" y="1238250"/>
            <a:ext cx="1549412" cy="2590800"/>
          </a:xfrm>
          <a:prstGeom prst="roundRect">
            <a:avLst>
              <a:gd name="adj" fmla="val 10387"/>
            </a:avLst>
          </a:prstGeom>
          <a:solidFill>
            <a:srgbClr val="FFFFFF"/>
          </a:solidFill>
          <a:ln w="12700">
            <a:solidFill>
              <a:srgbClr val="D4CFCA"/>
            </a:solidFill>
            <a:prstDash val="solid"/>
          </a:ln>
        </p:spPr>
      </p:sp>
      <p:sp>
        <p:nvSpPr>
          <p:cNvPr id="5" name="Shape 3"/>
          <p:cNvSpPr/>
          <p:nvPr/>
        </p:nvSpPr>
        <p:spPr>
          <a:xfrm>
            <a:off x="114300" y="142875"/>
            <a:ext cx="5443538" cy="709613"/>
          </a:xfrm>
          <a:prstGeom prst="rect">
            <a:avLst/>
          </a:prstGeom>
          <a:solidFill>
            <a:srgbClr val="FFFFFF"/>
          </a:solidFill>
          <a:ln w="12700">
            <a:solidFill>
              <a:srgbClr val="D4CFCA"/>
            </a:solidFill>
            <a:prstDash val="solid"/>
          </a:ln>
        </p:spPr>
      </p:sp>
      <p:sp>
        <p:nvSpPr>
          <p:cNvPr id="6" name="Shape 4"/>
          <p:cNvSpPr/>
          <p:nvPr/>
        </p:nvSpPr>
        <p:spPr>
          <a:xfrm>
            <a:off x="114300" y="142875"/>
            <a:ext cx="5443538" cy="704850"/>
          </a:xfrm>
          <a:prstGeom prst="rect">
            <a:avLst/>
          </a:prstGeom>
          <a:noFill/>
          <a:ln/>
        </p:spPr>
      </p:sp>
      <p:sp>
        <p:nvSpPr>
          <p:cNvPr id="7" name="Shape 5"/>
          <p:cNvSpPr/>
          <p:nvPr/>
        </p:nvSpPr>
        <p:spPr>
          <a:xfrm>
            <a:off x="266700" y="257175"/>
            <a:ext cx="5138738" cy="190500"/>
          </a:xfrm>
          <a:prstGeom prst="rect">
            <a:avLst/>
          </a:prstGeom>
          <a:noFill/>
          <a:ln/>
        </p:spPr>
      </p:sp>
      <p:sp>
        <p:nvSpPr>
          <p:cNvPr id="8" name="Shape 6"/>
          <p:cNvSpPr/>
          <p:nvPr/>
        </p:nvSpPr>
        <p:spPr>
          <a:xfrm>
            <a:off x="266700" y="561975"/>
            <a:ext cx="5138738" cy="171450"/>
          </a:xfrm>
          <a:prstGeom prst="rect">
            <a:avLst/>
          </a:prstGeom>
          <a:noFill/>
          <a:ln/>
        </p:spPr>
      </p:sp>
      <p:sp>
        <p:nvSpPr>
          <p:cNvPr id="9" name="Shape 7"/>
          <p:cNvSpPr/>
          <p:nvPr/>
        </p:nvSpPr>
        <p:spPr>
          <a:xfrm>
            <a:off x="266700" y="561975"/>
            <a:ext cx="5138738" cy="171450"/>
          </a:xfrm>
          <a:prstGeom prst="roundRect">
            <a:avLst>
              <a:gd name="adj" fmla="val 61867"/>
            </a:avLst>
          </a:prstGeom>
          <a:solidFill>
            <a:srgbClr val="F2EEE8"/>
          </a:solidFill>
          <a:ln w="12700">
            <a:solidFill>
              <a:srgbClr val="000000">
                <a:alpha val="0"/>
              </a:srgbClr>
            </a:solidFill>
            <a:prstDash val="solid"/>
          </a:ln>
        </p:spPr>
      </p:sp>
      <p:sp>
        <p:nvSpPr>
          <p:cNvPr id="10" name="Shape 8"/>
          <p:cNvSpPr/>
          <p:nvPr/>
        </p:nvSpPr>
        <p:spPr>
          <a:xfrm>
            <a:off x="266700" y="257175"/>
            <a:ext cx="725091" cy="190500"/>
          </a:xfrm>
          <a:prstGeom prst="rect">
            <a:avLst/>
          </a:prstGeom>
          <a:noFill/>
          <a:ln/>
        </p:spPr>
      </p:sp>
      <p:sp>
        <p:nvSpPr>
          <p:cNvPr id="11" name="Shape 9"/>
          <p:cNvSpPr/>
          <p:nvPr/>
        </p:nvSpPr>
        <p:spPr>
          <a:xfrm>
            <a:off x="4898120" y="266700"/>
            <a:ext cx="507318" cy="171450"/>
          </a:xfrm>
          <a:prstGeom prst="roundRect">
            <a:avLst>
              <a:gd name="adj" fmla="val 61867"/>
            </a:avLst>
          </a:prstGeom>
          <a:solidFill>
            <a:srgbClr val="FAF7F2"/>
          </a:solidFill>
          <a:ln w="12700">
            <a:solidFill>
              <a:srgbClr val="D4CFCA"/>
            </a:solidFill>
            <a:prstDash val="solid"/>
          </a:ln>
        </p:spPr>
      </p:sp>
      <p:sp>
        <p:nvSpPr>
          <p:cNvPr id="12" name="Shape 10"/>
          <p:cNvSpPr/>
          <p:nvPr/>
        </p:nvSpPr>
        <p:spPr>
          <a:xfrm>
            <a:off x="657225" y="257175"/>
            <a:ext cx="341040" cy="245269"/>
          </a:xfrm>
          <a:prstGeom prst="rect">
            <a:avLst/>
          </a:prstGeom>
          <a:noFill/>
          <a:ln/>
        </p:spPr>
      </p:sp>
      <p:sp>
        <p:nvSpPr>
          <p:cNvPr id="13" name="Shape 11"/>
          <p:cNvSpPr/>
          <p:nvPr/>
        </p:nvSpPr>
        <p:spPr>
          <a:xfrm>
            <a:off x="3844119" y="1357313"/>
            <a:ext cx="1311287" cy="1238250"/>
          </a:xfrm>
          <a:prstGeom prst="rect">
            <a:avLst/>
          </a:prstGeom>
          <a:noFill/>
          <a:ln/>
        </p:spPr>
      </p:sp>
      <p:sp>
        <p:nvSpPr>
          <p:cNvPr id="14" name="Shape 12"/>
          <p:cNvSpPr/>
          <p:nvPr/>
        </p:nvSpPr>
        <p:spPr>
          <a:xfrm>
            <a:off x="3844119" y="2786063"/>
            <a:ext cx="1311287" cy="352425"/>
          </a:xfrm>
          <a:prstGeom prst="rect">
            <a:avLst/>
          </a:prstGeom>
          <a:noFill/>
          <a:ln/>
        </p:spPr>
      </p:sp>
      <p:sp>
        <p:nvSpPr>
          <p:cNvPr id="15" name="Shape 13"/>
          <p:cNvSpPr/>
          <p:nvPr/>
        </p:nvSpPr>
        <p:spPr>
          <a:xfrm>
            <a:off x="3844119" y="3328988"/>
            <a:ext cx="1311287" cy="381000"/>
          </a:xfrm>
          <a:prstGeom prst="rect">
            <a:avLst/>
          </a:prstGeom>
          <a:noFill/>
          <a:ln/>
        </p:spPr>
      </p:sp>
      <p:sp>
        <p:nvSpPr>
          <p:cNvPr id="16" name="Shape 14"/>
          <p:cNvSpPr/>
          <p:nvPr/>
        </p:nvSpPr>
        <p:spPr>
          <a:xfrm>
            <a:off x="3844119" y="3328988"/>
            <a:ext cx="1311287" cy="171450"/>
          </a:xfrm>
          <a:prstGeom prst="roundRect">
            <a:avLst>
              <a:gd name="adj" fmla="val 61867"/>
            </a:avLst>
          </a:prstGeom>
          <a:solidFill>
            <a:srgbClr val="C35141"/>
          </a:solidFill>
          <a:ln/>
        </p:spPr>
      </p:sp>
      <p:sp>
        <p:nvSpPr>
          <p:cNvPr id="17" name="Shape 15"/>
          <p:cNvSpPr/>
          <p:nvPr/>
        </p:nvSpPr>
        <p:spPr>
          <a:xfrm>
            <a:off x="3844119" y="3538538"/>
            <a:ext cx="1311287" cy="171450"/>
          </a:xfrm>
          <a:prstGeom prst="roundRect">
            <a:avLst>
              <a:gd name="adj" fmla="val 61867"/>
            </a:avLst>
          </a:prstGeom>
          <a:solidFill>
            <a:srgbClr val="FAF7F2"/>
          </a:solidFill>
          <a:ln w="12700">
            <a:solidFill>
              <a:srgbClr val="D4CFCA"/>
            </a:solidFill>
            <a:prstDash val="solid"/>
          </a:ln>
        </p:spPr>
      </p:sp>
      <p:sp>
        <p:nvSpPr>
          <p:cNvPr id="18" name="Shape 16"/>
          <p:cNvSpPr/>
          <p:nvPr/>
        </p:nvSpPr>
        <p:spPr>
          <a:xfrm>
            <a:off x="3844119" y="2786063"/>
            <a:ext cx="1311287" cy="76200"/>
          </a:xfrm>
          <a:prstGeom prst="rect">
            <a:avLst/>
          </a:prstGeom>
          <a:noFill/>
          <a:ln/>
        </p:spPr>
      </p:sp>
      <p:sp>
        <p:nvSpPr>
          <p:cNvPr id="19" name="Shape 17"/>
          <p:cNvSpPr/>
          <p:nvPr/>
        </p:nvSpPr>
        <p:spPr>
          <a:xfrm>
            <a:off x="3844119" y="2900363"/>
            <a:ext cx="1311287" cy="238125"/>
          </a:xfrm>
          <a:prstGeom prst="rect">
            <a:avLst/>
          </a:prstGeom>
          <a:noFill/>
          <a:ln/>
        </p:spPr>
      </p:sp>
      <p:sp>
        <p:nvSpPr>
          <p:cNvPr id="20" name="Shape 18"/>
          <p:cNvSpPr/>
          <p:nvPr/>
        </p:nvSpPr>
        <p:spPr>
          <a:xfrm>
            <a:off x="3844119" y="2900363"/>
            <a:ext cx="354062" cy="104775"/>
          </a:xfrm>
          <a:prstGeom prst="roundRect">
            <a:avLst>
              <a:gd name="adj" fmla="val 101236"/>
            </a:avLst>
          </a:prstGeom>
          <a:solidFill>
            <a:srgbClr val="F5E6E3"/>
          </a:solidFill>
          <a:ln w="12700">
            <a:solidFill>
              <a:srgbClr val="000000">
                <a:alpha val="0"/>
              </a:srgbClr>
            </a:solidFill>
            <a:prstDash val="solid"/>
          </a:ln>
        </p:spPr>
      </p:sp>
      <p:sp>
        <p:nvSpPr>
          <p:cNvPr id="21" name="Shape 19"/>
          <p:cNvSpPr/>
          <p:nvPr/>
        </p:nvSpPr>
        <p:spPr>
          <a:xfrm>
            <a:off x="4226756" y="2900363"/>
            <a:ext cx="196900" cy="104775"/>
          </a:xfrm>
          <a:prstGeom prst="roundRect">
            <a:avLst>
              <a:gd name="adj" fmla="val 101236"/>
            </a:avLst>
          </a:prstGeom>
          <a:solidFill>
            <a:srgbClr val="F5E6E3"/>
          </a:solidFill>
          <a:ln w="12700">
            <a:solidFill>
              <a:srgbClr val="000000">
                <a:alpha val="0"/>
              </a:srgbClr>
            </a:solidFill>
            <a:prstDash val="solid"/>
          </a:ln>
        </p:spPr>
      </p:sp>
      <p:sp>
        <p:nvSpPr>
          <p:cNvPr id="22" name="Shape 20"/>
          <p:cNvSpPr/>
          <p:nvPr/>
        </p:nvSpPr>
        <p:spPr>
          <a:xfrm>
            <a:off x="4452231" y="2900363"/>
            <a:ext cx="361876" cy="104775"/>
          </a:xfrm>
          <a:prstGeom prst="roundRect">
            <a:avLst>
              <a:gd name="adj" fmla="val 101236"/>
            </a:avLst>
          </a:prstGeom>
          <a:solidFill>
            <a:srgbClr val="F5E6E3"/>
          </a:solidFill>
          <a:ln w="12700">
            <a:solidFill>
              <a:srgbClr val="000000">
                <a:alpha val="0"/>
              </a:srgbClr>
            </a:solidFill>
            <a:prstDash val="solid"/>
          </a:ln>
        </p:spPr>
      </p:sp>
      <p:sp>
        <p:nvSpPr>
          <p:cNvPr id="23" name="Shape 21"/>
          <p:cNvSpPr/>
          <p:nvPr/>
        </p:nvSpPr>
        <p:spPr>
          <a:xfrm>
            <a:off x="3844119" y="3033713"/>
            <a:ext cx="362471" cy="104775"/>
          </a:xfrm>
          <a:prstGeom prst="roundRect">
            <a:avLst>
              <a:gd name="adj" fmla="val 101236"/>
            </a:avLst>
          </a:prstGeom>
          <a:solidFill>
            <a:srgbClr val="F5E6E3"/>
          </a:solidFill>
          <a:ln w="12700">
            <a:solidFill>
              <a:srgbClr val="000000">
                <a:alpha val="0"/>
              </a:srgbClr>
            </a:solidFill>
            <a:prstDash val="solid"/>
          </a:ln>
        </p:spPr>
      </p:sp>
      <p:sp>
        <p:nvSpPr>
          <p:cNvPr id="24" name="Shape 22"/>
          <p:cNvSpPr/>
          <p:nvPr/>
        </p:nvSpPr>
        <p:spPr>
          <a:xfrm>
            <a:off x="4309244" y="1357313"/>
            <a:ext cx="381000" cy="381000"/>
          </a:xfrm>
          <a:prstGeom prst="roundRect">
            <a:avLst>
              <a:gd name="adj" fmla="val 40265280000"/>
            </a:avLst>
          </a:prstGeom>
          <a:solidFill>
            <a:srgbClr val="C35141"/>
          </a:solidFill>
          <a:ln/>
        </p:spPr>
      </p:sp>
      <p:sp>
        <p:nvSpPr>
          <p:cNvPr id="25" name="Shape 23"/>
          <p:cNvSpPr/>
          <p:nvPr/>
        </p:nvSpPr>
        <p:spPr>
          <a:xfrm>
            <a:off x="3844119" y="1795463"/>
            <a:ext cx="1311287" cy="133350"/>
          </a:xfrm>
          <a:prstGeom prst="rect">
            <a:avLst/>
          </a:prstGeom>
          <a:noFill/>
          <a:ln/>
        </p:spPr>
      </p:sp>
      <p:sp>
        <p:nvSpPr>
          <p:cNvPr id="26" name="Shape 24"/>
          <p:cNvSpPr/>
          <p:nvPr/>
        </p:nvSpPr>
        <p:spPr>
          <a:xfrm>
            <a:off x="3844119" y="1947863"/>
            <a:ext cx="1311287" cy="95250"/>
          </a:xfrm>
          <a:prstGeom prst="rect">
            <a:avLst/>
          </a:prstGeom>
          <a:noFill/>
          <a:ln/>
        </p:spPr>
      </p:sp>
      <p:sp>
        <p:nvSpPr>
          <p:cNvPr id="27" name="Shape 25"/>
          <p:cNvSpPr/>
          <p:nvPr/>
        </p:nvSpPr>
        <p:spPr>
          <a:xfrm>
            <a:off x="3844119" y="2100263"/>
            <a:ext cx="1311287" cy="133350"/>
          </a:xfrm>
          <a:prstGeom prst="rect">
            <a:avLst/>
          </a:prstGeom>
          <a:noFill/>
          <a:ln/>
        </p:spPr>
      </p:sp>
      <p:sp>
        <p:nvSpPr>
          <p:cNvPr id="28" name="Shape 26"/>
          <p:cNvSpPr/>
          <p:nvPr/>
        </p:nvSpPr>
        <p:spPr>
          <a:xfrm>
            <a:off x="3844119" y="2309813"/>
            <a:ext cx="1311287" cy="209550"/>
          </a:xfrm>
          <a:prstGeom prst="roundRect">
            <a:avLst>
              <a:gd name="adj" fmla="val 59345"/>
            </a:avLst>
          </a:prstGeom>
          <a:solidFill>
            <a:srgbClr val="F5E6E3">
              <a:alpha val="50000"/>
            </a:srgbClr>
          </a:solidFill>
          <a:ln/>
        </p:spPr>
      </p:sp>
      <p:sp>
        <p:nvSpPr>
          <p:cNvPr id="29" name="Shape 27"/>
          <p:cNvSpPr/>
          <p:nvPr/>
        </p:nvSpPr>
        <p:spPr>
          <a:xfrm>
            <a:off x="3901269" y="2366963"/>
            <a:ext cx="1196987" cy="95250"/>
          </a:xfrm>
          <a:prstGeom prst="rect">
            <a:avLst/>
          </a:prstGeom>
          <a:noFill/>
          <a:ln/>
        </p:spPr>
      </p:sp>
      <p:sp>
        <p:nvSpPr>
          <p:cNvPr id="30" name="Shape 28"/>
          <p:cNvSpPr/>
          <p:nvPr/>
        </p:nvSpPr>
        <p:spPr>
          <a:xfrm>
            <a:off x="4346563" y="2100263"/>
            <a:ext cx="107156" cy="133350"/>
          </a:xfrm>
          <a:prstGeom prst="rect">
            <a:avLst/>
          </a:prstGeom>
          <a:noFill/>
          <a:ln/>
        </p:spPr>
      </p:sp>
      <p:sp>
        <p:nvSpPr>
          <p:cNvPr id="31" name="Shape 29"/>
          <p:cNvSpPr/>
          <p:nvPr/>
        </p:nvSpPr>
        <p:spPr>
          <a:xfrm>
            <a:off x="4491819" y="2119313"/>
            <a:ext cx="294494" cy="95250"/>
          </a:xfrm>
          <a:prstGeom prst="rect">
            <a:avLst/>
          </a:prstGeom>
          <a:noFill/>
          <a:ln/>
        </p:spPr>
      </p:sp>
      <p:sp>
        <p:nvSpPr>
          <p:cNvPr id="32" name="Shape 30"/>
          <p:cNvSpPr/>
          <p:nvPr/>
        </p:nvSpPr>
        <p:spPr>
          <a:xfrm>
            <a:off x="4467932" y="1471613"/>
            <a:ext cx="63587" cy="152400"/>
          </a:xfrm>
          <a:prstGeom prst="rect">
            <a:avLst/>
          </a:prstGeom>
          <a:noFill/>
          <a:ln/>
        </p:spPr>
      </p:sp>
      <p:sp>
        <p:nvSpPr>
          <p:cNvPr id="33" name="Shape 31"/>
          <p:cNvSpPr/>
          <p:nvPr/>
        </p:nvSpPr>
        <p:spPr>
          <a:xfrm>
            <a:off x="266700" y="628650"/>
            <a:ext cx="5138738" cy="171450"/>
          </a:xfrm>
          <a:prstGeom prst="rect">
            <a:avLst/>
          </a:prstGeom>
          <a:noFill/>
          <a:ln/>
        </p:spPr>
      </p:sp>
      <p:sp>
        <p:nvSpPr>
          <p:cNvPr id="34" name="Shape 32"/>
          <p:cNvSpPr/>
          <p:nvPr/>
        </p:nvSpPr>
        <p:spPr>
          <a:xfrm>
            <a:off x="397669" y="952500"/>
            <a:ext cx="4876800" cy="9671856"/>
          </a:xfrm>
          <a:prstGeom prst="rect">
            <a:avLst/>
          </a:prstGeom>
          <a:noFill/>
          <a:ln/>
        </p:spPr>
      </p:sp>
      <p:sp>
        <p:nvSpPr>
          <p:cNvPr id="35" name="Shape 33"/>
          <p:cNvSpPr/>
          <p:nvPr/>
        </p:nvSpPr>
        <p:spPr>
          <a:xfrm>
            <a:off x="359569" y="952500"/>
            <a:ext cx="602419" cy="171450"/>
          </a:xfrm>
          <a:prstGeom prst="roundRect">
            <a:avLst>
              <a:gd name="adj" fmla="val 61867"/>
            </a:avLst>
          </a:prstGeom>
          <a:noFill/>
          <a:ln/>
        </p:spPr>
      </p:sp>
      <p:sp>
        <p:nvSpPr>
          <p:cNvPr id="36" name="Shape 34"/>
          <p:cNvSpPr/>
          <p:nvPr/>
        </p:nvSpPr>
        <p:spPr>
          <a:xfrm>
            <a:off x="397669" y="1238250"/>
            <a:ext cx="4876800" cy="9386106"/>
          </a:xfrm>
          <a:prstGeom prst="rect">
            <a:avLst/>
          </a:prstGeom>
          <a:noFill/>
          <a:ln/>
        </p:spPr>
      </p:sp>
      <p:sp>
        <p:nvSpPr>
          <p:cNvPr id="37" name="Shape 35"/>
          <p:cNvSpPr/>
          <p:nvPr/>
        </p:nvSpPr>
        <p:spPr>
          <a:xfrm>
            <a:off x="397669" y="1238250"/>
            <a:ext cx="3213088" cy="9386106"/>
          </a:xfrm>
          <a:prstGeom prst="rect">
            <a:avLst/>
          </a:prstGeom>
          <a:noFill/>
          <a:ln/>
        </p:spPr>
      </p:sp>
      <p:sp>
        <p:nvSpPr>
          <p:cNvPr id="38" name="Shape 36"/>
          <p:cNvSpPr/>
          <p:nvPr/>
        </p:nvSpPr>
        <p:spPr>
          <a:xfrm>
            <a:off x="397669" y="1238250"/>
            <a:ext cx="3213088" cy="2008175"/>
          </a:xfrm>
          <a:prstGeom prst="roundRect">
            <a:avLst>
              <a:gd name="adj" fmla="val 6193"/>
            </a:avLst>
          </a:prstGeom>
          <a:solidFill>
            <a:srgbClr val="E8E4DE"/>
          </a:solidFill>
          <a:ln/>
        </p:spPr>
      </p:sp>
      <p:sp>
        <p:nvSpPr>
          <p:cNvPr id="39" name="Shape 37"/>
          <p:cNvSpPr/>
          <p:nvPr/>
        </p:nvSpPr>
        <p:spPr>
          <a:xfrm>
            <a:off x="397669" y="3360725"/>
            <a:ext cx="3213088" cy="1809750"/>
          </a:xfrm>
          <a:prstGeom prst="roundRect">
            <a:avLst>
              <a:gd name="adj" fmla="val 8893"/>
            </a:avLst>
          </a:prstGeom>
          <a:solidFill>
            <a:srgbClr val="FFFFFF"/>
          </a:solidFill>
          <a:ln w="12700">
            <a:solidFill>
              <a:srgbClr val="D4CFCA"/>
            </a:solidFill>
            <a:prstDash val="solid"/>
          </a:ln>
        </p:spPr>
      </p:sp>
      <p:sp>
        <p:nvSpPr>
          <p:cNvPr id="40" name="Shape 38"/>
          <p:cNvSpPr/>
          <p:nvPr/>
        </p:nvSpPr>
        <p:spPr>
          <a:xfrm>
            <a:off x="397669" y="5284775"/>
            <a:ext cx="3213088" cy="1519238"/>
          </a:xfrm>
          <a:prstGeom prst="roundRect">
            <a:avLst>
              <a:gd name="adj" fmla="val 10593"/>
            </a:avLst>
          </a:prstGeom>
          <a:solidFill>
            <a:srgbClr val="FFFFFF"/>
          </a:solidFill>
          <a:ln w="12700">
            <a:solidFill>
              <a:srgbClr val="D4CFCA"/>
            </a:solidFill>
            <a:prstDash val="solid"/>
          </a:ln>
        </p:spPr>
      </p:sp>
      <p:sp>
        <p:nvSpPr>
          <p:cNvPr id="41" name="Shape 39"/>
          <p:cNvSpPr/>
          <p:nvPr/>
        </p:nvSpPr>
        <p:spPr>
          <a:xfrm>
            <a:off x="397669" y="6918313"/>
            <a:ext cx="3213088" cy="1458144"/>
          </a:xfrm>
          <a:prstGeom prst="roundRect">
            <a:avLst>
              <a:gd name="adj" fmla="val 11037"/>
            </a:avLst>
          </a:prstGeom>
          <a:solidFill>
            <a:srgbClr val="FFFFFF"/>
          </a:solidFill>
          <a:ln w="12700">
            <a:solidFill>
              <a:srgbClr val="D4CFCA"/>
            </a:solidFill>
            <a:prstDash val="solid"/>
          </a:ln>
        </p:spPr>
      </p:sp>
      <p:sp>
        <p:nvSpPr>
          <p:cNvPr id="42" name="Shape 40"/>
          <p:cNvSpPr/>
          <p:nvPr/>
        </p:nvSpPr>
        <p:spPr>
          <a:xfrm>
            <a:off x="397669" y="8490756"/>
            <a:ext cx="3213088" cy="2133600"/>
          </a:xfrm>
          <a:prstGeom prst="roundRect">
            <a:avLst>
              <a:gd name="adj" fmla="val 7543"/>
            </a:avLst>
          </a:prstGeom>
          <a:solidFill>
            <a:srgbClr val="FFFFFF"/>
          </a:solidFill>
          <a:ln w="12700">
            <a:solidFill>
              <a:srgbClr val="D4CFCA"/>
            </a:solidFill>
            <a:prstDash val="solid"/>
          </a:ln>
        </p:spPr>
      </p:sp>
      <p:sp>
        <p:nvSpPr>
          <p:cNvPr id="43" name="Shape 41"/>
          <p:cNvSpPr/>
          <p:nvPr/>
        </p:nvSpPr>
        <p:spPr>
          <a:xfrm>
            <a:off x="516731" y="8609819"/>
            <a:ext cx="2974963" cy="133350"/>
          </a:xfrm>
          <a:prstGeom prst="rect">
            <a:avLst/>
          </a:prstGeom>
          <a:noFill/>
          <a:ln/>
        </p:spPr>
      </p:sp>
      <p:sp>
        <p:nvSpPr>
          <p:cNvPr id="44" name="Shape 42"/>
          <p:cNvSpPr/>
          <p:nvPr/>
        </p:nvSpPr>
        <p:spPr>
          <a:xfrm>
            <a:off x="516731" y="8933669"/>
            <a:ext cx="2974963" cy="1571625"/>
          </a:xfrm>
          <a:prstGeom prst="rect">
            <a:avLst/>
          </a:prstGeom>
          <a:noFill/>
          <a:ln/>
        </p:spPr>
      </p:sp>
      <p:sp>
        <p:nvSpPr>
          <p:cNvPr id="45" name="Shape 43"/>
          <p:cNvSpPr/>
          <p:nvPr/>
        </p:nvSpPr>
        <p:spPr>
          <a:xfrm>
            <a:off x="516731" y="8933669"/>
            <a:ext cx="2974963" cy="500063"/>
          </a:xfrm>
          <a:prstGeom prst="rect">
            <a:avLst/>
          </a:prstGeom>
          <a:noFill/>
          <a:ln w="12700">
            <a:solidFill>
              <a:srgbClr val="D4CFCA"/>
            </a:solidFill>
            <a:prstDash val="solid"/>
          </a:ln>
        </p:spPr>
      </p:sp>
      <p:sp>
        <p:nvSpPr>
          <p:cNvPr id="46" name="Shape 44"/>
          <p:cNvSpPr/>
          <p:nvPr/>
        </p:nvSpPr>
        <p:spPr>
          <a:xfrm>
            <a:off x="516731" y="9509931"/>
            <a:ext cx="2974963" cy="500063"/>
          </a:xfrm>
          <a:prstGeom prst="rect">
            <a:avLst/>
          </a:prstGeom>
          <a:noFill/>
          <a:ln w="12700">
            <a:solidFill>
              <a:srgbClr val="D4CFCA"/>
            </a:solidFill>
            <a:prstDash val="solid"/>
          </a:ln>
        </p:spPr>
      </p:sp>
      <p:sp>
        <p:nvSpPr>
          <p:cNvPr id="47" name="Shape 45"/>
          <p:cNvSpPr/>
          <p:nvPr/>
        </p:nvSpPr>
        <p:spPr>
          <a:xfrm>
            <a:off x="516731" y="10086194"/>
            <a:ext cx="2974963" cy="419100"/>
          </a:xfrm>
          <a:prstGeom prst="rect">
            <a:avLst/>
          </a:prstGeom>
          <a:noFill/>
          <a:ln/>
        </p:spPr>
      </p:sp>
      <p:sp>
        <p:nvSpPr>
          <p:cNvPr id="48" name="Shape 46"/>
          <p:cNvSpPr/>
          <p:nvPr/>
        </p:nvSpPr>
        <p:spPr>
          <a:xfrm>
            <a:off x="516731" y="10086194"/>
            <a:ext cx="2974963" cy="190500"/>
          </a:xfrm>
          <a:prstGeom prst="rect">
            <a:avLst/>
          </a:prstGeom>
          <a:noFill/>
          <a:ln/>
        </p:spPr>
      </p:sp>
      <p:sp>
        <p:nvSpPr>
          <p:cNvPr id="49" name="Shape 47"/>
          <p:cNvSpPr/>
          <p:nvPr/>
        </p:nvSpPr>
        <p:spPr>
          <a:xfrm>
            <a:off x="516731" y="10314794"/>
            <a:ext cx="2974963" cy="190500"/>
          </a:xfrm>
          <a:prstGeom prst="rect">
            <a:avLst/>
          </a:prstGeom>
          <a:noFill/>
          <a:ln/>
        </p:spPr>
      </p:sp>
      <p:sp>
        <p:nvSpPr>
          <p:cNvPr id="50" name="Shape 48"/>
          <p:cNvSpPr/>
          <p:nvPr/>
        </p:nvSpPr>
        <p:spPr>
          <a:xfrm>
            <a:off x="516731" y="10086194"/>
            <a:ext cx="476473" cy="190500"/>
          </a:xfrm>
          <a:prstGeom prst="rect">
            <a:avLst/>
          </a:prstGeom>
          <a:noFill/>
          <a:ln/>
        </p:spPr>
      </p:sp>
      <p:sp>
        <p:nvSpPr>
          <p:cNvPr id="51" name="Shape 49"/>
          <p:cNvSpPr/>
          <p:nvPr/>
        </p:nvSpPr>
        <p:spPr>
          <a:xfrm>
            <a:off x="3034494" y="10143344"/>
            <a:ext cx="457200" cy="76200"/>
          </a:xfrm>
          <a:prstGeom prst="rect">
            <a:avLst/>
          </a:prstGeom>
          <a:noFill/>
          <a:ln/>
        </p:spPr>
      </p:sp>
      <p:sp>
        <p:nvSpPr>
          <p:cNvPr id="52" name="Shape 50"/>
          <p:cNvSpPr/>
          <p:nvPr/>
        </p:nvSpPr>
        <p:spPr>
          <a:xfrm>
            <a:off x="516731" y="10086194"/>
            <a:ext cx="476473" cy="114300"/>
          </a:xfrm>
          <a:prstGeom prst="rect">
            <a:avLst/>
          </a:prstGeom>
          <a:noFill/>
          <a:ln/>
        </p:spPr>
      </p:sp>
      <p:sp>
        <p:nvSpPr>
          <p:cNvPr id="53" name="Shape 51"/>
          <p:cNvSpPr/>
          <p:nvPr/>
        </p:nvSpPr>
        <p:spPr>
          <a:xfrm>
            <a:off x="516731" y="10200494"/>
            <a:ext cx="476473" cy="76200"/>
          </a:xfrm>
          <a:prstGeom prst="rect">
            <a:avLst/>
          </a:prstGeom>
          <a:noFill/>
          <a:ln/>
        </p:spPr>
      </p:sp>
      <p:sp>
        <p:nvSpPr>
          <p:cNvPr id="54" name="Shape 52"/>
          <p:cNvSpPr/>
          <p:nvPr/>
        </p:nvSpPr>
        <p:spPr>
          <a:xfrm>
            <a:off x="516731" y="9509931"/>
            <a:ext cx="2974963" cy="190500"/>
          </a:xfrm>
          <a:prstGeom prst="rect">
            <a:avLst/>
          </a:prstGeom>
          <a:noFill/>
          <a:ln/>
        </p:spPr>
      </p:sp>
      <p:sp>
        <p:nvSpPr>
          <p:cNvPr id="55" name="Shape 53"/>
          <p:cNvSpPr/>
          <p:nvPr/>
        </p:nvSpPr>
        <p:spPr>
          <a:xfrm>
            <a:off x="516731" y="9738531"/>
            <a:ext cx="2974963" cy="190500"/>
          </a:xfrm>
          <a:prstGeom prst="rect">
            <a:avLst/>
          </a:prstGeom>
          <a:noFill/>
          <a:ln/>
        </p:spPr>
      </p:sp>
      <p:sp>
        <p:nvSpPr>
          <p:cNvPr id="56" name="Shape 54"/>
          <p:cNvSpPr/>
          <p:nvPr/>
        </p:nvSpPr>
        <p:spPr>
          <a:xfrm>
            <a:off x="516731" y="9509931"/>
            <a:ext cx="496193" cy="190500"/>
          </a:xfrm>
          <a:prstGeom prst="rect">
            <a:avLst/>
          </a:prstGeom>
          <a:noFill/>
          <a:ln/>
        </p:spPr>
      </p:sp>
      <p:sp>
        <p:nvSpPr>
          <p:cNvPr id="57" name="Shape 55"/>
          <p:cNvSpPr/>
          <p:nvPr/>
        </p:nvSpPr>
        <p:spPr>
          <a:xfrm>
            <a:off x="3034494" y="9567081"/>
            <a:ext cx="457200" cy="76200"/>
          </a:xfrm>
          <a:prstGeom prst="rect">
            <a:avLst/>
          </a:prstGeom>
          <a:noFill/>
          <a:ln/>
        </p:spPr>
      </p:sp>
      <p:sp>
        <p:nvSpPr>
          <p:cNvPr id="58" name="Shape 56"/>
          <p:cNvSpPr/>
          <p:nvPr/>
        </p:nvSpPr>
        <p:spPr>
          <a:xfrm>
            <a:off x="516731" y="9509931"/>
            <a:ext cx="496193" cy="114300"/>
          </a:xfrm>
          <a:prstGeom prst="rect">
            <a:avLst/>
          </a:prstGeom>
          <a:noFill/>
          <a:ln/>
        </p:spPr>
      </p:sp>
      <p:sp>
        <p:nvSpPr>
          <p:cNvPr id="59" name="Shape 57"/>
          <p:cNvSpPr/>
          <p:nvPr/>
        </p:nvSpPr>
        <p:spPr>
          <a:xfrm>
            <a:off x="516731" y="9624231"/>
            <a:ext cx="496193" cy="76200"/>
          </a:xfrm>
          <a:prstGeom prst="rect">
            <a:avLst/>
          </a:prstGeom>
          <a:noFill/>
          <a:ln/>
        </p:spPr>
      </p:sp>
      <p:sp>
        <p:nvSpPr>
          <p:cNvPr id="60" name="Shape 58"/>
          <p:cNvSpPr/>
          <p:nvPr/>
        </p:nvSpPr>
        <p:spPr>
          <a:xfrm>
            <a:off x="516731" y="8933669"/>
            <a:ext cx="2974963" cy="190500"/>
          </a:xfrm>
          <a:prstGeom prst="rect">
            <a:avLst/>
          </a:prstGeom>
          <a:noFill/>
          <a:ln/>
        </p:spPr>
      </p:sp>
      <p:sp>
        <p:nvSpPr>
          <p:cNvPr id="61" name="Shape 59"/>
          <p:cNvSpPr/>
          <p:nvPr/>
        </p:nvSpPr>
        <p:spPr>
          <a:xfrm>
            <a:off x="516731" y="9162269"/>
            <a:ext cx="2974963" cy="190500"/>
          </a:xfrm>
          <a:prstGeom prst="rect">
            <a:avLst/>
          </a:prstGeom>
          <a:noFill/>
          <a:ln/>
        </p:spPr>
      </p:sp>
      <p:sp>
        <p:nvSpPr>
          <p:cNvPr id="62" name="Shape 60"/>
          <p:cNvSpPr/>
          <p:nvPr/>
        </p:nvSpPr>
        <p:spPr>
          <a:xfrm>
            <a:off x="516731" y="8933669"/>
            <a:ext cx="584262" cy="190500"/>
          </a:xfrm>
          <a:prstGeom prst="rect">
            <a:avLst/>
          </a:prstGeom>
          <a:noFill/>
          <a:ln/>
        </p:spPr>
      </p:sp>
      <p:sp>
        <p:nvSpPr>
          <p:cNvPr id="63" name="Shape 61"/>
          <p:cNvSpPr/>
          <p:nvPr/>
        </p:nvSpPr>
        <p:spPr>
          <a:xfrm>
            <a:off x="3034494" y="8990819"/>
            <a:ext cx="457200" cy="76200"/>
          </a:xfrm>
          <a:prstGeom prst="rect">
            <a:avLst/>
          </a:prstGeom>
          <a:noFill/>
          <a:ln/>
        </p:spPr>
      </p:sp>
      <p:sp>
        <p:nvSpPr>
          <p:cNvPr id="64" name="Shape 62"/>
          <p:cNvSpPr/>
          <p:nvPr/>
        </p:nvSpPr>
        <p:spPr>
          <a:xfrm>
            <a:off x="516731" y="8933669"/>
            <a:ext cx="584262" cy="114300"/>
          </a:xfrm>
          <a:prstGeom prst="rect">
            <a:avLst/>
          </a:prstGeom>
          <a:noFill/>
          <a:ln/>
        </p:spPr>
      </p:sp>
      <p:sp>
        <p:nvSpPr>
          <p:cNvPr id="65" name="Shape 63"/>
          <p:cNvSpPr/>
          <p:nvPr/>
        </p:nvSpPr>
        <p:spPr>
          <a:xfrm>
            <a:off x="516731" y="9047969"/>
            <a:ext cx="584262" cy="76200"/>
          </a:xfrm>
          <a:prstGeom prst="rect">
            <a:avLst/>
          </a:prstGeom>
          <a:noFill/>
          <a:ln/>
        </p:spPr>
      </p:sp>
      <p:sp>
        <p:nvSpPr>
          <p:cNvPr id="66" name="Shape 64"/>
          <p:cNvSpPr/>
          <p:nvPr/>
        </p:nvSpPr>
        <p:spPr>
          <a:xfrm>
            <a:off x="516731" y="7037375"/>
            <a:ext cx="2974963" cy="133350"/>
          </a:xfrm>
          <a:prstGeom prst="rect">
            <a:avLst/>
          </a:prstGeom>
          <a:noFill/>
          <a:ln/>
        </p:spPr>
      </p:sp>
      <p:sp>
        <p:nvSpPr>
          <p:cNvPr id="67" name="Shape 65"/>
          <p:cNvSpPr/>
          <p:nvPr/>
        </p:nvSpPr>
        <p:spPr>
          <a:xfrm>
            <a:off x="516731" y="7361225"/>
            <a:ext cx="2974963" cy="896169"/>
          </a:xfrm>
          <a:prstGeom prst="rect">
            <a:avLst/>
          </a:prstGeom>
          <a:noFill/>
          <a:ln/>
        </p:spPr>
      </p:sp>
      <p:sp>
        <p:nvSpPr>
          <p:cNvPr id="68" name="Shape 66"/>
          <p:cNvSpPr/>
          <p:nvPr/>
        </p:nvSpPr>
        <p:spPr>
          <a:xfrm>
            <a:off x="516731" y="7361225"/>
            <a:ext cx="686581" cy="896169"/>
          </a:xfrm>
          <a:prstGeom prst="rect">
            <a:avLst/>
          </a:prstGeom>
          <a:noFill/>
          <a:ln/>
        </p:spPr>
      </p:sp>
      <p:sp>
        <p:nvSpPr>
          <p:cNvPr id="69" name="Shape 67"/>
          <p:cNvSpPr/>
          <p:nvPr/>
        </p:nvSpPr>
        <p:spPr>
          <a:xfrm>
            <a:off x="1279513" y="7361225"/>
            <a:ext cx="686581" cy="896169"/>
          </a:xfrm>
          <a:prstGeom prst="rect">
            <a:avLst/>
          </a:prstGeom>
          <a:noFill/>
          <a:ln/>
        </p:spPr>
      </p:sp>
      <p:sp>
        <p:nvSpPr>
          <p:cNvPr id="70" name="Shape 68"/>
          <p:cNvSpPr/>
          <p:nvPr/>
        </p:nvSpPr>
        <p:spPr>
          <a:xfrm>
            <a:off x="2042294" y="7361225"/>
            <a:ext cx="686581" cy="896169"/>
          </a:xfrm>
          <a:prstGeom prst="rect">
            <a:avLst/>
          </a:prstGeom>
          <a:noFill/>
          <a:ln/>
        </p:spPr>
      </p:sp>
      <p:sp>
        <p:nvSpPr>
          <p:cNvPr id="71" name="Shape 69"/>
          <p:cNvSpPr/>
          <p:nvPr/>
        </p:nvSpPr>
        <p:spPr>
          <a:xfrm>
            <a:off x="2805075" y="7361225"/>
            <a:ext cx="686619" cy="896169"/>
          </a:xfrm>
          <a:prstGeom prst="rect">
            <a:avLst/>
          </a:prstGeom>
          <a:noFill/>
          <a:ln/>
        </p:spPr>
      </p:sp>
      <p:sp>
        <p:nvSpPr>
          <p:cNvPr id="72" name="Shape 70"/>
          <p:cNvSpPr/>
          <p:nvPr/>
        </p:nvSpPr>
        <p:spPr>
          <a:xfrm>
            <a:off x="2805075" y="7361225"/>
            <a:ext cx="686619" cy="686619"/>
          </a:xfrm>
          <a:prstGeom prst="roundRect">
            <a:avLst>
              <a:gd name="adj" fmla="val 18112"/>
            </a:avLst>
          </a:prstGeom>
          <a:solidFill>
            <a:srgbClr val="E8E4DE"/>
          </a:solidFill>
          <a:ln/>
        </p:spPr>
      </p:sp>
      <p:sp>
        <p:nvSpPr>
          <p:cNvPr id="73" name="Shape 71"/>
          <p:cNvSpPr/>
          <p:nvPr/>
        </p:nvSpPr>
        <p:spPr>
          <a:xfrm>
            <a:off x="2805075" y="8085944"/>
            <a:ext cx="686619" cy="95250"/>
          </a:xfrm>
          <a:prstGeom prst="rect">
            <a:avLst/>
          </a:prstGeom>
          <a:noFill/>
          <a:ln/>
        </p:spPr>
      </p:sp>
      <p:sp>
        <p:nvSpPr>
          <p:cNvPr id="74" name="Shape 72"/>
          <p:cNvSpPr/>
          <p:nvPr/>
        </p:nvSpPr>
        <p:spPr>
          <a:xfrm>
            <a:off x="2805075" y="8219294"/>
            <a:ext cx="686619" cy="76200"/>
          </a:xfrm>
          <a:prstGeom prst="rect">
            <a:avLst/>
          </a:prstGeom>
          <a:noFill/>
          <a:ln/>
        </p:spPr>
      </p:sp>
      <p:sp>
        <p:nvSpPr>
          <p:cNvPr id="75" name="Shape 73"/>
          <p:cNvSpPr/>
          <p:nvPr/>
        </p:nvSpPr>
        <p:spPr>
          <a:xfrm>
            <a:off x="2042294" y="7361225"/>
            <a:ext cx="686581" cy="686581"/>
          </a:xfrm>
          <a:prstGeom prst="roundRect">
            <a:avLst>
              <a:gd name="adj" fmla="val 18113"/>
            </a:avLst>
          </a:prstGeom>
          <a:solidFill>
            <a:srgbClr val="E8E4DE"/>
          </a:solidFill>
          <a:ln/>
        </p:spPr>
      </p:sp>
      <p:sp>
        <p:nvSpPr>
          <p:cNvPr id="76" name="Shape 74"/>
          <p:cNvSpPr/>
          <p:nvPr/>
        </p:nvSpPr>
        <p:spPr>
          <a:xfrm>
            <a:off x="2042294" y="8085906"/>
            <a:ext cx="686581" cy="95250"/>
          </a:xfrm>
          <a:prstGeom prst="rect">
            <a:avLst/>
          </a:prstGeom>
          <a:noFill/>
          <a:ln/>
        </p:spPr>
      </p:sp>
      <p:sp>
        <p:nvSpPr>
          <p:cNvPr id="77" name="Shape 75"/>
          <p:cNvSpPr/>
          <p:nvPr/>
        </p:nvSpPr>
        <p:spPr>
          <a:xfrm>
            <a:off x="2042294" y="8219256"/>
            <a:ext cx="686581" cy="76200"/>
          </a:xfrm>
          <a:prstGeom prst="rect">
            <a:avLst/>
          </a:prstGeom>
          <a:noFill/>
          <a:ln/>
        </p:spPr>
      </p:sp>
      <p:sp>
        <p:nvSpPr>
          <p:cNvPr id="78" name="Shape 76"/>
          <p:cNvSpPr/>
          <p:nvPr/>
        </p:nvSpPr>
        <p:spPr>
          <a:xfrm>
            <a:off x="1279513" y="7361225"/>
            <a:ext cx="686581" cy="686581"/>
          </a:xfrm>
          <a:prstGeom prst="roundRect">
            <a:avLst>
              <a:gd name="adj" fmla="val 18113"/>
            </a:avLst>
          </a:prstGeom>
          <a:solidFill>
            <a:srgbClr val="E8E4DE"/>
          </a:solidFill>
          <a:ln/>
        </p:spPr>
      </p:sp>
      <p:sp>
        <p:nvSpPr>
          <p:cNvPr id="79" name="Shape 77"/>
          <p:cNvSpPr/>
          <p:nvPr/>
        </p:nvSpPr>
        <p:spPr>
          <a:xfrm>
            <a:off x="1279513" y="8085906"/>
            <a:ext cx="686581" cy="95250"/>
          </a:xfrm>
          <a:prstGeom prst="rect">
            <a:avLst/>
          </a:prstGeom>
          <a:noFill/>
          <a:ln/>
        </p:spPr>
      </p:sp>
      <p:sp>
        <p:nvSpPr>
          <p:cNvPr id="80" name="Shape 78"/>
          <p:cNvSpPr/>
          <p:nvPr/>
        </p:nvSpPr>
        <p:spPr>
          <a:xfrm>
            <a:off x="1279513" y="8219256"/>
            <a:ext cx="686581" cy="76200"/>
          </a:xfrm>
          <a:prstGeom prst="rect">
            <a:avLst/>
          </a:prstGeom>
          <a:noFill/>
          <a:ln/>
        </p:spPr>
      </p:sp>
      <p:sp>
        <p:nvSpPr>
          <p:cNvPr id="81" name="Shape 79"/>
          <p:cNvSpPr/>
          <p:nvPr/>
        </p:nvSpPr>
        <p:spPr>
          <a:xfrm>
            <a:off x="516731" y="7361225"/>
            <a:ext cx="686581" cy="686581"/>
          </a:xfrm>
          <a:prstGeom prst="roundRect">
            <a:avLst>
              <a:gd name="adj" fmla="val 18113"/>
            </a:avLst>
          </a:prstGeom>
          <a:solidFill>
            <a:srgbClr val="E8E4DE"/>
          </a:solidFill>
          <a:ln/>
        </p:spPr>
      </p:sp>
      <p:sp>
        <p:nvSpPr>
          <p:cNvPr id="82" name="Shape 80"/>
          <p:cNvSpPr/>
          <p:nvPr/>
        </p:nvSpPr>
        <p:spPr>
          <a:xfrm>
            <a:off x="516731" y="8085906"/>
            <a:ext cx="686581" cy="95250"/>
          </a:xfrm>
          <a:prstGeom prst="rect">
            <a:avLst/>
          </a:prstGeom>
          <a:noFill/>
          <a:ln/>
        </p:spPr>
      </p:sp>
      <p:sp>
        <p:nvSpPr>
          <p:cNvPr id="83" name="Shape 81"/>
          <p:cNvSpPr/>
          <p:nvPr/>
        </p:nvSpPr>
        <p:spPr>
          <a:xfrm>
            <a:off x="516731" y="8219256"/>
            <a:ext cx="686581" cy="76200"/>
          </a:xfrm>
          <a:prstGeom prst="rect">
            <a:avLst/>
          </a:prstGeom>
          <a:noFill/>
          <a:ln/>
        </p:spPr>
      </p:sp>
      <p:sp>
        <p:nvSpPr>
          <p:cNvPr id="84" name="Shape 82"/>
          <p:cNvSpPr/>
          <p:nvPr/>
        </p:nvSpPr>
        <p:spPr>
          <a:xfrm>
            <a:off x="516731" y="5403838"/>
            <a:ext cx="2974963" cy="133350"/>
          </a:xfrm>
          <a:prstGeom prst="rect">
            <a:avLst/>
          </a:prstGeom>
          <a:noFill/>
          <a:ln/>
        </p:spPr>
      </p:sp>
      <p:sp>
        <p:nvSpPr>
          <p:cNvPr id="85" name="Shape 83"/>
          <p:cNvSpPr/>
          <p:nvPr/>
        </p:nvSpPr>
        <p:spPr>
          <a:xfrm>
            <a:off x="516731" y="5727688"/>
            <a:ext cx="2974963" cy="457200"/>
          </a:xfrm>
          <a:prstGeom prst="rect">
            <a:avLst/>
          </a:prstGeom>
          <a:noFill/>
          <a:ln/>
        </p:spPr>
      </p:sp>
      <p:sp>
        <p:nvSpPr>
          <p:cNvPr id="86" name="Shape 84"/>
          <p:cNvSpPr/>
          <p:nvPr/>
        </p:nvSpPr>
        <p:spPr>
          <a:xfrm>
            <a:off x="516731" y="6375388"/>
            <a:ext cx="2974963" cy="309563"/>
          </a:xfrm>
          <a:prstGeom prst="rect">
            <a:avLst/>
          </a:prstGeom>
          <a:noFill/>
          <a:ln w="12700">
            <a:solidFill>
              <a:srgbClr val="D4CFCA"/>
            </a:solidFill>
            <a:prstDash val="solid"/>
          </a:ln>
        </p:spPr>
      </p:sp>
      <p:sp>
        <p:nvSpPr>
          <p:cNvPr id="87" name="Shape 85"/>
          <p:cNvSpPr/>
          <p:nvPr/>
        </p:nvSpPr>
        <p:spPr>
          <a:xfrm>
            <a:off x="516731" y="6456350"/>
            <a:ext cx="2974963" cy="228600"/>
          </a:xfrm>
          <a:prstGeom prst="rect">
            <a:avLst/>
          </a:prstGeom>
          <a:noFill/>
          <a:ln/>
        </p:spPr>
      </p:sp>
      <p:sp>
        <p:nvSpPr>
          <p:cNvPr id="88" name="Shape 86"/>
          <p:cNvSpPr/>
          <p:nvPr/>
        </p:nvSpPr>
        <p:spPr>
          <a:xfrm>
            <a:off x="669131" y="6456350"/>
            <a:ext cx="1436750" cy="228600"/>
          </a:xfrm>
          <a:prstGeom prst="rect">
            <a:avLst/>
          </a:prstGeom>
          <a:noFill/>
          <a:ln/>
        </p:spPr>
      </p:sp>
      <p:sp>
        <p:nvSpPr>
          <p:cNvPr id="89" name="Shape 87"/>
          <p:cNvSpPr/>
          <p:nvPr/>
        </p:nvSpPr>
        <p:spPr>
          <a:xfrm>
            <a:off x="669131" y="6456350"/>
            <a:ext cx="1436750" cy="114300"/>
          </a:xfrm>
          <a:prstGeom prst="rect">
            <a:avLst/>
          </a:prstGeom>
          <a:noFill/>
          <a:ln/>
        </p:spPr>
      </p:sp>
      <p:sp>
        <p:nvSpPr>
          <p:cNvPr id="90" name="Shape 88"/>
          <p:cNvSpPr/>
          <p:nvPr/>
        </p:nvSpPr>
        <p:spPr>
          <a:xfrm>
            <a:off x="669131" y="6589700"/>
            <a:ext cx="1436750" cy="95250"/>
          </a:xfrm>
          <a:prstGeom prst="rect">
            <a:avLst/>
          </a:prstGeom>
          <a:noFill/>
          <a:ln/>
        </p:spPr>
      </p:sp>
      <p:sp>
        <p:nvSpPr>
          <p:cNvPr id="91" name="Shape 89"/>
          <p:cNvSpPr/>
          <p:nvPr/>
        </p:nvSpPr>
        <p:spPr>
          <a:xfrm>
            <a:off x="516731" y="5727688"/>
            <a:ext cx="1458888" cy="114300"/>
          </a:xfrm>
          <a:prstGeom prst="rect">
            <a:avLst/>
          </a:prstGeom>
          <a:noFill/>
          <a:ln/>
        </p:spPr>
      </p:sp>
      <p:sp>
        <p:nvSpPr>
          <p:cNvPr id="92" name="Shape 90"/>
          <p:cNvSpPr/>
          <p:nvPr/>
        </p:nvSpPr>
        <p:spPr>
          <a:xfrm>
            <a:off x="2032769" y="5727688"/>
            <a:ext cx="1458925" cy="114300"/>
          </a:xfrm>
          <a:prstGeom prst="rect">
            <a:avLst/>
          </a:prstGeom>
          <a:noFill/>
          <a:ln/>
        </p:spPr>
      </p:sp>
      <p:sp>
        <p:nvSpPr>
          <p:cNvPr id="93" name="Shape 91"/>
          <p:cNvSpPr/>
          <p:nvPr/>
        </p:nvSpPr>
        <p:spPr>
          <a:xfrm>
            <a:off x="516731" y="5899138"/>
            <a:ext cx="1458888" cy="114300"/>
          </a:xfrm>
          <a:prstGeom prst="rect">
            <a:avLst/>
          </a:prstGeom>
          <a:noFill/>
          <a:ln/>
        </p:spPr>
      </p:sp>
      <p:sp>
        <p:nvSpPr>
          <p:cNvPr id="94" name="Shape 92"/>
          <p:cNvSpPr/>
          <p:nvPr/>
        </p:nvSpPr>
        <p:spPr>
          <a:xfrm>
            <a:off x="2032769" y="5899138"/>
            <a:ext cx="1458925" cy="114300"/>
          </a:xfrm>
          <a:prstGeom prst="rect">
            <a:avLst/>
          </a:prstGeom>
          <a:noFill/>
          <a:ln/>
        </p:spPr>
      </p:sp>
      <p:sp>
        <p:nvSpPr>
          <p:cNvPr id="95" name="Shape 93"/>
          <p:cNvSpPr/>
          <p:nvPr/>
        </p:nvSpPr>
        <p:spPr>
          <a:xfrm>
            <a:off x="516731" y="6070588"/>
            <a:ext cx="1458888" cy="114300"/>
          </a:xfrm>
          <a:prstGeom prst="rect">
            <a:avLst/>
          </a:prstGeom>
          <a:noFill/>
          <a:ln/>
        </p:spPr>
      </p:sp>
      <p:sp>
        <p:nvSpPr>
          <p:cNvPr id="96" name="Shape 94"/>
          <p:cNvSpPr/>
          <p:nvPr/>
        </p:nvSpPr>
        <p:spPr>
          <a:xfrm>
            <a:off x="2032769" y="6070588"/>
            <a:ext cx="1458925" cy="114300"/>
          </a:xfrm>
          <a:prstGeom prst="rect">
            <a:avLst/>
          </a:prstGeom>
          <a:noFill/>
          <a:ln/>
        </p:spPr>
      </p:sp>
      <p:sp>
        <p:nvSpPr>
          <p:cNvPr id="97" name="Shape 95"/>
          <p:cNvSpPr/>
          <p:nvPr/>
        </p:nvSpPr>
        <p:spPr>
          <a:xfrm>
            <a:off x="2147069" y="6070588"/>
            <a:ext cx="573435" cy="114300"/>
          </a:xfrm>
          <a:prstGeom prst="rect">
            <a:avLst/>
          </a:prstGeom>
          <a:noFill/>
          <a:ln/>
        </p:spPr>
      </p:sp>
      <p:sp>
        <p:nvSpPr>
          <p:cNvPr id="98" name="Shape 96"/>
          <p:cNvSpPr/>
          <p:nvPr/>
        </p:nvSpPr>
        <p:spPr>
          <a:xfrm>
            <a:off x="631031" y="6070588"/>
            <a:ext cx="429555" cy="114300"/>
          </a:xfrm>
          <a:prstGeom prst="rect">
            <a:avLst/>
          </a:prstGeom>
          <a:noFill/>
          <a:ln/>
        </p:spPr>
      </p:sp>
      <p:sp>
        <p:nvSpPr>
          <p:cNvPr id="99" name="Shape 97"/>
          <p:cNvSpPr/>
          <p:nvPr/>
        </p:nvSpPr>
        <p:spPr>
          <a:xfrm>
            <a:off x="2147069" y="5899138"/>
            <a:ext cx="579797" cy="114300"/>
          </a:xfrm>
          <a:prstGeom prst="rect">
            <a:avLst/>
          </a:prstGeom>
          <a:noFill/>
          <a:ln/>
        </p:spPr>
      </p:sp>
      <p:sp>
        <p:nvSpPr>
          <p:cNvPr id="100" name="Shape 98"/>
          <p:cNvSpPr/>
          <p:nvPr/>
        </p:nvSpPr>
        <p:spPr>
          <a:xfrm>
            <a:off x="631031" y="5899138"/>
            <a:ext cx="511932" cy="114300"/>
          </a:xfrm>
          <a:prstGeom prst="rect">
            <a:avLst/>
          </a:prstGeom>
          <a:noFill/>
          <a:ln/>
        </p:spPr>
      </p:sp>
      <p:sp>
        <p:nvSpPr>
          <p:cNvPr id="101" name="Shape 99"/>
          <p:cNvSpPr/>
          <p:nvPr/>
        </p:nvSpPr>
        <p:spPr>
          <a:xfrm>
            <a:off x="2147069" y="5727688"/>
            <a:ext cx="425425" cy="114300"/>
          </a:xfrm>
          <a:prstGeom prst="rect">
            <a:avLst/>
          </a:prstGeom>
          <a:noFill/>
          <a:ln/>
        </p:spPr>
      </p:sp>
      <p:sp>
        <p:nvSpPr>
          <p:cNvPr id="102" name="Shape 100"/>
          <p:cNvSpPr/>
          <p:nvPr/>
        </p:nvSpPr>
        <p:spPr>
          <a:xfrm>
            <a:off x="631031" y="5727688"/>
            <a:ext cx="573100" cy="114300"/>
          </a:xfrm>
          <a:prstGeom prst="rect">
            <a:avLst/>
          </a:prstGeom>
          <a:noFill/>
          <a:ln/>
        </p:spPr>
      </p:sp>
      <p:sp>
        <p:nvSpPr>
          <p:cNvPr id="103" name="Shape 101"/>
          <p:cNvSpPr/>
          <p:nvPr/>
        </p:nvSpPr>
        <p:spPr>
          <a:xfrm>
            <a:off x="516731" y="3479788"/>
            <a:ext cx="2974963" cy="133350"/>
          </a:xfrm>
          <a:prstGeom prst="rect">
            <a:avLst/>
          </a:prstGeom>
          <a:noFill/>
          <a:ln/>
        </p:spPr>
      </p:sp>
      <p:sp>
        <p:nvSpPr>
          <p:cNvPr id="104" name="Shape 102"/>
          <p:cNvSpPr/>
          <p:nvPr/>
        </p:nvSpPr>
        <p:spPr>
          <a:xfrm>
            <a:off x="516731" y="3803638"/>
            <a:ext cx="2974963" cy="371475"/>
          </a:xfrm>
          <a:prstGeom prst="rect">
            <a:avLst/>
          </a:prstGeom>
          <a:noFill/>
          <a:ln/>
        </p:spPr>
      </p:sp>
      <p:sp>
        <p:nvSpPr>
          <p:cNvPr id="105" name="Shape 103"/>
          <p:cNvSpPr/>
          <p:nvPr/>
        </p:nvSpPr>
        <p:spPr>
          <a:xfrm>
            <a:off x="516731" y="4365613"/>
            <a:ext cx="2974963" cy="685800"/>
          </a:xfrm>
          <a:prstGeom prst="rect">
            <a:avLst/>
          </a:prstGeom>
          <a:noFill/>
          <a:ln/>
        </p:spPr>
      </p:sp>
      <p:sp>
        <p:nvSpPr>
          <p:cNvPr id="106" name="Shape 104"/>
          <p:cNvSpPr/>
          <p:nvPr/>
        </p:nvSpPr>
        <p:spPr>
          <a:xfrm>
            <a:off x="516731" y="4365613"/>
            <a:ext cx="1449363" cy="190500"/>
          </a:xfrm>
          <a:prstGeom prst="rect">
            <a:avLst/>
          </a:prstGeom>
          <a:noFill/>
          <a:ln/>
        </p:spPr>
      </p:sp>
      <p:sp>
        <p:nvSpPr>
          <p:cNvPr id="107" name="Shape 105"/>
          <p:cNvSpPr/>
          <p:nvPr/>
        </p:nvSpPr>
        <p:spPr>
          <a:xfrm>
            <a:off x="2042294" y="4365613"/>
            <a:ext cx="1449400" cy="190500"/>
          </a:xfrm>
          <a:prstGeom prst="rect">
            <a:avLst/>
          </a:prstGeom>
          <a:noFill/>
          <a:ln/>
        </p:spPr>
      </p:sp>
      <p:sp>
        <p:nvSpPr>
          <p:cNvPr id="108" name="Shape 106"/>
          <p:cNvSpPr/>
          <p:nvPr/>
        </p:nvSpPr>
        <p:spPr>
          <a:xfrm>
            <a:off x="516731" y="4632313"/>
            <a:ext cx="1449363" cy="304800"/>
          </a:xfrm>
          <a:prstGeom prst="rect">
            <a:avLst/>
          </a:prstGeom>
          <a:noFill/>
          <a:ln/>
        </p:spPr>
      </p:sp>
      <p:sp>
        <p:nvSpPr>
          <p:cNvPr id="109" name="Shape 107"/>
          <p:cNvSpPr/>
          <p:nvPr/>
        </p:nvSpPr>
        <p:spPr>
          <a:xfrm>
            <a:off x="2042294" y="4632313"/>
            <a:ext cx="1449400" cy="304800"/>
          </a:xfrm>
          <a:prstGeom prst="rect">
            <a:avLst/>
          </a:prstGeom>
          <a:noFill/>
          <a:ln/>
        </p:spPr>
      </p:sp>
      <p:sp>
        <p:nvSpPr>
          <p:cNvPr id="110" name="Shape 108"/>
          <p:cNvSpPr/>
          <p:nvPr/>
        </p:nvSpPr>
        <p:spPr>
          <a:xfrm>
            <a:off x="2187215" y="4632313"/>
            <a:ext cx="1304479" cy="304800"/>
          </a:xfrm>
          <a:prstGeom prst="rect">
            <a:avLst/>
          </a:prstGeom>
          <a:noFill/>
          <a:ln/>
        </p:spPr>
      </p:sp>
      <p:sp>
        <p:nvSpPr>
          <p:cNvPr id="111" name="Shape 109"/>
          <p:cNvSpPr/>
          <p:nvPr/>
        </p:nvSpPr>
        <p:spPr>
          <a:xfrm>
            <a:off x="2187215" y="4632313"/>
            <a:ext cx="1304479" cy="76200"/>
          </a:xfrm>
          <a:prstGeom prst="rect">
            <a:avLst/>
          </a:prstGeom>
          <a:noFill/>
          <a:ln/>
        </p:spPr>
      </p:sp>
      <p:sp>
        <p:nvSpPr>
          <p:cNvPr id="112" name="Shape 110"/>
          <p:cNvSpPr/>
          <p:nvPr/>
        </p:nvSpPr>
        <p:spPr>
          <a:xfrm>
            <a:off x="2187215" y="4708513"/>
            <a:ext cx="1304479" cy="228600"/>
          </a:xfrm>
          <a:prstGeom prst="rect">
            <a:avLst/>
          </a:prstGeom>
          <a:noFill/>
          <a:ln/>
        </p:spPr>
      </p:sp>
      <p:sp>
        <p:nvSpPr>
          <p:cNvPr id="113" name="Shape 111"/>
          <p:cNvSpPr/>
          <p:nvPr/>
        </p:nvSpPr>
        <p:spPr>
          <a:xfrm>
            <a:off x="669131" y="4689463"/>
            <a:ext cx="937245" cy="190500"/>
          </a:xfrm>
          <a:prstGeom prst="rect">
            <a:avLst/>
          </a:prstGeom>
          <a:noFill/>
          <a:ln/>
        </p:spPr>
      </p:sp>
      <p:sp>
        <p:nvSpPr>
          <p:cNvPr id="114" name="Shape 112"/>
          <p:cNvSpPr/>
          <p:nvPr/>
        </p:nvSpPr>
        <p:spPr>
          <a:xfrm>
            <a:off x="669131" y="4689463"/>
            <a:ext cx="937245" cy="76200"/>
          </a:xfrm>
          <a:prstGeom prst="rect">
            <a:avLst/>
          </a:prstGeom>
          <a:noFill/>
          <a:ln/>
        </p:spPr>
      </p:sp>
      <p:sp>
        <p:nvSpPr>
          <p:cNvPr id="115" name="Shape 113"/>
          <p:cNvSpPr/>
          <p:nvPr/>
        </p:nvSpPr>
        <p:spPr>
          <a:xfrm>
            <a:off x="669131" y="4765663"/>
            <a:ext cx="937245" cy="114300"/>
          </a:xfrm>
          <a:prstGeom prst="rect">
            <a:avLst/>
          </a:prstGeom>
          <a:noFill/>
          <a:ln/>
        </p:spPr>
      </p:sp>
      <p:sp>
        <p:nvSpPr>
          <p:cNvPr id="116" name="Shape 114"/>
          <p:cNvSpPr/>
          <p:nvPr/>
        </p:nvSpPr>
        <p:spPr>
          <a:xfrm>
            <a:off x="2194694" y="4365613"/>
            <a:ext cx="306921" cy="190500"/>
          </a:xfrm>
          <a:prstGeom prst="rect">
            <a:avLst/>
          </a:prstGeom>
          <a:noFill/>
          <a:ln/>
        </p:spPr>
      </p:sp>
      <p:sp>
        <p:nvSpPr>
          <p:cNvPr id="117" name="Shape 115"/>
          <p:cNvSpPr/>
          <p:nvPr/>
        </p:nvSpPr>
        <p:spPr>
          <a:xfrm>
            <a:off x="2194694" y="4365613"/>
            <a:ext cx="306921" cy="76200"/>
          </a:xfrm>
          <a:prstGeom prst="rect">
            <a:avLst/>
          </a:prstGeom>
          <a:noFill/>
          <a:ln/>
        </p:spPr>
      </p:sp>
      <p:sp>
        <p:nvSpPr>
          <p:cNvPr id="118" name="Shape 116"/>
          <p:cNvSpPr/>
          <p:nvPr/>
        </p:nvSpPr>
        <p:spPr>
          <a:xfrm>
            <a:off x="2194694" y="4441813"/>
            <a:ext cx="306921" cy="114300"/>
          </a:xfrm>
          <a:prstGeom prst="rect">
            <a:avLst/>
          </a:prstGeom>
          <a:noFill/>
          <a:ln/>
        </p:spPr>
      </p:sp>
      <p:sp>
        <p:nvSpPr>
          <p:cNvPr id="119" name="Shape 117"/>
          <p:cNvSpPr/>
          <p:nvPr/>
        </p:nvSpPr>
        <p:spPr>
          <a:xfrm>
            <a:off x="669131" y="4365613"/>
            <a:ext cx="446708" cy="190500"/>
          </a:xfrm>
          <a:prstGeom prst="rect">
            <a:avLst/>
          </a:prstGeom>
          <a:noFill/>
          <a:ln/>
        </p:spPr>
      </p:sp>
      <p:sp>
        <p:nvSpPr>
          <p:cNvPr id="120" name="Shape 118"/>
          <p:cNvSpPr/>
          <p:nvPr/>
        </p:nvSpPr>
        <p:spPr>
          <a:xfrm>
            <a:off x="669131" y="4365613"/>
            <a:ext cx="446708" cy="76200"/>
          </a:xfrm>
          <a:prstGeom prst="rect">
            <a:avLst/>
          </a:prstGeom>
          <a:noFill/>
          <a:ln/>
        </p:spPr>
      </p:sp>
      <p:sp>
        <p:nvSpPr>
          <p:cNvPr id="121" name="Shape 119"/>
          <p:cNvSpPr/>
          <p:nvPr/>
        </p:nvSpPr>
        <p:spPr>
          <a:xfrm>
            <a:off x="669131" y="4441813"/>
            <a:ext cx="446708" cy="114300"/>
          </a:xfrm>
          <a:prstGeom prst="rect">
            <a:avLst/>
          </a:prstGeom>
          <a:noFill/>
          <a:ln/>
        </p:spPr>
      </p:sp>
      <p:sp>
        <p:nvSpPr>
          <p:cNvPr id="122" name="Shape 120"/>
          <p:cNvSpPr/>
          <p:nvPr/>
        </p:nvSpPr>
        <p:spPr>
          <a:xfrm>
            <a:off x="435769" y="2151831"/>
            <a:ext cx="180975" cy="180975"/>
          </a:xfrm>
          <a:prstGeom prst="roundRect">
            <a:avLst>
              <a:gd name="adj" fmla="val 84769010526"/>
            </a:avLst>
          </a:prstGeom>
          <a:solidFill>
            <a:srgbClr val="FFFFFF">
              <a:alpha val="0"/>
            </a:srgbClr>
          </a:solidFill>
          <a:ln w="12700">
            <a:solidFill>
              <a:srgbClr val="D4CFCA">
                <a:alpha val="0"/>
              </a:srgbClr>
            </a:solidFill>
            <a:prstDash val="solid"/>
          </a:ln>
        </p:spPr>
      </p:sp>
      <p:sp>
        <p:nvSpPr>
          <p:cNvPr id="123" name="Shape 121"/>
          <p:cNvSpPr/>
          <p:nvPr/>
        </p:nvSpPr>
        <p:spPr>
          <a:xfrm>
            <a:off x="3391681" y="2151831"/>
            <a:ext cx="180975" cy="180975"/>
          </a:xfrm>
          <a:prstGeom prst="roundRect">
            <a:avLst>
              <a:gd name="adj" fmla="val 84769010526"/>
            </a:avLst>
          </a:prstGeom>
          <a:solidFill>
            <a:srgbClr val="FFFFFF">
              <a:alpha val="0"/>
            </a:srgbClr>
          </a:solidFill>
          <a:ln w="12700">
            <a:solidFill>
              <a:srgbClr val="D4CFCA">
                <a:alpha val="0"/>
              </a:srgbClr>
            </a:solidFill>
            <a:prstDash val="solid"/>
          </a:ln>
        </p:spPr>
      </p:sp>
      <p:sp>
        <p:nvSpPr>
          <p:cNvPr id="124" name="Shape 122"/>
          <p:cNvSpPr/>
          <p:nvPr/>
        </p:nvSpPr>
        <p:spPr>
          <a:xfrm>
            <a:off x="1870844" y="3151175"/>
            <a:ext cx="266700" cy="38100"/>
          </a:xfrm>
          <a:prstGeom prst="rect">
            <a:avLst/>
          </a:prstGeom>
          <a:noFill/>
          <a:ln/>
        </p:spPr>
      </p:sp>
      <p:sp>
        <p:nvSpPr>
          <p:cNvPr id="125" name="Shape 123"/>
          <p:cNvSpPr/>
          <p:nvPr/>
        </p:nvSpPr>
        <p:spPr>
          <a:xfrm>
            <a:off x="266700" y="628650"/>
            <a:ext cx="432160" cy="171450"/>
          </a:xfrm>
          <a:prstGeom prst="roundRect">
            <a:avLst>
              <a:gd name="adj" fmla="val 61867"/>
            </a:avLst>
          </a:prstGeom>
          <a:solidFill>
            <a:srgbClr val="FAF7F2"/>
          </a:solidFill>
          <a:ln w="12700">
            <a:solidFill>
              <a:srgbClr val="D4CFCA"/>
            </a:solidFill>
            <a:prstDash val="solid"/>
          </a:ln>
        </p:spPr>
      </p:sp>
      <p:sp>
        <p:nvSpPr>
          <p:cNvPr id="126" name="Shape 124"/>
          <p:cNvSpPr/>
          <p:nvPr/>
        </p:nvSpPr>
        <p:spPr>
          <a:xfrm>
            <a:off x="736960" y="628650"/>
            <a:ext cx="559519" cy="171450"/>
          </a:xfrm>
          <a:prstGeom prst="roundRect">
            <a:avLst>
              <a:gd name="adj" fmla="val 61867"/>
            </a:avLst>
          </a:prstGeom>
          <a:solidFill>
            <a:srgbClr val="FAF7F2"/>
          </a:solidFill>
          <a:ln w="12700">
            <a:solidFill>
              <a:srgbClr val="D4CFCA"/>
            </a:solidFill>
            <a:prstDash val="solid"/>
          </a:ln>
        </p:spPr>
      </p:sp>
      <p:sp>
        <p:nvSpPr>
          <p:cNvPr id="127" name="Shape 125"/>
          <p:cNvSpPr/>
          <p:nvPr/>
        </p:nvSpPr>
        <p:spPr>
          <a:xfrm>
            <a:off x="1334579" y="628650"/>
            <a:ext cx="419844" cy="171450"/>
          </a:xfrm>
          <a:prstGeom prst="roundRect">
            <a:avLst>
              <a:gd name="adj" fmla="val 61867"/>
            </a:avLst>
          </a:prstGeom>
          <a:solidFill>
            <a:srgbClr val="C35141"/>
          </a:solidFill>
          <a:ln/>
        </p:spPr>
      </p:sp>
      <p:sp>
        <p:nvSpPr>
          <p:cNvPr id="128" name="Shape 126"/>
          <p:cNvSpPr/>
          <p:nvPr/>
        </p:nvSpPr>
        <p:spPr>
          <a:xfrm>
            <a:off x="1792523" y="628650"/>
            <a:ext cx="452586" cy="171450"/>
          </a:xfrm>
          <a:prstGeom prst="roundRect">
            <a:avLst>
              <a:gd name="adj" fmla="val 61867"/>
            </a:avLst>
          </a:prstGeom>
          <a:solidFill>
            <a:srgbClr val="FAF7F2"/>
          </a:solidFill>
          <a:ln w="12700">
            <a:solidFill>
              <a:srgbClr val="D4CFCA"/>
            </a:solidFill>
            <a:prstDash val="solid"/>
          </a:ln>
        </p:spPr>
      </p:sp>
      <p:pic>
        <p:nvPicPr>
          <p:cNvPr id="129" name="Image 0" descr="preencoded.png">    </p:cNvPr>
          <p:cNvPicPr>
            <a:picLocks noChangeAspect="1"/>
          </p:cNvPicPr>
          <p:nvPr/>
        </p:nvPicPr>
        <p:blipFill>
          <a:blip r:embed="rId1"/>
          <a:stretch>
            <a:fillRect/>
          </a:stretch>
        </p:blipFill>
        <p:spPr>
          <a:xfrm>
            <a:off x="342900" y="600075"/>
            <a:ext cx="95250" cy="95250"/>
          </a:xfrm>
          <a:prstGeom prst="rect">
            <a:avLst/>
          </a:prstGeom>
        </p:spPr>
      </p:pic>
      <p:pic>
        <p:nvPicPr>
          <p:cNvPr id="130" name="Image 1" descr="preencoded.png">    </p:cNvPr>
          <p:cNvPicPr>
            <a:picLocks noChangeAspect="1"/>
          </p:cNvPicPr>
          <p:nvPr/>
        </p:nvPicPr>
        <p:blipFill>
          <a:blip r:embed="rId2"/>
          <a:stretch>
            <a:fillRect/>
          </a:stretch>
        </p:blipFill>
        <p:spPr>
          <a:xfrm>
            <a:off x="4020592" y="2382962"/>
            <a:ext cx="76200" cy="76200"/>
          </a:xfrm>
          <a:prstGeom prst="rect">
            <a:avLst/>
          </a:prstGeom>
        </p:spPr>
      </p:pic>
      <p:pic>
        <p:nvPicPr>
          <p:cNvPr id="131" name="Image 2" descr="preencoded.png">    </p:cNvPr>
          <p:cNvPicPr>
            <a:picLocks noChangeAspect="1"/>
          </p:cNvPicPr>
          <p:nvPr/>
        </p:nvPicPr>
        <p:blipFill>
          <a:blip r:embed="rId3"/>
          <a:stretch>
            <a:fillRect/>
          </a:stretch>
        </p:blipFill>
        <p:spPr>
          <a:xfrm>
            <a:off x="4213213" y="2119313"/>
            <a:ext cx="95250" cy="95250"/>
          </a:xfrm>
          <a:prstGeom prst="rect">
            <a:avLst/>
          </a:prstGeom>
        </p:spPr>
      </p:pic>
      <p:pic>
        <p:nvPicPr>
          <p:cNvPr id="132" name="Image 3" descr="preencoded.png">    </p:cNvPr>
          <p:cNvPicPr>
            <a:picLocks noChangeAspect="1"/>
          </p:cNvPicPr>
          <p:nvPr/>
        </p:nvPicPr>
        <p:blipFill>
          <a:blip r:embed="rId4"/>
          <a:stretch>
            <a:fillRect/>
          </a:stretch>
        </p:blipFill>
        <p:spPr>
          <a:xfrm>
            <a:off x="3725056" y="1238250"/>
            <a:ext cx="1549412" cy="3905250"/>
          </a:xfrm>
          <a:prstGeom prst="rect">
            <a:avLst/>
          </a:prstGeom>
        </p:spPr>
      </p:pic>
      <p:pic>
        <p:nvPicPr>
          <p:cNvPr id="133" name="Image 4" descr="preencoded.png">    </p:cNvPr>
          <p:cNvPicPr>
            <a:picLocks noChangeAspect="1"/>
          </p:cNvPicPr>
          <p:nvPr/>
        </p:nvPicPr>
        <p:blipFill>
          <a:blip r:embed="rId5"/>
          <a:stretch>
            <a:fillRect/>
          </a:stretch>
        </p:blipFill>
        <p:spPr>
          <a:xfrm>
            <a:off x="2042294" y="4740827"/>
            <a:ext cx="87771" cy="87771"/>
          </a:xfrm>
          <a:prstGeom prst="rect">
            <a:avLst/>
          </a:prstGeom>
        </p:spPr>
      </p:pic>
      <p:pic>
        <p:nvPicPr>
          <p:cNvPr id="134" name="Image 5" descr="preencoded.png">    </p:cNvPr>
          <p:cNvPicPr>
            <a:picLocks noChangeAspect="1"/>
          </p:cNvPicPr>
          <p:nvPr/>
        </p:nvPicPr>
        <p:blipFill>
          <a:blip r:embed="rId6"/>
          <a:stretch>
            <a:fillRect/>
          </a:stretch>
        </p:blipFill>
        <p:spPr>
          <a:xfrm>
            <a:off x="516731" y="4737088"/>
            <a:ext cx="95250" cy="95250"/>
          </a:xfrm>
          <a:prstGeom prst="rect">
            <a:avLst/>
          </a:prstGeom>
        </p:spPr>
      </p:pic>
      <p:pic>
        <p:nvPicPr>
          <p:cNvPr id="135" name="Image 6" descr="preencoded.png">    </p:cNvPr>
          <p:cNvPicPr>
            <a:picLocks noChangeAspect="1"/>
          </p:cNvPicPr>
          <p:nvPr/>
        </p:nvPicPr>
        <p:blipFill>
          <a:blip r:embed="rId7"/>
          <a:stretch>
            <a:fillRect/>
          </a:stretch>
        </p:blipFill>
        <p:spPr>
          <a:xfrm>
            <a:off x="2042294" y="4413238"/>
            <a:ext cx="95250" cy="95250"/>
          </a:xfrm>
          <a:prstGeom prst="rect">
            <a:avLst/>
          </a:prstGeom>
        </p:spPr>
      </p:pic>
      <p:pic>
        <p:nvPicPr>
          <p:cNvPr id="136" name="Image 7" descr="preencoded.png">    </p:cNvPr>
          <p:cNvPicPr>
            <a:picLocks noChangeAspect="1"/>
          </p:cNvPicPr>
          <p:nvPr/>
        </p:nvPicPr>
        <p:blipFill>
          <a:blip r:embed="rId8"/>
          <a:stretch>
            <a:fillRect/>
          </a:stretch>
        </p:blipFill>
        <p:spPr>
          <a:xfrm>
            <a:off x="516731" y="4413238"/>
            <a:ext cx="95250" cy="95250"/>
          </a:xfrm>
          <a:prstGeom prst="rect">
            <a:avLst/>
          </a:prstGeom>
        </p:spPr>
      </p:pic>
      <p:pic>
        <p:nvPicPr>
          <p:cNvPr id="137" name="Image 8" descr="preencoded.png">    </p:cNvPr>
          <p:cNvPicPr>
            <a:picLocks noChangeAspect="1"/>
          </p:cNvPicPr>
          <p:nvPr/>
        </p:nvPicPr>
        <p:blipFill>
          <a:blip r:embed="rId9"/>
          <a:stretch>
            <a:fillRect/>
          </a:stretch>
        </p:blipFill>
        <p:spPr>
          <a:xfrm>
            <a:off x="285750" y="1085850"/>
            <a:ext cx="3213088" cy="2008175"/>
          </a:xfrm>
          <a:prstGeom prst="rect">
            <a:avLst/>
          </a:prstGeom>
        </p:spPr>
      </p:pic>
      <p:pic>
        <p:nvPicPr>
          <p:cNvPr id="138" name="Image 9" descr="preencoded.png">    </p:cNvPr>
          <p:cNvPicPr>
            <a:picLocks noChangeAspect="1"/>
          </p:cNvPicPr>
          <p:nvPr/>
        </p:nvPicPr>
        <p:blipFill>
          <a:blip r:embed="rId10"/>
          <a:stretch>
            <a:fillRect/>
          </a:stretch>
        </p:blipFill>
        <p:spPr>
          <a:xfrm>
            <a:off x="1870844" y="3151175"/>
            <a:ext cx="114300" cy="38100"/>
          </a:xfrm>
          <a:prstGeom prst="rect">
            <a:avLst/>
          </a:prstGeom>
        </p:spPr>
      </p:pic>
      <p:pic>
        <p:nvPicPr>
          <p:cNvPr id="139" name="Image 10" descr="preencoded.png">    </p:cNvPr>
          <p:cNvPicPr>
            <a:picLocks noChangeAspect="1"/>
          </p:cNvPicPr>
          <p:nvPr/>
        </p:nvPicPr>
        <p:blipFill>
          <a:blip r:embed="rId11"/>
          <a:stretch>
            <a:fillRect/>
          </a:stretch>
        </p:blipFill>
        <p:spPr>
          <a:xfrm>
            <a:off x="2023244" y="3151175"/>
            <a:ext cx="38100" cy="38100"/>
          </a:xfrm>
          <a:prstGeom prst="rect">
            <a:avLst/>
          </a:prstGeom>
        </p:spPr>
      </p:pic>
      <p:pic>
        <p:nvPicPr>
          <p:cNvPr id="140" name="Image 11" descr="preencoded.png">    </p:cNvPr>
          <p:cNvPicPr>
            <a:picLocks noChangeAspect="1"/>
          </p:cNvPicPr>
          <p:nvPr/>
        </p:nvPicPr>
        <p:blipFill>
          <a:blip r:embed="rId12"/>
          <a:stretch>
            <a:fillRect/>
          </a:stretch>
        </p:blipFill>
        <p:spPr>
          <a:xfrm>
            <a:off x="2099444" y="3151175"/>
            <a:ext cx="38100" cy="38100"/>
          </a:xfrm>
          <a:prstGeom prst="rect">
            <a:avLst/>
          </a:prstGeom>
        </p:spPr>
      </p:pic>
      <p:pic>
        <p:nvPicPr>
          <p:cNvPr id="141" name="Image 12" descr="preencoded.png">    </p:cNvPr>
          <p:cNvPicPr>
            <a:picLocks noChangeAspect="1"/>
          </p:cNvPicPr>
          <p:nvPr/>
        </p:nvPicPr>
        <p:blipFill>
          <a:blip r:embed="rId13"/>
          <a:stretch>
            <a:fillRect/>
          </a:stretch>
        </p:blipFill>
        <p:spPr>
          <a:xfrm>
            <a:off x="416719" y="1000125"/>
            <a:ext cx="76200" cy="76200"/>
          </a:xfrm>
          <a:prstGeom prst="rect">
            <a:avLst/>
          </a:prstGeom>
        </p:spPr>
      </p:pic>
      <p:sp>
        <p:nvSpPr>
          <p:cNvPr id="142" name="Text 127"/>
          <p:cNvSpPr/>
          <p:nvPr/>
        </p:nvSpPr>
        <p:spPr>
          <a:xfrm>
            <a:off x="495300" y="609600"/>
            <a:ext cx="1514475" cy="76200"/>
          </a:xfrm>
          <a:prstGeom prst="rect">
            <a:avLst/>
          </a:prstGeom>
          <a:noFill/>
          <a:ln/>
        </p:spPr>
        <p:txBody>
          <a:bodyPr wrap="square" rtlCol="0" anchor="ctr"/>
          <a:lstStyle/>
          <a:p>
            <a:pPr algn="l" indent="0" marL="0">
              <a:lnSpc>
                <a:spcPts val="604"/>
              </a:lnSpc>
              <a:buNone/>
            </a:pPr>
            <a:r>
              <a:rPr lang="en-US" sz="525" dirty="0">
                <a:solidFill>
                  <a:srgbClr val="6B6D75">
                    <a:alpha val="99000"/>
                  </a:srgbClr>
                </a:solidFill>
                <a:latin typeface="Times" pitchFamily="34" charset="0"/>
                <a:ea typeface="Times" pitchFamily="34" charset="-122"/>
                <a:cs typeface="Times" pitchFamily="34" charset="-120"/>
              </a:rPr>
              <a:t>Search by neighborhood or university...</a:t>
            </a:r>
            <a:endParaRPr lang="en-US" sz="525" dirty="0"/>
          </a:p>
        </p:txBody>
      </p:sp>
      <p:sp>
        <p:nvSpPr>
          <p:cNvPr id="143" name="Text 128"/>
          <p:cNvSpPr/>
          <p:nvPr/>
        </p:nvSpPr>
        <p:spPr>
          <a:xfrm>
            <a:off x="4977947" y="304800"/>
            <a:ext cx="804862"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list your space</a:t>
            </a:r>
            <a:endParaRPr lang="en-US" sz="525" dirty="0"/>
          </a:p>
        </p:txBody>
      </p:sp>
      <p:sp>
        <p:nvSpPr>
          <p:cNvPr id="144" name="Text 129"/>
          <p:cNvSpPr/>
          <p:nvPr/>
        </p:nvSpPr>
        <p:spPr>
          <a:xfrm>
            <a:off x="266700" y="257175"/>
            <a:ext cx="847725" cy="190500"/>
          </a:xfrm>
          <a:prstGeom prst="rect">
            <a:avLst/>
          </a:prstGeom>
          <a:noFill/>
          <a:ln/>
        </p:spPr>
        <p:txBody>
          <a:bodyPr wrap="square" rtlCol="0" anchor="ctr"/>
          <a:lstStyle/>
          <a:p>
            <a:pPr algn="l" indent="0" marL="0">
              <a:lnSpc>
                <a:spcPts val="1500"/>
              </a:lnSpc>
              <a:buNone/>
            </a:pPr>
            <a:r>
              <a:rPr lang="en-US" sz="1350" b="1" spc="-34" kern="0" dirty="0">
                <a:solidFill>
                  <a:srgbClr val="1C1E26">
                    <a:alpha val="99000"/>
                  </a:srgbClr>
                </a:solidFill>
                <a:latin typeface="Teko" pitchFamily="34" charset="0"/>
                <a:ea typeface="Teko" pitchFamily="34" charset="-122"/>
                <a:cs typeface="Teko" pitchFamily="34" charset="-120"/>
              </a:rPr>
              <a:t>house</a:t>
            </a:r>
            <a:endParaRPr lang="en-US" sz="1350" dirty="0"/>
          </a:p>
        </p:txBody>
      </p:sp>
      <p:sp>
        <p:nvSpPr>
          <p:cNvPr id="145" name="Text 130"/>
          <p:cNvSpPr/>
          <p:nvPr/>
        </p:nvSpPr>
        <p:spPr>
          <a:xfrm>
            <a:off x="657225" y="257175"/>
            <a:ext cx="804862" cy="190500"/>
          </a:xfrm>
          <a:prstGeom prst="rect">
            <a:avLst/>
          </a:prstGeom>
          <a:noFill/>
          <a:ln/>
        </p:spPr>
        <p:txBody>
          <a:bodyPr wrap="square" rtlCol="0" anchor="ctr"/>
          <a:lstStyle/>
          <a:p>
            <a:pPr algn="l" indent="0" marL="0">
              <a:lnSpc>
                <a:spcPts val="1500"/>
              </a:lnSpc>
              <a:buNone/>
            </a:pPr>
            <a:r>
              <a:rPr lang="en-US" sz="1350" b="1" spc="-34" kern="0" dirty="0">
                <a:solidFill>
                  <a:srgbClr val="C35141">
                    <a:alpha val="99000"/>
                  </a:srgbClr>
                </a:solidFill>
                <a:latin typeface="Teko" pitchFamily="34" charset="0"/>
                <a:ea typeface="Teko" pitchFamily="34" charset="-122"/>
                <a:cs typeface="Teko" pitchFamily="34" charset="-120"/>
              </a:rPr>
              <a:t>show</a:t>
            </a:r>
            <a:endParaRPr lang="en-US" sz="1350" dirty="0"/>
          </a:p>
        </p:txBody>
      </p:sp>
      <p:sp>
        <p:nvSpPr>
          <p:cNvPr id="146" name="Text 131"/>
          <p:cNvSpPr/>
          <p:nvPr/>
        </p:nvSpPr>
        <p:spPr>
          <a:xfrm>
            <a:off x="4335959" y="3576638"/>
            <a:ext cx="785813"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message host</a:t>
            </a:r>
            <a:endParaRPr lang="en-US" sz="525" dirty="0"/>
          </a:p>
        </p:txBody>
      </p:sp>
      <p:sp>
        <p:nvSpPr>
          <p:cNvPr id="147" name="Text 132"/>
          <p:cNvSpPr/>
          <p:nvPr/>
        </p:nvSpPr>
        <p:spPr>
          <a:xfrm>
            <a:off x="3920319" y="3367088"/>
            <a:ext cx="1616087"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pitch your show</a:t>
            </a:r>
            <a:endParaRPr lang="en-US" sz="525" dirty="0"/>
          </a:p>
        </p:txBody>
      </p:sp>
      <p:sp>
        <p:nvSpPr>
          <p:cNvPr id="148" name="Text 133"/>
          <p:cNvSpPr/>
          <p:nvPr/>
        </p:nvSpPr>
        <p:spPr>
          <a:xfrm>
            <a:off x="3884861" y="3048000"/>
            <a:ext cx="73818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Dream Pop</a:t>
            </a:r>
            <a:endParaRPr lang="en-US" sz="450" dirty="0"/>
          </a:p>
        </p:txBody>
      </p:sp>
      <p:sp>
        <p:nvSpPr>
          <p:cNvPr id="149" name="Text 134"/>
          <p:cNvSpPr/>
          <p:nvPr/>
        </p:nvSpPr>
        <p:spPr>
          <a:xfrm>
            <a:off x="4492675" y="2914650"/>
            <a:ext cx="73818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Alternative</a:t>
            </a:r>
            <a:endParaRPr lang="en-US" sz="450" dirty="0"/>
          </a:p>
        </p:txBody>
      </p:sp>
      <p:sp>
        <p:nvSpPr>
          <p:cNvPr id="150" name="Text 135"/>
          <p:cNvSpPr/>
          <p:nvPr/>
        </p:nvSpPr>
        <p:spPr>
          <a:xfrm>
            <a:off x="4268056" y="2914650"/>
            <a:ext cx="571500"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Folk</a:t>
            </a:r>
            <a:endParaRPr lang="en-US" sz="450" dirty="0"/>
          </a:p>
        </p:txBody>
      </p:sp>
      <p:sp>
        <p:nvSpPr>
          <p:cNvPr id="151" name="Text 136"/>
          <p:cNvSpPr/>
          <p:nvPr/>
        </p:nvSpPr>
        <p:spPr>
          <a:xfrm>
            <a:off x="3885419" y="2914650"/>
            <a:ext cx="72866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Indie Rock</a:t>
            </a:r>
            <a:endParaRPr lang="en-US" sz="450" dirty="0"/>
          </a:p>
        </p:txBody>
      </p:sp>
      <p:sp>
        <p:nvSpPr>
          <p:cNvPr id="152" name="Text 137"/>
          <p:cNvSpPr/>
          <p:nvPr/>
        </p:nvSpPr>
        <p:spPr>
          <a:xfrm>
            <a:off x="3844119" y="2786063"/>
            <a:ext cx="1042988"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PREFERRED GENRES</a:t>
            </a:r>
            <a:endParaRPr lang="en-US" sz="450" dirty="0"/>
          </a:p>
        </p:txBody>
      </p:sp>
      <p:sp>
        <p:nvSpPr>
          <p:cNvPr id="153" name="Text 138"/>
          <p:cNvSpPr/>
          <p:nvPr/>
        </p:nvSpPr>
        <p:spPr>
          <a:xfrm>
            <a:off x="4115842" y="2366963"/>
            <a:ext cx="1323975" cy="95250"/>
          </a:xfrm>
          <a:prstGeom prst="rect">
            <a:avLst/>
          </a:prstGeom>
          <a:noFill/>
          <a:ln/>
        </p:spPr>
        <p:txBody>
          <a:bodyPr wrap="square" rtlCol="0" anchor="ctr"/>
          <a:lstStyle/>
          <a:p>
            <a:pPr algn="ctr"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Usually responds within 2 hours</a:t>
            </a:r>
            <a:endParaRPr lang="en-US" sz="525" dirty="0"/>
          </a:p>
        </p:txBody>
      </p:sp>
      <p:sp>
        <p:nvSpPr>
          <p:cNvPr id="154" name="Text 139"/>
          <p:cNvSpPr/>
          <p:nvPr/>
        </p:nvSpPr>
        <p:spPr>
          <a:xfrm>
            <a:off x="4491819" y="2119313"/>
            <a:ext cx="752475" cy="95250"/>
          </a:xfrm>
          <a:prstGeom prst="rect">
            <a:avLst/>
          </a:prstGeom>
          <a:noFill/>
          <a:ln/>
        </p:spPr>
        <p:txBody>
          <a:bodyPr wrap="square" rtlCol="0" anchor="ctr"/>
          <a:lstStyle/>
          <a:p>
            <a:pPr algn="ctr"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(23 shows)</a:t>
            </a:r>
            <a:endParaRPr lang="en-US" sz="525" dirty="0"/>
          </a:p>
        </p:txBody>
      </p:sp>
      <p:sp>
        <p:nvSpPr>
          <p:cNvPr id="155" name="Text 140"/>
          <p:cNvSpPr/>
          <p:nvPr/>
        </p:nvSpPr>
        <p:spPr>
          <a:xfrm>
            <a:off x="4346563" y="2097881"/>
            <a:ext cx="566738" cy="133350"/>
          </a:xfrm>
          <a:prstGeom prst="rect">
            <a:avLst/>
          </a:prstGeom>
          <a:noFill/>
          <a:ln/>
        </p:spPr>
        <p:txBody>
          <a:bodyPr wrap="square" rtlCol="0" anchor="ctr"/>
          <a:lstStyle/>
          <a:p>
            <a:pPr algn="ctr" indent="0" marL="0">
              <a:lnSpc>
                <a:spcPts val="1050"/>
              </a:lnSpc>
              <a:buNone/>
            </a:pPr>
            <a:r>
              <a:rPr lang="en-US" sz="675" b="1" dirty="0">
                <a:solidFill>
                  <a:srgbClr val="1C1E26">
                    <a:alpha val="99000"/>
                  </a:srgbClr>
                </a:solidFill>
                <a:latin typeface="Times" pitchFamily="34" charset="0"/>
                <a:ea typeface="Times" pitchFamily="34" charset="-122"/>
                <a:cs typeface="Times" pitchFamily="34" charset="-120"/>
              </a:rPr>
              <a:t>4.8</a:t>
            </a:r>
            <a:endParaRPr lang="en-US" sz="675" dirty="0"/>
          </a:p>
        </p:txBody>
      </p:sp>
      <p:sp>
        <p:nvSpPr>
          <p:cNvPr id="156" name="Text 141"/>
          <p:cNvSpPr/>
          <p:nvPr/>
        </p:nvSpPr>
        <p:spPr>
          <a:xfrm>
            <a:off x="4143338" y="1947863"/>
            <a:ext cx="1171575" cy="95250"/>
          </a:xfrm>
          <a:prstGeom prst="rect">
            <a:avLst/>
          </a:prstGeom>
          <a:noFill/>
          <a:ln/>
        </p:spPr>
        <p:txBody>
          <a:bodyPr wrap="square" rtlCol="0" anchor="ctr"/>
          <a:lstStyle/>
          <a:p>
            <a:pPr algn="ctr"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member since March 2023</a:t>
            </a:r>
            <a:endParaRPr lang="en-US" sz="525" dirty="0"/>
          </a:p>
        </p:txBody>
      </p:sp>
      <p:sp>
        <p:nvSpPr>
          <p:cNvPr id="157" name="Text 142"/>
          <p:cNvSpPr/>
          <p:nvPr/>
        </p:nvSpPr>
        <p:spPr>
          <a:xfrm>
            <a:off x="4338303" y="1793081"/>
            <a:ext cx="781050" cy="133350"/>
          </a:xfrm>
          <a:prstGeom prst="rect">
            <a:avLst/>
          </a:prstGeom>
          <a:noFill/>
          <a:ln/>
        </p:spPr>
        <p:txBody>
          <a:bodyPr wrap="square" rtlCol="0" anchor="ctr"/>
          <a:lstStyle/>
          <a:p>
            <a:pPr algn="ctr"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Sarah M.</a:t>
            </a:r>
            <a:endParaRPr lang="en-US" sz="750" dirty="0"/>
          </a:p>
        </p:txBody>
      </p:sp>
      <p:sp>
        <p:nvSpPr>
          <p:cNvPr id="158" name="Text 143"/>
          <p:cNvSpPr/>
          <p:nvPr/>
        </p:nvSpPr>
        <p:spPr>
          <a:xfrm>
            <a:off x="4467932" y="1471613"/>
            <a:ext cx="523875" cy="152400"/>
          </a:xfrm>
          <a:prstGeom prst="rect">
            <a:avLst/>
          </a:prstGeom>
          <a:noFill/>
          <a:ln/>
        </p:spPr>
        <p:txBody>
          <a:bodyPr wrap="square" rtlCol="0" anchor="ctr"/>
          <a:lstStyle/>
          <a:p>
            <a:pPr algn="ctr" indent="0" marL="0">
              <a:lnSpc>
                <a:spcPts val="1200"/>
              </a:lnSpc>
              <a:buNone/>
            </a:pPr>
            <a:r>
              <a:rPr lang="en-US" sz="900" b="1" dirty="0">
                <a:solidFill>
                  <a:srgbClr val="FFFFFF">
                    <a:alpha val="99000"/>
                  </a:srgbClr>
                </a:solidFill>
                <a:latin typeface="Times" pitchFamily="34" charset="0"/>
                <a:ea typeface="Times" pitchFamily="34" charset="-122"/>
                <a:cs typeface="Times" pitchFamily="34" charset="-120"/>
              </a:rPr>
              <a:t>S</a:t>
            </a:r>
            <a:endParaRPr lang="en-US" sz="900" dirty="0"/>
          </a:p>
        </p:txBody>
      </p:sp>
      <p:sp>
        <p:nvSpPr>
          <p:cNvPr id="159" name="Text 144"/>
          <p:cNvSpPr/>
          <p:nvPr/>
        </p:nvSpPr>
        <p:spPr>
          <a:xfrm>
            <a:off x="516731" y="10314794"/>
            <a:ext cx="3338513" cy="19050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Great vibes and awesome crowd. Only minor issue was parking but Sarah helped coordinate that. Definitely recommend!</a:t>
            </a:r>
            <a:endParaRPr lang="en-US" sz="525" dirty="0"/>
          </a:p>
        </p:txBody>
      </p:sp>
      <p:sp>
        <p:nvSpPr>
          <p:cNvPr id="160" name="Text 145"/>
          <p:cNvSpPr/>
          <p:nvPr/>
        </p:nvSpPr>
        <p:spPr>
          <a:xfrm>
            <a:off x="516731" y="10200494"/>
            <a:ext cx="671513"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Oct 2024</a:t>
            </a:r>
            <a:endParaRPr lang="en-US" sz="450" dirty="0"/>
          </a:p>
        </p:txBody>
      </p:sp>
      <p:sp>
        <p:nvSpPr>
          <p:cNvPr id="161" name="Text 146"/>
          <p:cNvSpPr/>
          <p:nvPr/>
        </p:nvSpPr>
        <p:spPr>
          <a:xfrm>
            <a:off x="516731" y="10083812"/>
            <a:ext cx="938212"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Silver Threads</a:t>
            </a:r>
            <a:endParaRPr lang="en-US" sz="600" dirty="0"/>
          </a:p>
        </p:txBody>
      </p:sp>
      <p:sp>
        <p:nvSpPr>
          <p:cNvPr id="162" name="Text 147"/>
          <p:cNvSpPr/>
          <p:nvPr/>
        </p:nvSpPr>
        <p:spPr>
          <a:xfrm>
            <a:off x="516731" y="9738531"/>
            <a:ext cx="3343275" cy="19050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One of the best house shows we've played. Sarah took care of everything and made us feel so welcome. The sleeping arrangements were a lifesaver!</a:t>
            </a:r>
            <a:endParaRPr lang="en-US" sz="525" dirty="0"/>
          </a:p>
        </p:txBody>
      </p:sp>
      <p:sp>
        <p:nvSpPr>
          <p:cNvPr id="163" name="Text 148"/>
          <p:cNvSpPr/>
          <p:nvPr/>
        </p:nvSpPr>
        <p:spPr>
          <a:xfrm>
            <a:off x="516731" y="9624231"/>
            <a:ext cx="685800"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Nov 2024</a:t>
            </a:r>
            <a:endParaRPr lang="en-US" sz="450" dirty="0"/>
          </a:p>
        </p:txBody>
      </p:sp>
      <p:sp>
        <p:nvSpPr>
          <p:cNvPr id="164" name="Text 149"/>
          <p:cNvSpPr/>
          <p:nvPr/>
        </p:nvSpPr>
        <p:spPr>
          <a:xfrm>
            <a:off x="516731" y="9507550"/>
            <a:ext cx="957263"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Whisper Valley</a:t>
            </a:r>
            <a:endParaRPr lang="en-US" sz="600" dirty="0"/>
          </a:p>
        </p:txBody>
      </p:sp>
      <p:sp>
        <p:nvSpPr>
          <p:cNvPr id="165" name="Text 150"/>
          <p:cNvSpPr/>
          <p:nvPr/>
        </p:nvSpPr>
        <p:spPr>
          <a:xfrm>
            <a:off x="516731" y="9162269"/>
            <a:ext cx="3343275" cy="19050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Sarah was an incredible host! The space was perfect, great sound system, and the crowd was super engaged. Would love to come back.</a:t>
            </a:r>
            <a:endParaRPr lang="en-US" sz="525" dirty="0"/>
          </a:p>
        </p:txBody>
      </p:sp>
      <p:sp>
        <p:nvSpPr>
          <p:cNvPr id="166" name="Text 151"/>
          <p:cNvSpPr/>
          <p:nvPr/>
        </p:nvSpPr>
        <p:spPr>
          <a:xfrm>
            <a:off x="516731" y="9047969"/>
            <a:ext cx="681038"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Dec 2024</a:t>
            </a:r>
            <a:endParaRPr lang="en-US" sz="450" dirty="0"/>
          </a:p>
        </p:txBody>
      </p:sp>
      <p:sp>
        <p:nvSpPr>
          <p:cNvPr id="167" name="Text 152"/>
          <p:cNvSpPr/>
          <p:nvPr/>
        </p:nvSpPr>
        <p:spPr>
          <a:xfrm>
            <a:off x="516731" y="8931287"/>
            <a:ext cx="1042988"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The Violet Echoes</a:t>
            </a:r>
            <a:endParaRPr lang="en-US" sz="600" dirty="0"/>
          </a:p>
        </p:txBody>
      </p:sp>
      <p:sp>
        <p:nvSpPr>
          <p:cNvPr id="168" name="Text 153"/>
          <p:cNvSpPr/>
          <p:nvPr/>
        </p:nvSpPr>
        <p:spPr>
          <a:xfrm>
            <a:off x="516731" y="8607437"/>
            <a:ext cx="757238"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reviews</a:t>
            </a:r>
            <a:endParaRPr lang="en-US" sz="750" dirty="0"/>
          </a:p>
        </p:txBody>
      </p:sp>
      <p:sp>
        <p:nvSpPr>
          <p:cNvPr id="169" name="Text 154"/>
          <p:cNvSpPr/>
          <p:nvPr/>
        </p:nvSpPr>
        <p:spPr>
          <a:xfrm>
            <a:off x="2805075" y="8219294"/>
            <a:ext cx="676275"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Sep 2024</a:t>
            </a:r>
            <a:endParaRPr lang="en-US" sz="450" dirty="0"/>
          </a:p>
        </p:txBody>
      </p:sp>
      <p:sp>
        <p:nvSpPr>
          <p:cNvPr id="170" name="Text 155"/>
          <p:cNvSpPr/>
          <p:nvPr/>
        </p:nvSpPr>
        <p:spPr>
          <a:xfrm>
            <a:off x="2805075" y="8085944"/>
            <a:ext cx="1004888" cy="95250"/>
          </a:xfrm>
          <a:prstGeom prst="rect">
            <a:avLst/>
          </a:prstGeom>
          <a:noFill/>
          <a:ln/>
        </p:spPr>
        <p:txBody>
          <a:bodyPr wrap="square" rtlCol="0" anchor="ctr"/>
          <a:lstStyle/>
          <a:p>
            <a:pPr algn="l" indent="0" marL="0">
              <a:lnSpc>
                <a:spcPts val="750"/>
              </a:lnSpc>
              <a:buNone/>
            </a:pPr>
            <a:r>
              <a:rPr lang="en-US" sz="525" b="1" dirty="0">
                <a:solidFill>
                  <a:srgbClr val="1C1E26">
                    <a:alpha val="99000"/>
                  </a:srgbClr>
                </a:solidFill>
                <a:latin typeface="Times" pitchFamily="34" charset="0"/>
                <a:ea typeface="Times" pitchFamily="34" charset="-122"/>
                <a:cs typeface="Times" pitchFamily="34" charset="-120"/>
              </a:rPr>
              <a:t>The Morning After</a:t>
            </a:r>
            <a:endParaRPr lang="en-US" sz="525" dirty="0"/>
          </a:p>
        </p:txBody>
      </p:sp>
      <p:sp>
        <p:nvSpPr>
          <p:cNvPr id="171" name="Text 156"/>
          <p:cNvSpPr/>
          <p:nvPr/>
        </p:nvSpPr>
        <p:spPr>
          <a:xfrm>
            <a:off x="2042294" y="8219256"/>
            <a:ext cx="671513"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Oct 2024</a:t>
            </a:r>
            <a:endParaRPr lang="en-US" sz="450" dirty="0"/>
          </a:p>
        </p:txBody>
      </p:sp>
      <p:sp>
        <p:nvSpPr>
          <p:cNvPr id="172" name="Text 157"/>
          <p:cNvSpPr/>
          <p:nvPr/>
        </p:nvSpPr>
        <p:spPr>
          <a:xfrm>
            <a:off x="2042294" y="8085906"/>
            <a:ext cx="876300" cy="95250"/>
          </a:xfrm>
          <a:prstGeom prst="rect">
            <a:avLst/>
          </a:prstGeom>
          <a:noFill/>
          <a:ln/>
        </p:spPr>
        <p:txBody>
          <a:bodyPr wrap="square" rtlCol="0" anchor="ctr"/>
          <a:lstStyle/>
          <a:p>
            <a:pPr algn="l" indent="0" marL="0">
              <a:lnSpc>
                <a:spcPts val="750"/>
              </a:lnSpc>
              <a:buNone/>
            </a:pPr>
            <a:r>
              <a:rPr lang="en-US" sz="525" b="1" dirty="0">
                <a:solidFill>
                  <a:srgbClr val="1C1E26">
                    <a:alpha val="99000"/>
                  </a:srgbClr>
                </a:solidFill>
                <a:latin typeface="Times" pitchFamily="34" charset="0"/>
                <a:ea typeface="Times" pitchFamily="34" charset="-122"/>
                <a:cs typeface="Times" pitchFamily="34" charset="-120"/>
              </a:rPr>
              <a:t>Silver Threads</a:t>
            </a:r>
            <a:endParaRPr lang="en-US" sz="525" dirty="0"/>
          </a:p>
        </p:txBody>
      </p:sp>
      <p:sp>
        <p:nvSpPr>
          <p:cNvPr id="173" name="Text 158"/>
          <p:cNvSpPr/>
          <p:nvPr/>
        </p:nvSpPr>
        <p:spPr>
          <a:xfrm>
            <a:off x="1279513" y="8219256"/>
            <a:ext cx="685800"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Nov 2024</a:t>
            </a:r>
            <a:endParaRPr lang="en-US" sz="450" dirty="0"/>
          </a:p>
        </p:txBody>
      </p:sp>
      <p:sp>
        <p:nvSpPr>
          <p:cNvPr id="174" name="Text 159"/>
          <p:cNvSpPr/>
          <p:nvPr/>
        </p:nvSpPr>
        <p:spPr>
          <a:xfrm>
            <a:off x="1279513" y="8085906"/>
            <a:ext cx="895350" cy="95250"/>
          </a:xfrm>
          <a:prstGeom prst="rect">
            <a:avLst/>
          </a:prstGeom>
          <a:noFill/>
          <a:ln/>
        </p:spPr>
        <p:txBody>
          <a:bodyPr wrap="square" rtlCol="0" anchor="ctr"/>
          <a:lstStyle/>
          <a:p>
            <a:pPr algn="l" indent="0" marL="0">
              <a:lnSpc>
                <a:spcPts val="750"/>
              </a:lnSpc>
              <a:buNone/>
            </a:pPr>
            <a:r>
              <a:rPr lang="en-US" sz="525" b="1" dirty="0">
                <a:solidFill>
                  <a:srgbClr val="1C1E26">
                    <a:alpha val="99000"/>
                  </a:srgbClr>
                </a:solidFill>
                <a:latin typeface="Times" pitchFamily="34" charset="0"/>
                <a:ea typeface="Times" pitchFamily="34" charset="-122"/>
                <a:cs typeface="Times" pitchFamily="34" charset="-120"/>
              </a:rPr>
              <a:t>Whisper Valley</a:t>
            </a:r>
            <a:endParaRPr lang="en-US" sz="525" dirty="0"/>
          </a:p>
        </p:txBody>
      </p:sp>
      <p:sp>
        <p:nvSpPr>
          <p:cNvPr id="175" name="Text 160"/>
          <p:cNvSpPr/>
          <p:nvPr/>
        </p:nvSpPr>
        <p:spPr>
          <a:xfrm>
            <a:off x="516731" y="8219256"/>
            <a:ext cx="681038"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Dec 2024</a:t>
            </a:r>
            <a:endParaRPr lang="en-US" sz="450" dirty="0"/>
          </a:p>
        </p:txBody>
      </p:sp>
      <p:sp>
        <p:nvSpPr>
          <p:cNvPr id="176" name="Text 161"/>
          <p:cNvSpPr/>
          <p:nvPr/>
        </p:nvSpPr>
        <p:spPr>
          <a:xfrm>
            <a:off x="516731" y="8085906"/>
            <a:ext cx="971550" cy="95250"/>
          </a:xfrm>
          <a:prstGeom prst="rect">
            <a:avLst/>
          </a:prstGeom>
          <a:noFill/>
          <a:ln/>
        </p:spPr>
        <p:txBody>
          <a:bodyPr wrap="square" rtlCol="0" anchor="ctr"/>
          <a:lstStyle/>
          <a:p>
            <a:pPr algn="l" indent="0" marL="0">
              <a:lnSpc>
                <a:spcPts val="750"/>
              </a:lnSpc>
              <a:buNone/>
            </a:pPr>
            <a:r>
              <a:rPr lang="en-US" sz="525" b="1" dirty="0">
                <a:solidFill>
                  <a:srgbClr val="1C1E26">
                    <a:alpha val="99000"/>
                  </a:srgbClr>
                </a:solidFill>
                <a:latin typeface="Times" pitchFamily="34" charset="0"/>
                <a:ea typeface="Times" pitchFamily="34" charset="-122"/>
                <a:cs typeface="Times" pitchFamily="34" charset="-120"/>
              </a:rPr>
              <a:t>The Violet Echoes</a:t>
            </a:r>
            <a:endParaRPr lang="en-US" sz="525" dirty="0"/>
          </a:p>
        </p:txBody>
      </p:sp>
      <p:sp>
        <p:nvSpPr>
          <p:cNvPr id="177" name="Text 162"/>
          <p:cNvSpPr/>
          <p:nvPr/>
        </p:nvSpPr>
        <p:spPr>
          <a:xfrm>
            <a:off x="516731" y="7034994"/>
            <a:ext cx="1014413"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past shows (4)</a:t>
            </a:r>
            <a:endParaRPr lang="en-US" sz="750" dirty="0"/>
          </a:p>
        </p:txBody>
      </p:sp>
      <p:sp>
        <p:nvSpPr>
          <p:cNvPr id="178" name="Text 163"/>
          <p:cNvSpPr/>
          <p:nvPr/>
        </p:nvSpPr>
        <p:spPr>
          <a:xfrm>
            <a:off x="669131" y="6589700"/>
            <a:ext cx="1895475"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Comfortable pull-out couch and air mattress available</a:t>
            </a:r>
            <a:endParaRPr lang="en-US" sz="525" dirty="0"/>
          </a:p>
        </p:txBody>
      </p:sp>
      <p:sp>
        <p:nvSpPr>
          <p:cNvPr id="179" name="Text 164"/>
          <p:cNvSpPr/>
          <p:nvPr/>
        </p:nvSpPr>
        <p:spPr>
          <a:xfrm>
            <a:off x="669131" y="6453969"/>
            <a:ext cx="1243013"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Artist sleeping available</a:t>
            </a:r>
            <a:endParaRPr lang="en-US" sz="600" dirty="0"/>
          </a:p>
        </p:txBody>
      </p:sp>
      <p:sp>
        <p:nvSpPr>
          <p:cNvPr id="180" name="Text 165"/>
          <p:cNvSpPr/>
          <p:nvPr/>
        </p:nvSpPr>
        <p:spPr>
          <a:xfrm>
            <a:off x="2147069" y="6068206"/>
            <a:ext cx="1033463"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Subway accessible</a:t>
            </a:r>
            <a:endParaRPr lang="en-US" sz="600" dirty="0"/>
          </a:p>
        </p:txBody>
      </p:sp>
      <p:sp>
        <p:nvSpPr>
          <p:cNvPr id="181" name="Text 166"/>
          <p:cNvSpPr/>
          <p:nvPr/>
        </p:nvSpPr>
        <p:spPr>
          <a:xfrm>
            <a:off x="631031" y="6068206"/>
            <a:ext cx="890587"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Street parking</a:t>
            </a:r>
            <a:endParaRPr lang="en-US" sz="600" dirty="0"/>
          </a:p>
        </p:txBody>
      </p:sp>
      <p:sp>
        <p:nvSpPr>
          <p:cNvPr id="182" name="Text 167"/>
          <p:cNvSpPr/>
          <p:nvPr/>
        </p:nvSpPr>
        <p:spPr>
          <a:xfrm>
            <a:off x="2147069" y="5896756"/>
            <a:ext cx="1038225"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Full kitchen access</a:t>
            </a:r>
            <a:endParaRPr lang="en-US" sz="600" dirty="0"/>
          </a:p>
        </p:txBody>
      </p:sp>
      <p:sp>
        <p:nvSpPr>
          <p:cNvPr id="183" name="Text 168"/>
          <p:cNvSpPr/>
          <p:nvPr/>
        </p:nvSpPr>
        <p:spPr>
          <a:xfrm>
            <a:off x="631031" y="5896756"/>
            <a:ext cx="971550"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Green room area</a:t>
            </a:r>
            <a:endParaRPr lang="en-US" sz="600" dirty="0"/>
          </a:p>
        </p:txBody>
      </p:sp>
      <p:sp>
        <p:nvSpPr>
          <p:cNvPr id="184" name="Text 169"/>
          <p:cNvSpPr/>
          <p:nvPr/>
        </p:nvSpPr>
        <p:spPr>
          <a:xfrm>
            <a:off x="2147069" y="5725306"/>
            <a:ext cx="885825"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Stage lighting</a:t>
            </a:r>
            <a:endParaRPr lang="en-US" sz="600" dirty="0"/>
          </a:p>
        </p:txBody>
      </p:sp>
      <p:sp>
        <p:nvSpPr>
          <p:cNvPr id="185" name="Text 170"/>
          <p:cNvSpPr/>
          <p:nvPr/>
        </p:nvSpPr>
        <p:spPr>
          <a:xfrm>
            <a:off x="631031" y="5725306"/>
            <a:ext cx="1033463" cy="114300"/>
          </a:xfrm>
          <a:prstGeom prst="rect">
            <a:avLst/>
          </a:prstGeom>
          <a:noFill/>
          <a:ln/>
        </p:spPr>
        <p:txBody>
          <a:bodyPr wrap="square" rtlCol="0" anchor="ctr"/>
          <a:lstStyle/>
          <a:p>
            <a:pPr algn="l" indent="0" marL="0">
              <a:lnSpc>
                <a:spcPts val="900"/>
              </a:lnSpc>
              <a:buNone/>
            </a:pPr>
            <a:r>
              <a:rPr lang="en-US" sz="600" dirty="0">
                <a:solidFill>
                  <a:srgbClr val="1C1E26">
                    <a:alpha val="99000"/>
                  </a:srgbClr>
                </a:solidFill>
                <a:latin typeface="Times" pitchFamily="34" charset="0"/>
                <a:ea typeface="Times" pitchFamily="34" charset="-122"/>
                <a:cs typeface="Times" pitchFamily="34" charset="-120"/>
              </a:rPr>
              <a:t>Built-in PA system</a:t>
            </a:r>
            <a:endParaRPr lang="en-US" sz="600" dirty="0"/>
          </a:p>
        </p:txBody>
      </p:sp>
      <p:sp>
        <p:nvSpPr>
          <p:cNvPr id="186" name="Text 171"/>
          <p:cNvSpPr/>
          <p:nvPr/>
        </p:nvSpPr>
        <p:spPr>
          <a:xfrm>
            <a:off x="516731" y="5401456"/>
            <a:ext cx="828675"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amenities</a:t>
            </a:r>
            <a:endParaRPr lang="en-US" sz="750" dirty="0"/>
          </a:p>
        </p:txBody>
      </p:sp>
      <p:sp>
        <p:nvSpPr>
          <p:cNvPr id="187" name="Text 172"/>
          <p:cNvSpPr/>
          <p:nvPr/>
        </p:nvSpPr>
        <p:spPr>
          <a:xfrm>
            <a:off x="2187215" y="4706131"/>
            <a:ext cx="1490663" cy="2286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Weekends preferred, occasional weeknights</a:t>
            </a:r>
            <a:endParaRPr lang="en-US" sz="600" dirty="0"/>
          </a:p>
        </p:txBody>
      </p:sp>
      <p:sp>
        <p:nvSpPr>
          <p:cNvPr id="188" name="Text 173"/>
          <p:cNvSpPr/>
          <p:nvPr/>
        </p:nvSpPr>
        <p:spPr>
          <a:xfrm>
            <a:off x="2187215" y="4632313"/>
            <a:ext cx="866775"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AVAILABILITY</a:t>
            </a:r>
            <a:endParaRPr lang="en-US" sz="450" dirty="0"/>
          </a:p>
        </p:txBody>
      </p:sp>
      <p:sp>
        <p:nvSpPr>
          <p:cNvPr id="189" name="Text 174"/>
          <p:cNvSpPr/>
          <p:nvPr/>
        </p:nvSpPr>
        <p:spPr>
          <a:xfrm>
            <a:off x="669131" y="4763281"/>
            <a:ext cx="1395413"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Williamsburg, Brooklyn, NY</a:t>
            </a:r>
            <a:endParaRPr lang="en-US" sz="600" dirty="0"/>
          </a:p>
        </p:txBody>
      </p:sp>
      <p:sp>
        <p:nvSpPr>
          <p:cNvPr id="190" name="Text 175"/>
          <p:cNvSpPr/>
          <p:nvPr/>
        </p:nvSpPr>
        <p:spPr>
          <a:xfrm>
            <a:off x="669131" y="4689463"/>
            <a:ext cx="757238"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LOCATION</a:t>
            </a:r>
            <a:endParaRPr lang="en-US" sz="450" dirty="0"/>
          </a:p>
        </p:txBody>
      </p:sp>
      <p:sp>
        <p:nvSpPr>
          <p:cNvPr id="191" name="Text 176"/>
          <p:cNvSpPr/>
          <p:nvPr/>
        </p:nvSpPr>
        <p:spPr>
          <a:xfrm>
            <a:off x="2194694" y="4439431"/>
            <a:ext cx="766763"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50 people</a:t>
            </a:r>
            <a:endParaRPr lang="en-US" sz="600" dirty="0"/>
          </a:p>
        </p:txBody>
      </p:sp>
      <p:sp>
        <p:nvSpPr>
          <p:cNvPr id="192" name="Text 177"/>
          <p:cNvSpPr/>
          <p:nvPr/>
        </p:nvSpPr>
        <p:spPr>
          <a:xfrm>
            <a:off x="2194694" y="4365613"/>
            <a:ext cx="752475"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CAPACITY</a:t>
            </a:r>
            <a:endParaRPr lang="en-US" sz="450" dirty="0"/>
          </a:p>
        </p:txBody>
      </p:sp>
      <p:sp>
        <p:nvSpPr>
          <p:cNvPr id="193" name="Text 178"/>
          <p:cNvSpPr/>
          <p:nvPr/>
        </p:nvSpPr>
        <p:spPr>
          <a:xfrm>
            <a:off x="669131" y="4439431"/>
            <a:ext cx="904875"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Spacious Loft</a:t>
            </a:r>
            <a:endParaRPr lang="en-US" sz="600" dirty="0"/>
          </a:p>
        </p:txBody>
      </p:sp>
      <p:sp>
        <p:nvSpPr>
          <p:cNvPr id="194" name="Text 179"/>
          <p:cNvSpPr/>
          <p:nvPr/>
        </p:nvSpPr>
        <p:spPr>
          <a:xfrm>
            <a:off x="669131" y="4365613"/>
            <a:ext cx="82391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VENUE TYPE</a:t>
            </a:r>
            <a:endParaRPr lang="en-US" sz="450" dirty="0"/>
          </a:p>
        </p:txBody>
      </p:sp>
      <p:sp>
        <p:nvSpPr>
          <p:cNvPr id="195" name="Text 180"/>
          <p:cNvSpPr/>
          <p:nvPr/>
        </p:nvSpPr>
        <p:spPr>
          <a:xfrm>
            <a:off x="516731" y="3801256"/>
            <a:ext cx="3424238" cy="371475"/>
          </a:xfrm>
          <a:prstGeom prst="rect">
            <a:avLst/>
          </a:prstGeom>
          <a:noFill/>
          <a:ln/>
        </p:spPr>
        <p:txBody>
          <a:bodyPr wrap="square" rtlCol="0" anchor="ctr"/>
          <a:lstStyle/>
          <a:p>
            <a:pPr algn="l" indent="0" marL="0">
              <a:lnSpc>
                <a:spcPts val="975"/>
              </a:lnSpc>
              <a:buNone/>
            </a:pPr>
            <a:r>
              <a:rPr lang="en-US" sz="600" dirty="0">
                <a:solidFill>
                  <a:srgbClr val="1C1E26">
                    <a:alpha val="99000"/>
                  </a:srgbClr>
                </a:solidFill>
                <a:latin typeface="Times" pitchFamily="34" charset="0"/>
                <a:ea typeface="Times" pitchFamily="34" charset="-122"/>
                <a:cs typeface="Times" pitchFamily="34" charset="-120"/>
              </a:rPr>
              <a:t>Lifelong music lover and DIY scene supporter. My loft has been hosting intimate shows for indie and folk artists for over a year. I believe in creating a welcoming space where artists can connect with fans in an authentic way. BYOB friendly, good vibes only.</a:t>
            </a:r>
            <a:endParaRPr lang="en-US" sz="600" dirty="0"/>
          </a:p>
        </p:txBody>
      </p:sp>
      <p:sp>
        <p:nvSpPr>
          <p:cNvPr id="196" name="Text 181"/>
          <p:cNvSpPr/>
          <p:nvPr/>
        </p:nvSpPr>
        <p:spPr>
          <a:xfrm>
            <a:off x="516731" y="3477406"/>
            <a:ext cx="1057275"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about the venue</a:t>
            </a:r>
            <a:endParaRPr lang="en-US" sz="750" dirty="0"/>
          </a:p>
        </p:txBody>
      </p:sp>
      <p:sp>
        <p:nvSpPr>
          <p:cNvPr id="197" name="Text 182"/>
          <p:cNvSpPr/>
          <p:nvPr/>
        </p:nvSpPr>
        <p:spPr>
          <a:xfrm>
            <a:off x="550069" y="990600"/>
            <a:ext cx="814388"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back to venues</a:t>
            </a:r>
            <a:endParaRPr lang="en-US" sz="525" dirty="0"/>
          </a:p>
        </p:txBody>
      </p:sp>
      <p:sp>
        <p:nvSpPr>
          <p:cNvPr id="198" name="Text 183"/>
          <p:cNvSpPr/>
          <p:nvPr/>
        </p:nvSpPr>
        <p:spPr>
          <a:xfrm>
            <a:off x="1871179" y="666750"/>
            <a:ext cx="752475"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artist profile</a:t>
            </a:r>
            <a:endParaRPr lang="en-US" sz="525" dirty="0"/>
          </a:p>
        </p:txBody>
      </p:sp>
      <p:sp>
        <p:nvSpPr>
          <p:cNvPr id="199" name="Text 184"/>
          <p:cNvSpPr/>
          <p:nvPr/>
        </p:nvSpPr>
        <p:spPr>
          <a:xfrm>
            <a:off x="1408770" y="666750"/>
            <a:ext cx="728663"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host profile</a:t>
            </a:r>
            <a:endParaRPr lang="en-US" sz="525" dirty="0"/>
          </a:p>
        </p:txBody>
      </p:sp>
      <p:sp>
        <p:nvSpPr>
          <p:cNvPr id="200" name="Text 185"/>
          <p:cNvSpPr/>
          <p:nvPr/>
        </p:nvSpPr>
        <p:spPr>
          <a:xfrm>
            <a:off x="816694" y="666750"/>
            <a:ext cx="857250"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upcoming shows</a:t>
            </a:r>
            <a:endParaRPr lang="en-US" sz="525" dirty="0"/>
          </a:p>
        </p:txBody>
      </p:sp>
      <p:sp>
        <p:nvSpPr>
          <p:cNvPr id="201" name="Text 186"/>
          <p:cNvSpPr/>
          <p:nvPr/>
        </p:nvSpPr>
        <p:spPr>
          <a:xfrm>
            <a:off x="347049" y="666750"/>
            <a:ext cx="728663"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find venues</a:t>
            </a:r>
            <a:endParaRPr lang="en-US" sz="525" dirty="0"/>
          </a:p>
        </p:txBody>
      </p:sp>
      <p:sp>
        <p:nvSpPr>
          <p:cNvPr id="202" name="Text 187"/>
          <p:cNvSpPr/>
          <p:nvPr/>
        </p:nvSpPr>
        <p:spPr>
          <a:xfrm>
            <a:off x="5557838" y="1085850"/>
            <a:ext cx="3695700"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spc="-45" kern="0" dirty="0">
                <a:solidFill>
                  <a:srgbClr val="000000">
                    <a:alpha val="99000"/>
                  </a:srgbClr>
                </a:solidFill>
                <a:latin typeface="Teko" pitchFamily="34" charset="0"/>
                <a:ea typeface="Teko" pitchFamily="34" charset="-122"/>
                <a:cs typeface="Teko" pitchFamily="34" charset="-120"/>
              </a:rPr>
              <a:t>A </a:t>
            </a:r>
            <a:pPr algn="l" indent="0" marL="0">
              <a:lnSpc>
                <a:spcPts val="2700"/>
              </a:lnSpc>
              <a:buNone/>
            </a:pPr>
            <a:r>
              <a:rPr lang="en-US" sz="2250" spc="-45" kern="0" dirty="0">
                <a:solidFill>
                  <a:srgbClr val="4A7C7E">
                    <a:alpha val="99000"/>
                  </a:srgbClr>
                </a:solidFill>
                <a:latin typeface="Teko" pitchFamily="34" charset="0"/>
                <a:ea typeface="Teko" pitchFamily="34" charset="-122"/>
                <a:cs typeface="Teko" pitchFamily="34" charset="-120"/>
              </a:rPr>
              <a:t>host</a:t>
            </a:r>
            <a:pPr algn="l" indent="0" marL="0">
              <a:lnSpc>
                <a:spcPts val="2700"/>
              </a:lnSpc>
              <a:buNone/>
            </a:pPr>
            <a:r>
              <a:rPr lang="en-US" sz="2250" spc="-45" kern="0" dirty="0">
                <a:solidFill>
                  <a:srgbClr val="000000">
                    <a:alpha val="99000"/>
                  </a:srgbClr>
                </a:solidFill>
                <a:latin typeface="Teko" pitchFamily="34" charset="0"/>
                <a:ea typeface="Teko" pitchFamily="34" charset="-122"/>
                <a:cs typeface="Teko" pitchFamily="34" charset="-120"/>
              </a:rPr>
              <a:t> makes a profile</a:t>
            </a:r>
            <a:endParaRPr lang="en-US" sz="2250" dirty="0"/>
          </a:p>
        </p:txBody>
      </p:sp>
      <p:sp>
        <p:nvSpPr>
          <p:cNvPr id="203" name="Text 188"/>
          <p:cNvSpPr/>
          <p:nvPr/>
        </p:nvSpPr>
        <p:spPr>
          <a:xfrm>
            <a:off x="5557838" y="1543050"/>
            <a:ext cx="3695700" cy="2514600"/>
          </a:xfrm>
          <a:prstGeom prst="rect">
            <a:avLst/>
          </a:prstGeom>
          <a:noFill/>
          <a:ln/>
        </p:spPr>
        <p:txBody>
          <a:bodyPr wrap="square" rtlCol="0" anchor="ctr"/>
          <a:lstStyle/>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They put neighborhood, venue type, capacity, and amenities </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They put images of the empty space and of previous concerts</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They include whether they can provide artist lodging, and what it looks like</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Profiles are verified through a video tour of the space, that must be taken in app</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Like artist, host’s profiles have reviews and ratings from previous events</a:t>
            </a:r>
            <a:endParaRPr lang="en-US" sz="131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176213" y="1600200"/>
            <a:ext cx="3238500" cy="1943100"/>
          </a:xfrm>
          <a:prstGeom prst="rect">
            <a:avLst/>
          </a:prstGeom>
          <a:noFill/>
          <a:ln/>
        </p:spPr>
      </p:sp>
      <p:sp>
        <p:nvSpPr>
          <p:cNvPr id="3" name="Shape 1"/>
          <p:cNvSpPr/>
          <p:nvPr/>
        </p:nvSpPr>
        <p:spPr>
          <a:xfrm>
            <a:off x="4052888" y="-309562"/>
            <a:ext cx="4910138" cy="7246144"/>
          </a:xfrm>
          <a:prstGeom prst="rect">
            <a:avLst/>
          </a:prstGeom>
          <a:solidFill>
            <a:srgbClr val="FAF7F2"/>
          </a:solidFill>
          <a:ln/>
        </p:spPr>
      </p:sp>
      <p:sp>
        <p:nvSpPr>
          <p:cNvPr id="4" name="Shape 2"/>
          <p:cNvSpPr/>
          <p:nvPr/>
        </p:nvSpPr>
        <p:spPr>
          <a:xfrm>
            <a:off x="4052888" y="80963"/>
            <a:ext cx="4910138" cy="709613"/>
          </a:xfrm>
          <a:prstGeom prst="rect">
            <a:avLst/>
          </a:prstGeom>
          <a:solidFill>
            <a:srgbClr val="FFFFFF"/>
          </a:solidFill>
          <a:ln w="12700">
            <a:solidFill>
              <a:srgbClr val="D4CFCA"/>
            </a:solidFill>
            <a:prstDash val="solid"/>
          </a:ln>
        </p:spPr>
      </p:sp>
      <p:sp>
        <p:nvSpPr>
          <p:cNvPr id="5" name="Shape 3"/>
          <p:cNvSpPr/>
          <p:nvPr/>
        </p:nvSpPr>
        <p:spPr>
          <a:xfrm>
            <a:off x="4052888" y="80963"/>
            <a:ext cx="4910138" cy="704850"/>
          </a:xfrm>
          <a:prstGeom prst="rect">
            <a:avLst/>
          </a:prstGeom>
          <a:noFill/>
          <a:ln/>
        </p:spPr>
      </p:sp>
      <p:sp>
        <p:nvSpPr>
          <p:cNvPr id="6" name="Shape 4"/>
          <p:cNvSpPr/>
          <p:nvPr/>
        </p:nvSpPr>
        <p:spPr>
          <a:xfrm>
            <a:off x="4205288" y="195263"/>
            <a:ext cx="4605338" cy="190500"/>
          </a:xfrm>
          <a:prstGeom prst="rect">
            <a:avLst/>
          </a:prstGeom>
          <a:noFill/>
          <a:ln/>
        </p:spPr>
      </p:sp>
      <p:sp>
        <p:nvSpPr>
          <p:cNvPr id="7" name="Shape 5"/>
          <p:cNvSpPr/>
          <p:nvPr/>
        </p:nvSpPr>
        <p:spPr>
          <a:xfrm>
            <a:off x="4205288" y="500063"/>
            <a:ext cx="4605338" cy="171450"/>
          </a:xfrm>
          <a:prstGeom prst="rect">
            <a:avLst/>
          </a:prstGeom>
          <a:noFill/>
          <a:ln/>
        </p:spPr>
      </p:sp>
      <p:sp>
        <p:nvSpPr>
          <p:cNvPr id="8" name="Shape 6"/>
          <p:cNvSpPr/>
          <p:nvPr/>
        </p:nvSpPr>
        <p:spPr>
          <a:xfrm>
            <a:off x="4205288" y="500063"/>
            <a:ext cx="4605338" cy="171450"/>
          </a:xfrm>
          <a:prstGeom prst="roundRect">
            <a:avLst>
              <a:gd name="adj" fmla="val 61867"/>
            </a:avLst>
          </a:prstGeom>
          <a:solidFill>
            <a:srgbClr val="F2EEE8"/>
          </a:solidFill>
          <a:ln w="12700">
            <a:solidFill>
              <a:srgbClr val="000000">
                <a:alpha val="0"/>
              </a:srgbClr>
            </a:solidFill>
            <a:prstDash val="solid"/>
          </a:ln>
        </p:spPr>
      </p:sp>
      <p:sp>
        <p:nvSpPr>
          <p:cNvPr id="9" name="Shape 7"/>
          <p:cNvSpPr/>
          <p:nvPr/>
        </p:nvSpPr>
        <p:spPr>
          <a:xfrm>
            <a:off x="4205288" y="195263"/>
            <a:ext cx="725091" cy="190500"/>
          </a:xfrm>
          <a:prstGeom prst="rect">
            <a:avLst/>
          </a:prstGeom>
          <a:noFill/>
          <a:ln/>
        </p:spPr>
      </p:sp>
      <p:sp>
        <p:nvSpPr>
          <p:cNvPr id="10" name="Shape 8"/>
          <p:cNvSpPr/>
          <p:nvPr/>
        </p:nvSpPr>
        <p:spPr>
          <a:xfrm>
            <a:off x="8303307" y="204788"/>
            <a:ext cx="507318" cy="171450"/>
          </a:xfrm>
          <a:prstGeom prst="roundRect">
            <a:avLst>
              <a:gd name="adj" fmla="val 61867"/>
            </a:avLst>
          </a:prstGeom>
          <a:solidFill>
            <a:srgbClr val="FAF7F2"/>
          </a:solidFill>
          <a:ln w="12700">
            <a:solidFill>
              <a:srgbClr val="D4CFCA"/>
            </a:solidFill>
            <a:prstDash val="solid"/>
          </a:ln>
        </p:spPr>
      </p:sp>
      <p:sp>
        <p:nvSpPr>
          <p:cNvPr id="11" name="Shape 9"/>
          <p:cNvSpPr/>
          <p:nvPr/>
        </p:nvSpPr>
        <p:spPr>
          <a:xfrm>
            <a:off x="4595813" y="195263"/>
            <a:ext cx="341040" cy="245269"/>
          </a:xfrm>
          <a:prstGeom prst="rect">
            <a:avLst/>
          </a:prstGeom>
          <a:noFill/>
          <a:ln/>
        </p:spPr>
      </p:sp>
      <p:sp>
        <p:nvSpPr>
          <p:cNvPr id="12" name="Shape 10"/>
          <p:cNvSpPr/>
          <p:nvPr/>
        </p:nvSpPr>
        <p:spPr>
          <a:xfrm>
            <a:off x="4205288" y="552450"/>
            <a:ext cx="4605338" cy="171450"/>
          </a:xfrm>
          <a:prstGeom prst="rect">
            <a:avLst/>
          </a:prstGeom>
          <a:noFill/>
          <a:ln/>
        </p:spPr>
      </p:sp>
      <p:sp>
        <p:nvSpPr>
          <p:cNvPr id="13" name="Shape 11"/>
          <p:cNvSpPr/>
          <p:nvPr/>
        </p:nvSpPr>
        <p:spPr>
          <a:xfrm>
            <a:off x="4205288" y="876300"/>
            <a:ext cx="4605338" cy="657225"/>
          </a:xfrm>
          <a:prstGeom prst="roundRect">
            <a:avLst>
              <a:gd name="adj" fmla="val 18922"/>
            </a:avLst>
          </a:prstGeom>
          <a:solidFill>
            <a:srgbClr val="FFFFFF"/>
          </a:solidFill>
          <a:ln w="12700">
            <a:solidFill>
              <a:srgbClr val="D4CFCA"/>
            </a:solidFill>
            <a:prstDash val="solid"/>
          </a:ln>
        </p:spPr>
      </p:sp>
      <p:sp>
        <p:nvSpPr>
          <p:cNvPr id="14" name="Shape 12"/>
          <p:cNvSpPr/>
          <p:nvPr/>
        </p:nvSpPr>
        <p:spPr>
          <a:xfrm>
            <a:off x="4205288" y="1685925"/>
            <a:ext cx="4605338" cy="95250"/>
          </a:xfrm>
          <a:prstGeom prst="rect">
            <a:avLst/>
          </a:prstGeom>
          <a:noFill/>
          <a:ln/>
        </p:spPr>
      </p:sp>
      <p:sp>
        <p:nvSpPr>
          <p:cNvPr id="15" name="Shape 13"/>
          <p:cNvSpPr/>
          <p:nvPr/>
        </p:nvSpPr>
        <p:spPr>
          <a:xfrm>
            <a:off x="4205288" y="1933575"/>
            <a:ext cx="4605338" cy="4888706"/>
          </a:xfrm>
          <a:prstGeom prst="rect">
            <a:avLst/>
          </a:prstGeom>
          <a:noFill/>
          <a:ln/>
        </p:spPr>
      </p:sp>
      <p:sp>
        <p:nvSpPr>
          <p:cNvPr id="16" name="Shape 14"/>
          <p:cNvSpPr/>
          <p:nvPr/>
        </p:nvSpPr>
        <p:spPr>
          <a:xfrm>
            <a:off x="4205288" y="1933575"/>
            <a:ext cx="1458888" cy="2387203"/>
          </a:xfrm>
          <a:prstGeom prst="roundRect">
            <a:avLst>
              <a:gd name="adj" fmla="val 11031"/>
            </a:avLst>
          </a:prstGeom>
          <a:solidFill>
            <a:srgbClr val="FFFFFF"/>
          </a:solidFill>
          <a:ln w="12700">
            <a:solidFill>
              <a:srgbClr val="D4CFCA"/>
            </a:solidFill>
            <a:prstDash val="solid"/>
          </a:ln>
        </p:spPr>
      </p:sp>
      <p:sp>
        <p:nvSpPr>
          <p:cNvPr id="17" name="Shape 15"/>
          <p:cNvSpPr/>
          <p:nvPr/>
        </p:nvSpPr>
        <p:spPr>
          <a:xfrm>
            <a:off x="5778475" y="1933575"/>
            <a:ext cx="1458925" cy="2387203"/>
          </a:xfrm>
          <a:prstGeom prst="roundRect">
            <a:avLst>
              <a:gd name="adj" fmla="val 11031"/>
            </a:avLst>
          </a:prstGeom>
          <a:solidFill>
            <a:srgbClr val="FFFFFF"/>
          </a:solidFill>
          <a:ln w="12700">
            <a:solidFill>
              <a:srgbClr val="D4CFCA"/>
            </a:solidFill>
            <a:prstDash val="solid"/>
          </a:ln>
        </p:spPr>
      </p:sp>
      <p:sp>
        <p:nvSpPr>
          <p:cNvPr id="18" name="Shape 16"/>
          <p:cNvSpPr/>
          <p:nvPr/>
        </p:nvSpPr>
        <p:spPr>
          <a:xfrm>
            <a:off x="7351700" y="1933575"/>
            <a:ext cx="1458925" cy="2387203"/>
          </a:xfrm>
          <a:prstGeom prst="roundRect">
            <a:avLst>
              <a:gd name="adj" fmla="val 11031"/>
            </a:avLst>
          </a:prstGeom>
          <a:solidFill>
            <a:srgbClr val="FFFFFF"/>
          </a:solidFill>
          <a:ln w="12700">
            <a:solidFill>
              <a:srgbClr val="D4CFCA"/>
            </a:solidFill>
            <a:prstDash val="solid"/>
          </a:ln>
        </p:spPr>
      </p:sp>
      <p:sp>
        <p:nvSpPr>
          <p:cNvPr id="19" name="Shape 17"/>
          <p:cNvSpPr/>
          <p:nvPr/>
        </p:nvSpPr>
        <p:spPr>
          <a:xfrm>
            <a:off x="4205288" y="4435078"/>
            <a:ext cx="1458888" cy="2387203"/>
          </a:xfrm>
          <a:prstGeom prst="roundRect">
            <a:avLst>
              <a:gd name="adj" fmla="val 11031"/>
            </a:avLst>
          </a:prstGeom>
          <a:solidFill>
            <a:srgbClr val="FFFFFF"/>
          </a:solidFill>
          <a:ln w="12700">
            <a:solidFill>
              <a:srgbClr val="D4CFCA"/>
            </a:solidFill>
            <a:prstDash val="solid"/>
          </a:ln>
        </p:spPr>
      </p:sp>
      <p:sp>
        <p:nvSpPr>
          <p:cNvPr id="20" name="Shape 18"/>
          <p:cNvSpPr/>
          <p:nvPr/>
        </p:nvSpPr>
        <p:spPr>
          <a:xfrm>
            <a:off x="5778475" y="4435078"/>
            <a:ext cx="1458925" cy="2387203"/>
          </a:xfrm>
          <a:prstGeom prst="roundRect">
            <a:avLst>
              <a:gd name="adj" fmla="val 11031"/>
            </a:avLst>
          </a:prstGeom>
          <a:solidFill>
            <a:srgbClr val="FFFFFF"/>
          </a:solidFill>
          <a:ln w="12700">
            <a:solidFill>
              <a:srgbClr val="D4CFCA"/>
            </a:solidFill>
            <a:prstDash val="solid"/>
          </a:ln>
        </p:spPr>
      </p:sp>
      <p:sp>
        <p:nvSpPr>
          <p:cNvPr id="21" name="Shape 19"/>
          <p:cNvSpPr/>
          <p:nvPr/>
        </p:nvSpPr>
        <p:spPr>
          <a:xfrm>
            <a:off x="7351700" y="4435078"/>
            <a:ext cx="1458925" cy="2387203"/>
          </a:xfrm>
          <a:prstGeom prst="roundRect">
            <a:avLst>
              <a:gd name="adj" fmla="val 11031"/>
            </a:avLst>
          </a:prstGeom>
          <a:solidFill>
            <a:srgbClr val="FFFFFF"/>
          </a:solidFill>
          <a:ln w="12700">
            <a:solidFill>
              <a:srgbClr val="D4CFCA"/>
            </a:solidFill>
            <a:prstDash val="solid"/>
          </a:ln>
        </p:spPr>
      </p:sp>
      <p:sp>
        <p:nvSpPr>
          <p:cNvPr id="22" name="Shape 20"/>
          <p:cNvSpPr/>
          <p:nvPr/>
        </p:nvSpPr>
        <p:spPr>
          <a:xfrm>
            <a:off x="7356463" y="5641181"/>
            <a:ext cx="1449400" cy="1176338"/>
          </a:xfrm>
          <a:prstGeom prst="rect">
            <a:avLst/>
          </a:prstGeom>
          <a:solidFill>
            <a:srgbClr val="FFFFFF"/>
          </a:solidFill>
          <a:ln/>
        </p:spPr>
      </p:sp>
      <p:sp>
        <p:nvSpPr>
          <p:cNvPr id="23" name="Shape 21"/>
          <p:cNvSpPr/>
          <p:nvPr/>
        </p:nvSpPr>
        <p:spPr>
          <a:xfrm>
            <a:off x="7432663" y="5717381"/>
            <a:ext cx="372182" cy="223838"/>
          </a:xfrm>
          <a:prstGeom prst="rect">
            <a:avLst/>
          </a:prstGeom>
          <a:noFill/>
          <a:ln/>
        </p:spPr>
      </p:sp>
      <p:sp>
        <p:nvSpPr>
          <p:cNvPr id="24" name="Shape 22"/>
          <p:cNvSpPr/>
          <p:nvPr/>
        </p:nvSpPr>
        <p:spPr>
          <a:xfrm>
            <a:off x="7432663" y="5979319"/>
            <a:ext cx="1297000" cy="190500"/>
          </a:xfrm>
          <a:prstGeom prst="rect">
            <a:avLst/>
          </a:prstGeom>
          <a:noFill/>
          <a:ln/>
        </p:spPr>
      </p:sp>
      <p:sp>
        <p:nvSpPr>
          <p:cNvPr id="25" name="Shape 23"/>
          <p:cNvSpPr/>
          <p:nvPr/>
        </p:nvSpPr>
        <p:spPr>
          <a:xfrm>
            <a:off x="7432663" y="6226969"/>
            <a:ext cx="1297000" cy="104775"/>
          </a:xfrm>
          <a:prstGeom prst="rect">
            <a:avLst/>
          </a:prstGeom>
          <a:noFill/>
          <a:ln/>
        </p:spPr>
      </p:sp>
      <p:sp>
        <p:nvSpPr>
          <p:cNvPr id="26" name="Shape 24"/>
          <p:cNvSpPr/>
          <p:nvPr/>
        </p:nvSpPr>
        <p:spPr>
          <a:xfrm>
            <a:off x="7432663" y="6388894"/>
            <a:ext cx="1297000" cy="104775"/>
          </a:xfrm>
          <a:prstGeom prst="rect">
            <a:avLst/>
          </a:prstGeom>
          <a:noFill/>
          <a:ln/>
        </p:spPr>
      </p:sp>
      <p:sp>
        <p:nvSpPr>
          <p:cNvPr id="27" name="Shape 25"/>
          <p:cNvSpPr/>
          <p:nvPr/>
        </p:nvSpPr>
        <p:spPr>
          <a:xfrm>
            <a:off x="7432663" y="6569869"/>
            <a:ext cx="1297000" cy="171450"/>
          </a:xfrm>
          <a:prstGeom prst="roundRect">
            <a:avLst>
              <a:gd name="adj" fmla="val 61867"/>
            </a:avLst>
          </a:prstGeom>
          <a:solidFill>
            <a:srgbClr val="C35141"/>
          </a:solidFill>
          <a:ln/>
        </p:spPr>
      </p:sp>
      <p:sp>
        <p:nvSpPr>
          <p:cNvPr id="28" name="Shape 26"/>
          <p:cNvSpPr/>
          <p:nvPr/>
        </p:nvSpPr>
        <p:spPr>
          <a:xfrm>
            <a:off x="7537438" y="6388894"/>
            <a:ext cx="959011" cy="104775"/>
          </a:xfrm>
          <a:prstGeom prst="rect">
            <a:avLst/>
          </a:prstGeom>
          <a:noFill/>
          <a:ln/>
        </p:spPr>
      </p:sp>
      <p:sp>
        <p:nvSpPr>
          <p:cNvPr id="29" name="Shape 27"/>
          <p:cNvSpPr/>
          <p:nvPr/>
        </p:nvSpPr>
        <p:spPr>
          <a:xfrm>
            <a:off x="7537438" y="6388894"/>
            <a:ext cx="296949" cy="104775"/>
          </a:xfrm>
          <a:prstGeom prst="roundRect">
            <a:avLst>
              <a:gd name="adj" fmla="val 101236"/>
            </a:avLst>
          </a:prstGeom>
          <a:solidFill>
            <a:srgbClr val="F5E6E3"/>
          </a:solidFill>
          <a:ln w="12700">
            <a:solidFill>
              <a:srgbClr val="000000">
                <a:alpha val="0"/>
              </a:srgbClr>
            </a:solidFill>
            <a:prstDash val="solid"/>
          </a:ln>
        </p:spPr>
      </p:sp>
      <p:sp>
        <p:nvSpPr>
          <p:cNvPr id="30" name="Shape 28"/>
          <p:cNvSpPr/>
          <p:nvPr/>
        </p:nvSpPr>
        <p:spPr>
          <a:xfrm>
            <a:off x="7862962" y="6388894"/>
            <a:ext cx="203262" cy="104775"/>
          </a:xfrm>
          <a:prstGeom prst="roundRect">
            <a:avLst>
              <a:gd name="adj" fmla="val 101236"/>
            </a:avLst>
          </a:prstGeom>
          <a:solidFill>
            <a:srgbClr val="F5E6E3"/>
          </a:solidFill>
          <a:ln w="12700">
            <a:solidFill>
              <a:srgbClr val="000000">
                <a:alpha val="0"/>
              </a:srgbClr>
            </a:solidFill>
            <a:prstDash val="solid"/>
          </a:ln>
        </p:spPr>
      </p:sp>
      <p:sp>
        <p:nvSpPr>
          <p:cNvPr id="31" name="Shape 29"/>
          <p:cNvSpPr/>
          <p:nvPr/>
        </p:nvSpPr>
        <p:spPr>
          <a:xfrm>
            <a:off x="8094799" y="6388894"/>
            <a:ext cx="401650" cy="104775"/>
          </a:xfrm>
          <a:prstGeom prst="roundRect">
            <a:avLst>
              <a:gd name="adj" fmla="val 101236"/>
            </a:avLst>
          </a:prstGeom>
          <a:solidFill>
            <a:srgbClr val="F5E6E3"/>
          </a:solidFill>
          <a:ln w="12700">
            <a:solidFill>
              <a:srgbClr val="000000">
                <a:alpha val="0"/>
              </a:srgbClr>
            </a:solidFill>
            <a:prstDash val="solid"/>
          </a:ln>
        </p:spPr>
      </p:sp>
      <p:sp>
        <p:nvSpPr>
          <p:cNvPr id="32" name="Shape 30"/>
          <p:cNvSpPr/>
          <p:nvPr/>
        </p:nvSpPr>
        <p:spPr>
          <a:xfrm>
            <a:off x="7432663" y="6231731"/>
            <a:ext cx="171450" cy="95250"/>
          </a:xfrm>
          <a:prstGeom prst="rect">
            <a:avLst/>
          </a:prstGeom>
          <a:noFill/>
          <a:ln/>
        </p:spPr>
      </p:sp>
      <p:sp>
        <p:nvSpPr>
          <p:cNvPr id="33" name="Shape 31"/>
          <p:cNvSpPr/>
          <p:nvPr/>
        </p:nvSpPr>
        <p:spPr>
          <a:xfrm>
            <a:off x="7680313" y="6226969"/>
            <a:ext cx="457274" cy="104775"/>
          </a:xfrm>
          <a:prstGeom prst="roundRect">
            <a:avLst>
              <a:gd name="adj" fmla="val 101236"/>
            </a:avLst>
          </a:prstGeom>
          <a:noFill/>
          <a:ln w="12700">
            <a:solidFill>
              <a:srgbClr val="D4CFCA"/>
            </a:solidFill>
            <a:prstDash val="solid"/>
          </a:ln>
        </p:spPr>
      </p:sp>
      <p:sp>
        <p:nvSpPr>
          <p:cNvPr id="34" name="Shape 32"/>
          <p:cNvSpPr/>
          <p:nvPr/>
        </p:nvSpPr>
        <p:spPr>
          <a:xfrm>
            <a:off x="7537438" y="6231731"/>
            <a:ext cx="66675" cy="95250"/>
          </a:xfrm>
          <a:prstGeom prst="rect">
            <a:avLst/>
          </a:prstGeom>
          <a:noFill/>
          <a:ln/>
        </p:spPr>
      </p:sp>
      <p:sp>
        <p:nvSpPr>
          <p:cNvPr id="35" name="Shape 33"/>
          <p:cNvSpPr/>
          <p:nvPr/>
        </p:nvSpPr>
        <p:spPr>
          <a:xfrm>
            <a:off x="7432663" y="5717381"/>
            <a:ext cx="372182" cy="128588"/>
          </a:xfrm>
          <a:prstGeom prst="rect">
            <a:avLst/>
          </a:prstGeom>
          <a:noFill/>
          <a:ln/>
        </p:spPr>
      </p:sp>
      <p:sp>
        <p:nvSpPr>
          <p:cNvPr id="36" name="Shape 34"/>
          <p:cNvSpPr/>
          <p:nvPr/>
        </p:nvSpPr>
        <p:spPr>
          <a:xfrm>
            <a:off x="7432663" y="5845969"/>
            <a:ext cx="372182" cy="95250"/>
          </a:xfrm>
          <a:prstGeom prst="rect">
            <a:avLst/>
          </a:prstGeom>
          <a:noFill/>
          <a:ln/>
        </p:spPr>
      </p:sp>
      <p:sp>
        <p:nvSpPr>
          <p:cNvPr id="37" name="Shape 35"/>
          <p:cNvSpPr/>
          <p:nvPr/>
        </p:nvSpPr>
        <p:spPr>
          <a:xfrm>
            <a:off x="5783238" y="5641181"/>
            <a:ext cx="1449400" cy="1176338"/>
          </a:xfrm>
          <a:prstGeom prst="rect">
            <a:avLst/>
          </a:prstGeom>
          <a:solidFill>
            <a:srgbClr val="FFFFFF"/>
          </a:solidFill>
          <a:ln/>
        </p:spPr>
      </p:sp>
      <p:sp>
        <p:nvSpPr>
          <p:cNvPr id="38" name="Shape 36"/>
          <p:cNvSpPr/>
          <p:nvPr/>
        </p:nvSpPr>
        <p:spPr>
          <a:xfrm>
            <a:off x="5859438" y="5717381"/>
            <a:ext cx="501886" cy="223838"/>
          </a:xfrm>
          <a:prstGeom prst="rect">
            <a:avLst/>
          </a:prstGeom>
          <a:noFill/>
          <a:ln/>
        </p:spPr>
      </p:sp>
      <p:sp>
        <p:nvSpPr>
          <p:cNvPr id="39" name="Shape 37"/>
          <p:cNvSpPr/>
          <p:nvPr/>
        </p:nvSpPr>
        <p:spPr>
          <a:xfrm>
            <a:off x="5859438" y="5979319"/>
            <a:ext cx="1297000" cy="190500"/>
          </a:xfrm>
          <a:prstGeom prst="rect">
            <a:avLst/>
          </a:prstGeom>
          <a:noFill/>
          <a:ln/>
        </p:spPr>
      </p:sp>
      <p:sp>
        <p:nvSpPr>
          <p:cNvPr id="40" name="Shape 38"/>
          <p:cNvSpPr/>
          <p:nvPr/>
        </p:nvSpPr>
        <p:spPr>
          <a:xfrm>
            <a:off x="5859438" y="6226969"/>
            <a:ext cx="1297000" cy="104775"/>
          </a:xfrm>
          <a:prstGeom prst="rect">
            <a:avLst/>
          </a:prstGeom>
          <a:noFill/>
          <a:ln/>
        </p:spPr>
      </p:sp>
      <p:sp>
        <p:nvSpPr>
          <p:cNvPr id="41" name="Shape 39"/>
          <p:cNvSpPr/>
          <p:nvPr/>
        </p:nvSpPr>
        <p:spPr>
          <a:xfrm>
            <a:off x="5859438" y="6388894"/>
            <a:ext cx="1297000" cy="104775"/>
          </a:xfrm>
          <a:prstGeom prst="rect">
            <a:avLst/>
          </a:prstGeom>
          <a:noFill/>
          <a:ln/>
        </p:spPr>
      </p:sp>
      <p:sp>
        <p:nvSpPr>
          <p:cNvPr id="42" name="Shape 40"/>
          <p:cNvSpPr/>
          <p:nvPr/>
        </p:nvSpPr>
        <p:spPr>
          <a:xfrm>
            <a:off x="5859438" y="6569869"/>
            <a:ext cx="1297000" cy="171450"/>
          </a:xfrm>
          <a:prstGeom prst="roundRect">
            <a:avLst>
              <a:gd name="adj" fmla="val 61867"/>
            </a:avLst>
          </a:prstGeom>
          <a:solidFill>
            <a:srgbClr val="C35141"/>
          </a:solidFill>
          <a:ln/>
        </p:spPr>
      </p:sp>
      <p:sp>
        <p:nvSpPr>
          <p:cNvPr id="43" name="Shape 41"/>
          <p:cNvSpPr/>
          <p:nvPr/>
        </p:nvSpPr>
        <p:spPr>
          <a:xfrm>
            <a:off x="5964213" y="6388894"/>
            <a:ext cx="657299" cy="104775"/>
          </a:xfrm>
          <a:prstGeom prst="rect">
            <a:avLst/>
          </a:prstGeom>
          <a:noFill/>
          <a:ln/>
        </p:spPr>
      </p:sp>
      <p:sp>
        <p:nvSpPr>
          <p:cNvPr id="44" name="Shape 42"/>
          <p:cNvSpPr/>
          <p:nvPr/>
        </p:nvSpPr>
        <p:spPr>
          <a:xfrm>
            <a:off x="5964213" y="6388894"/>
            <a:ext cx="193625" cy="104775"/>
          </a:xfrm>
          <a:prstGeom prst="roundRect">
            <a:avLst>
              <a:gd name="adj" fmla="val 101236"/>
            </a:avLst>
          </a:prstGeom>
          <a:solidFill>
            <a:srgbClr val="F5E6E3"/>
          </a:solidFill>
          <a:ln w="12700">
            <a:solidFill>
              <a:srgbClr val="000000">
                <a:alpha val="0"/>
              </a:srgbClr>
            </a:solidFill>
            <a:prstDash val="solid"/>
          </a:ln>
        </p:spPr>
      </p:sp>
      <p:sp>
        <p:nvSpPr>
          <p:cNvPr id="45" name="Shape 43"/>
          <p:cNvSpPr/>
          <p:nvPr/>
        </p:nvSpPr>
        <p:spPr>
          <a:xfrm>
            <a:off x="6186413" y="6388894"/>
            <a:ext cx="193774" cy="104775"/>
          </a:xfrm>
          <a:prstGeom prst="roundRect">
            <a:avLst>
              <a:gd name="adj" fmla="val 101236"/>
            </a:avLst>
          </a:prstGeom>
          <a:solidFill>
            <a:srgbClr val="F5E6E3"/>
          </a:solidFill>
          <a:ln w="12700">
            <a:solidFill>
              <a:srgbClr val="000000">
                <a:alpha val="0"/>
              </a:srgbClr>
            </a:solidFill>
            <a:prstDash val="solid"/>
          </a:ln>
        </p:spPr>
      </p:sp>
      <p:sp>
        <p:nvSpPr>
          <p:cNvPr id="46" name="Shape 44"/>
          <p:cNvSpPr/>
          <p:nvPr/>
        </p:nvSpPr>
        <p:spPr>
          <a:xfrm>
            <a:off x="6408762" y="6388894"/>
            <a:ext cx="212750" cy="104775"/>
          </a:xfrm>
          <a:prstGeom prst="roundRect">
            <a:avLst>
              <a:gd name="adj" fmla="val 101236"/>
            </a:avLst>
          </a:prstGeom>
          <a:solidFill>
            <a:srgbClr val="F5E6E3"/>
          </a:solidFill>
          <a:ln w="12700">
            <a:solidFill>
              <a:srgbClr val="000000">
                <a:alpha val="0"/>
              </a:srgbClr>
            </a:solidFill>
            <a:prstDash val="solid"/>
          </a:ln>
        </p:spPr>
      </p:sp>
      <p:sp>
        <p:nvSpPr>
          <p:cNvPr id="47" name="Shape 45"/>
          <p:cNvSpPr/>
          <p:nvPr/>
        </p:nvSpPr>
        <p:spPr>
          <a:xfrm>
            <a:off x="5859438" y="6231731"/>
            <a:ext cx="171450" cy="95250"/>
          </a:xfrm>
          <a:prstGeom prst="rect">
            <a:avLst/>
          </a:prstGeom>
          <a:noFill/>
          <a:ln/>
        </p:spPr>
      </p:sp>
      <p:sp>
        <p:nvSpPr>
          <p:cNvPr id="48" name="Shape 46"/>
          <p:cNvSpPr/>
          <p:nvPr/>
        </p:nvSpPr>
        <p:spPr>
          <a:xfrm>
            <a:off x="6107088" y="6226969"/>
            <a:ext cx="247687" cy="104775"/>
          </a:xfrm>
          <a:prstGeom prst="roundRect">
            <a:avLst>
              <a:gd name="adj" fmla="val 101236"/>
            </a:avLst>
          </a:prstGeom>
          <a:noFill/>
          <a:ln w="12700">
            <a:solidFill>
              <a:srgbClr val="D4CFCA"/>
            </a:solidFill>
            <a:prstDash val="solid"/>
          </a:ln>
        </p:spPr>
      </p:sp>
      <p:sp>
        <p:nvSpPr>
          <p:cNvPr id="49" name="Shape 47"/>
          <p:cNvSpPr/>
          <p:nvPr/>
        </p:nvSpPr>
        <p:spPr>
          <a:xfrm>
            <a:off x="5964213" y="6231731"/>
            <a:ext cx="66675" cy="95250"/>
          </a:xfrm>
          <a:prstGeom prst="rect">
            <a:avLst/>
          </a:prstGeom>
          <a:noFill/>
          <a:ln/>
        </p:spPr>
      </p:sp>
      <p:sp>
        <p:nvSpPr>
          <p:cNvPr id="50" name="Shape 48"/>
          <p:cNvSpPr/>
          <p:nvPr/>
        </p:nvSpPr>
        <p:spPr>
          <a:xfrm>
            <a:off x="5859438" y="5717381"/>
            <a:ext cx="501886" cy="128588"/>
          </a:xfrm>
          <a:prstGeom prst="rect">
            <a:avLst/>
          </a:prstGeom>
          <a:noFill/>
          <a:ln/>
        </p:spPr>
      </p:sp>
      <p:sp>
        <p:nvSpPr>
          <p:cNvPr id="51" name="Shape 49"/>
          <p:cNvSpPr/>
          <p:nvPr/>
        </p:nvSpPr>
        <p:spPr>
          <a:xfrm>
            <a:off x="5859438" y="5845969"/>
            <a:ext cx="501886" cy="95250"/>
          </a:xfrm>
          <a:prstGeom prst="rect">
            <a:avLst/>
          </a:prstGeom>
          <a:noFill/>
          <a:ln/>
        </p:spPr>
      </p:sp>
      <p:sp>
        <p:nvSpPr>
          <p:cNvPr id="52" name="Shape 50"/>
          <p:cNvSpPr/>
          <p:nvPr/>
        </p:nvSpPr>
        <p:spPr>
          <a:xfrm>
            <a:off x="4210050" y="5641144"/>
            <a:ext cx="1449363" cy="1176338"/>
          </a:xfrm>
          <a:prstGeom prst="rect">
            <a:avLst/>
          </a:prstGeom>
          <a:solidFill>
            <a:srgbClr val="FFFFFF"/>
          </a:solidFill>
          <a:ln/>
        </p:spPr>
      </p:sp>
      <p:sp>
        <p:nvSpPr>
          <p:cNvPr id="53" name="Shape 51"/>
          <p:cNvSpPr/>
          <p:nvPr/>
        </p:nvSpPr>
        <p:spPr>
          <a:xfrm>
            <a:off x="4210050" y="4439841"/>
            <a:ext cx="1449363" cy="1087003"/>
          </a:xfrm>
          <a:prstGeom prst="rect">
            <a:avLst/>
          </a:prstGeom>
          <a:solidFill>
            <a:srgbClr val="E8E4DE"/>
          </a:solidFill>
          <a:ln/>
        </p:spPr>
      </p:sp>
      <p:sp>
        <p:nvSpPr>
          <p:cNvPr id="54" name="Shape 52"/>
          <p:cNvSpPr/>
          <p:nvPr/>
        </p:nvSpPr>
        <p:spPr>
          <a:xfrm>
            <a:off x="4248150" y="4902361"/>
            <a:ext cx="161925" cy="161925"/>
          </a:xfrm>
          <a:prstGeom prst="roundRect">
            <a:avLst>
              <a:gd name="adj" fmla="val 94741835294"/>
            </a:avLst>
          </a:prstGeom>
          <a:solidFill>
            <a:srgbClr val="FFFFFF">
              <a:alpha val="0"/>
            </a:srgbClr>
          </a:solidFill>
          <a:ln w="12700">
            <a:solidFill>
              <a:srgbClr val="D4CFCA">
                <a:alpha val="0"/>
              </a:srgbClr>
            </a:solidFill>
            <a:prstDash val="solid"/>
          </a:ln>
        </p:spPr>
      </p:sp>
      <p:sp>
        <p:nvSpPr>
          <p:cNvPr id="55" name="Shape 53"/>
          <p:cNvSpPr/>
          <p:nvPr/>
        </p:nvSpPr>
        <p:spPr>
          <a:xfrm>
            <a:off x="5459388" y="4902361"/>
            <a:ext cx="161925" cy="161925"/>
          </a:xfrm>
          <a:prstGeom prst="roundRect">
            <a:avLst>
              <a:gd name="adj" fmla="val 94741835294"/>
            </a:avLst>
          </a:prstGeom>
          <a:solidFill>
            <a:srgbClr val="FFFFFF">
              <a:alpha val="0"/>
            </a:srgbClr>
          </a:solidFill>
          <a:ln w="12700">
            <a:solidFill>
              <a:srgbClr val="D4CFCA">
                <a:alpha val="0"/>
              </a:srgbClr>
            </a:solidFill>
            <a:prstDash val="solid"/>
          </a:ln>
        </p:spPr>
      </p:sp>
      <p:sp>
        <p:nvSpPr>
          <p:cNvPr id="56" name="Shape 54"/>
          <p:cNvSpPr/>
          <p:nvPr/>
        </p:nvSpPr>
        <p:spPr>
          <a:xfrm>
            <a:off x="4872819" y="5441119"/>
            <a:ext cx="123825" cy="28575"/>
          </a:xfrm>
          <a:prstGeom prst="rect">
            <a:avLst/>
          </a:prstGeom>
          <a:noFill/>
          <a:ln/>
        </p:spPr>
      </p:sp>
      <p:sp>
        <p:nvSpPr>
          <p:cNvPr id="57" name="Shape 55"/>
          <p:cNvSpPr/>
          <p:nvPr/>
        </p:nvSpPr>
        <p:spPr>
          <a:xfrm>
            <a:off x="5421288" y="4496991"/>
            <a:ext cx="180975" cy="180975"/>
          </a:xfrm>
          <a:prstGeom prst="roundRect">
            <a:avLst>
              <a:gd name="adj" fmla="val 84769010526"/>
            </a:avLst>
          </a:prstGeom>
          <a:solidFill>
            <a:srgbClr val="FFFFFF">
              <a:alpha val="90000"/>
            </a:srgbClr>
          </a:solidFill>
          <a:ln w="12700">
            <a:solidFill>
              <a:srgbClr val="D4CFCA"/>
            </a:solidFill>
            <a:prstDash val="solid"/>
          </a:ln>
        </p:spPr>
      </p:sp>
      <p:sp>
        <p:nvSpPr>
          <p:cNvPr id="58" name="Shape 56"/>
          <p:cNvSpPr/>
          <p:nvPr/>
        </p:nvSpPr>
        <p:spPr>
          <a:xfrm>
            <a:off x="4267200" y="4496991"/>
            <a:ext cx="535000" cy="104775"/>
          </a:xfrm>
          <a:prstGeom prst="roundRect">
            <a:avLst>
              <a:gd name="adj" fmla="val 101236"/>
            </a:avLst>
          </a:prstGeom>
          <a:solidFill>
            <a:srgbClr val="4A7C7E"/>
          </a:solidFill>
          <a:ln w="12700">
            <a:solidFill>
              <a:srgbClr val="4A7C7E"/>
            </a:solidFill>
            <a:prstDash val="solid"/>
          </a:ln>
        </p:spPr>
      </p:sp>
      <p:sp>
        <p:nvSpPr>
          <p:cNvPr id="59" name="Shape 57"/>
          <p:cNvSpPr/>
          <p:nvPr/>
        </p:nvSpPr>
        <p:spPr>
          <a:xfrm>
            <a:off x="4286250" y="5717344"/>
            <a:ext cx="327571" cy="223838"/>
          </a:xfrm>
          <a:prstGeom prst="rect">
            <a:avLst/>
          </a:prstGeom>
          <a:noFill/>
          <a:ln/>
        </p:spPr>
      </p:sp>
      <p:sp>
        <p:nvSpPr>
          <p:cNvPr id="60" name="Shape 58"/>
          <p:cNvSpPr/>
          <p:nvPr/>
        </p:nvSpPr>
        <p:spPr>
          <a:xfrm>
            <a:off x="4286250" y="5979282"/>
            <a:ext cx="1296963" cy="190500"/>
          </a:xfrm>
          <a:prstGeom prst="rect">
            <a:avLst/>
          </a:prstGeom>
          <a:noFill/>
          <a:ln/>
        </p:spPr>
      </p:sp>
      <p:sp>
        <p:nvSpPr>
          <p:cNvPr id="61" name="Shape 59"/>
          <p:cNvSpPr/>
          <p:nvPr/>
        </p:nvSpPr>
        <p:spPr>
          <a:xfrm>
            <a:off x="4286250" y="6226932"/>
            <a:ext cx="1296963" cy="104775"/>
          </a:xfrm>
          <a:prstGeom prst="rect">
            <a:avLst/>
          </a:prstGeom>
          <a:noFill/>
          <a:ln/>
        </p:spPr>
      </p:sp>
      <p:sp>
        <p:nvSpPr>
          <p:cNvPr id="62" name="Shape 60"/>
          <p:cNvSpPr/>
          <p:nvPr/>
        </p:nvSpPr>
        <p:spPr>
          <a:xfrm>
            <a:off x="4286250" y="6388857"/>
            <a:ext cx="1296963" cy="104775"/>
          </a:xfrm>
          <a:prstGeom prst="rect">
            <a:avLst/>
          </a:prstGeom>
          <a:noFill/>
          <a:ln/>
        </p:spPr>
      </p:sp>
      <p:sp>
        <p:nvSpPr>
          <p:cNvPr id="63" name="Shape 61"/>
          <p:cNvSpPr/>
          <p:nvPr/>
        </p:nvSpPr>
        <p:spPr>
          <a:xfrm>
            <a:off x="4286250" y="6569832"/>
            <a:ext cx="1296963" cy="171450"/>
          </a:xfrm>
          <a:prstGeom prst="roundRect">
            <a:avLst>
              <a:gd name="adj" fmla="val 61867"/>
            </a:avLst>
          </a:prstGeom>
          <a:solidFill>
            <a:srgbClr val="C35141"/>
          </a:solidFill>
          <a:ln/>
        </p:spPr>
      </p:sp>
      <p:sp>
        <p:nvSpPr>
          <p:cNvPr id="64" name="Shape 62"/>
          <p:cNvSpPr/>
          <p:nvPr/>
        </p:nvSpPr>
        <p:spPr>
          <a:xfrm>
            <a:off x="4391025" y="6388857"/>
            <a:ext cx="758949" cy="104775"/>
          </a:xfrm>
          <a:prstGeom prst="rect">
            <a:avLst/>
          </a:prstGeom>
          <a:noFill/>
          <a:ln/>
        </p:spPr>
      </p:sp>
      <p:sp>
        <p:nvSpPr>
          <p:cNvPr id="65" name="Shape 63"/>
          <p:cNvSpPr/>
          <p:nvPr/>
        </p:nvSpPr>
        <p:spPr>
          <a:xfrm>
            <a:off x="4391025" y="6388857"/>
            <a:ext cx="215987" cy="104775"/>
          </a:xfrm>
          <a:prstGeom prst="roundRect">
            <a:avLst>
              <a:gd name="adj" fmla="val 101236"/>
            </a:avLst>
          </a:prstGeom>
          <a:solidFill>
            <a:srgbClr val="F5E6E3"/>
          </a:solidFill>
          <a:ln w="12700">
            <a:solidFill>
              <a:srgbClr val="000000">
                <a:alpha val="0"/>
              </a:srgbClr>
            </a:solidFill>
            <a:prstDash val="solid"/>
          </a:ln>
        </p:spPr>
      </p:sp>
      <p:sp>
        <p:nvSpPr>
          <p:cNvPr id="66" name="Shape 64"/>
          <p:cNvSpPr/>
          <p:nvPr/>
        </p:nvSpPr>
        <p:spPr>
          <a:xfrm>
            <a:off x="4635587" y="6388857"/>
            <a:ext cx="273062" cy="104775"/>
          </a:xfrm>
          <a:prstGeom prst="roundRect">
            <a:avLst>
              <a:gd name="adj" fmla="val 101236"/>
            </a:avLst>
          </a:prstGeom>
          <a:solidFill>
            <a:srgbClr val="F5E6E3"/>
          </a:solidFill>
          <a:ln w="12700">
            <a:solidFill>
              <a:srgbClr val="000000">
                <a:alpha val="0"/>
              </a:srgbClr>
            </a:solidFill>
            <a:prstDash val="solid"/>
          </a:ln>
        </p:spPr>
      </p:sp>
      <p:sp>
        <p:nvSpPr>
          <p:cNvPr id="67" name="Shape 65"/>
          <p:cNvSpPr/>
          <p:nvPr/>
        </p:nvSpPr>
        <p:spPr>
          <a:xfrm>
            <a:off x="4937224" y="6388857"/>
            <a:ext cx="212750" cy="104775"/>
          </a:xfrm>
          <a:prstGeom prst="roundRect">
            <a:avLst>
              <a:gd name="adj" fmla="val 101236"/>
            </a:avLst>
          </a:prstGeom>
          <a:solidFill>
            <a:srgbClr val="F5E6E3"/>
          </a:solidFill>
          <a:ln w="12700">
            <a:solidFill>
              <a:srgbClr val="000000">
                <a:alpha val="0"/>
              </a:srgbClr>
            </a:solidFill>
            <a:prstDash val="solid"/>
          </a:ln>
        </p:spPr>
      </p:sp>
      <p:sp>
        <p:nvSpPr>
          <p:cNvPr id="68" name="Shape 66"/>
          <p:cNvSpPr/>
          <p:nvPr/>
        </p:nvSpPr>
        <p:spPr>
          <a:xfrm>
            <a:off x="4286250" y="6231694"/>
            <a:ext cx="171450" cy="95250"/>
          </a:xfrm>
          <a:prstGeom prst="rect">
            <a:avLst/>
          </a:prstGeom>
          <a:noFill/>
          <a:ln/>
        </p:spPr>
      </p:sp>
      <p:sp>
        <p:nvSpPr>
          <p:cNvPr id="69" name="Shape 67"/>
          <p:cNvSpPr/>
          <p:nvPr/>
        </p:nvSpPr>
        <p:spPr>
          <a:xfrm>
            <a:off x="4533900" y="6226932"/>
            <a:ext cx="247687" cy="104775"/>
          </a:xfrm>
          <a:prstGeom prst="roundRect">
            <a:avLst>
              <a:gd name="adj" fmla="val 101236"/>
            </a:avLst>
          </a:prstGeom>
          <a:noFill/>
          <a:ln w="12700">
            <a:solidFill>
              <a:srgbClr val="D4CFCA"/>
            </a:solidFill>
            <a:prstDash val="solid"/>
          </a:ln>
        </p:spPr>
      </p:sp>
      <p:sp>
        <p:nvSpPr>
          <p:cNvPr id="70" name="Shape 68"/>
          <p:cNvSpPr/>
          <p:nvPr/>
        </p:nvSpPr>
        <p:spPr>
          <a:xfrm>
            <a:off x="4391025" y="6231694"/>
            <a:ext cx="66675" cy="95250"/>
          </a:xfrm>
          <a:prstGeom prst="rect">
            <a:avLst/>
          </a:prstGeom>
          <a:noFill/>
          <a:ln/>
        </p:spPr>
      </p:sp>
      <p:sp>
        <p:nvSpPr>
          <p:cNvPr id="71" name="Shape 69"/>
          <p:cNvSpPr/>
          <p:nvPr/>
        </p:nvSpPr>
        <p:spPr>
          <a:xfrm>
            <a:off x="4286250" y="5717344"/>
            <a:ext cx="327571" cy="128588"/>
          </a:xfrm>
          <a:prstGeom prst="rect">
            <a:avLst/>
          </a:prstGeom>
          <a:noFill/>
          <a:ln/>
        </p:spPr>
      </p:sp>
      <p:sp>
        <p:nvSpPr>
          <p:cNvPr id="72" name="Shape 70"/>
          <p:cNvSpPr/>
          <p:nvPr/>
        </p:nvSpPr>
        <p:spPr>
          <a:xfrm>
            <a:off x="4286250" y="5845932"/>
            <a:ext cx="327571" cy="95250"/>
          </a:xfrm>
          <a:prstGeom prst="rect">
            <a:avLst/>
          </a:prstGeom>
          <a:noFill/>
          <a:ln/>
        </p:spPr>
      </p:sp>
      <p:sp>
        <p:nvSpPr>
          <p:cNvPr id="73" name="Shape 71"/>
          <p:cNvSpPr/>
          <p:nvPr/>
        </p:nvSpPr>
        <p:spPr>
          <a:xfrm>
            <a:off x="7356463" y="3139678"/>
            <a:ext cx="1449400" cy="1176338"/>
          </a:xfrm>
          <a:prstGeom prst="rect">
            <a:avLst/>
          </a:prstGeom>
          <a:solidFill>
            <a:srgbClr val="FFFFFF"/>
          </a:solidFill>
          <a:ln/>
        </p:spPr>
      </p:sp>
      <p:sp>
        <p:nvSpPr>
          <p:cNvPr id="74" name="Shape 72"/>
          <p:cNvSpPr/>
          <p:nvPr/>
        </p:nvSpPr>
        <p:spPr>
          <a:xfrm>
            <a:off x="7432663" y="3215878"/>
            <a:ext cx="457498" cy="223838"/>
          </a:xfrm>
          <a:prstGeom prst="rect">
            <a:avLst/>
          </a:prstGeom>
          <a:noFill/>
          <a:ln/>
        </p:spPr>
      </p:sp>
      <p:sp>
        <p:nvSpPr>
          <p:cNvPr id="75" name="Shape 73"/>
          <p:cNvSpPr/>
          <p:nvPr/>
        </p:nvSpPr>
        <p:spPr>
          <a:xfrm>
            <a:off x="7432663" y="3477816"/>
            <a:ext cx="1297000" cy="190500"/>
          </a:xfrm>
          <a:prstGeom prst="rect">
            <a:avLst/>
          </a:prstGeom>
          <a:noFill/>
          <a:ln/>
        </p:spPr>
      </p:sp>
      <p:sp>
        <p:nvSpPr>
          <p:cNvPr id="76" name="Shape 74"/>
          <p:cNvSpPr/>
          <p:nvPr/>
        </p:nvSpPr>
        <p:spPr>
          <a:xfrm>
            <a:off x="7432663" y="3725466"/>
            <a:ext cx="1297000" cy="104775"/>
          </a:xfrm>
          <a:prstGeom prst="rect">
            <a:avLst/>
          </a:prstGeom>
          <a:noFill/>
          <a:ln/>
        </p:spPr>
      </p:sp>
      <p:sp>
        <p:nvSpPr>
          <p:cNvPr id="77" name="Shape 75"/>
          <p:cNvSpPr/>
          <p:nvPr/>
        </p:nvSpPr>
        <p:spPr>
          <a:xfrm>
            <a:off x="7432663" y="3887391"/>
            <a:ext cx="1297000" cy="104775"/>
          </a:xfrm>
          <a:prstGeom prst="rect">
            <a:avLst/>
          </a:prstGeom>
          <a:noFill/>
          <a:ln/>
        </p:spPr>
      </p:sp>
      <p:sp>
        <p:nvSpPr>
          <p:cNvPr id="78" name="Shape 76"/>
          <p:cNvSpPr/>
          <p:nvPr/>
        </p:nvSpPr>
        <p:spPr>
          <a:xfrm>
            <a:off x="7432663" y="4068366"/>
            <a:ext cx="1297000" cy="171450"/>
          </a:xfrm>
          <a:prstGeom prst="roundRect">
            <a:avLst>
              <a:gd name="adj" fmla="val 61867"/>
            </a:avLst>
          </a:prstGeom>
          <a:solidFill>
            <a:srgbClr val="C35141"/>
          </a:solidFill>
          <a:ln/>
        </p:spPr>
      </p:sp>
      <p:sp>
        <p:nvSpPr>
          <p:cNvPr id="79" name="Shape 77"/>
          <p:cNvSpPr/>
          <p:nvPr/>
        </p:nvSpPr>
        <p:spPr>
          <a:xfrm>
            <a:off x="7537438" y="3887391"/>
            <a:ext cx="1174142" cy="104775"/>
          </a:xfrm>
          <a:prstGeom prst="rect">
            <a:avLst/>
          </a:prstGeom>
          <a:noFill/>
          <a:ln/>
        </p:spPr>
      </p:sp>
      <p:sp>
        <p:nvSpPr>
          <p:cNvPr id="80" name="Shape 78"/>
          <p:cNvSpPr/>
          <p:nvPr/>
        </p:nvSpPr>
        <p:spPr>
          <a:xfrm>
            <a:off x="7537438" y="3887391"/>
            <a:ext cx="335459" cy="104775"/>
          </a:xfrm>
          <a:prstGeom prst="roundRect">
            <a:avLst>
              <a:gd name="adj" fmla="val 101236"/>
            </a:avLst>
          </a:prstGeom>
          <a:solidFill>
            <a:srgbClr val="F5E6E3"/>
          </a:solidFill>
          <a:ln w="12700">
            <a:solidFill>
              <a:srgbClr val="000000">
                <a:alpha val="0"/>
              </a:srgbClr>
            </a:solidFill>
            <a:prstDash val="solid"/>
          </a:ln>
        </p:spPr>
      </p:sp>
      <p:sp>
        <p:nvSpPr>
          <p:cNvPr id="81" name="Shape 79"/>
          <p:cNvSpPr/>
          <p:nvPr/>
        </p:nvSpPr>
        <p:spPr>
          <a:xfrm>
            <a:off x="7901471" y="3887391"/>
            <a:ext cx="419063" cy="104775"/>
          </a:xfrm>
          <a:prstGeom prst="roundRect">
            <a:avLst>
              <a:gd name="adj" fmla="val 101236"/>
            </a:avLst>
          </a:prstGeom>
          <a:solidFill>
            <a:srgbClr val="F5E6E3"/>
          </a:solidFill>
          <a:ln w="12700">
            <a:solidFill>
              <a:srgbClr val="000000">
                <a:alpha val="0"/>
              </a:srgbClr>
            </a:solidFill>
            <a:prstDash val="solid"/>
          </a:ln>
        </p:spPr>
      </p:sp>
      <p:sp>
        <p:nvSpPr>
          <p:cNvPr id="82" name="Shape 80"/>
          <p:cNvSpPr/>
          <p:nvPr/>
        </p:nvSpPr>
        <p:spPr>
          <a:xfrm>
            <a:off x="8349109" y="3887391"/>
            <a:ext cx="362471" cy="104775"/>
          </a:xfrm>
          <a:prstGeom prst="roundRect">
            <a:avLst>
              <a:gd name="adj" fmla="val 101236"/>
            </a:avLst>
          </a:prstGeom>
          <a:solidFill>
            <a:srgbClr val="F5E6E3"/>
          </a:solidFill>
          <a:ln w="12700">
            <a:solidFill>
              <a:srgbClr val="000000">
                <a:alpha val="0"/>
              </a:srgbClr>
            </a:solidFill>
            <a:prstDash val="solid"/>
          </a:ln>
        </p:spPr>
      </p:sp>
      <p:sp>
        <p:nvSpPr>
          <p:cNvPr id="83" name="Shape 81"/>
          <p:cNvSpPr/>
          <p:nvPr/>
        </p:nvSpPr>
        <p:spPr>
          <a:xfrm>
            <a:off x="7432663" y="3730228"/>
            <a:ext cx="171450" cy="95250"/>
          </a:xfrm>
          <a:prstGeom prst="rect">
            <a:avLst/>
          </a:prstGeom>
          <a:noFill/>
          <a:ln/>
        </p:spPr>
      </p:sp>
      <p:sp>
        <p:nvSpPr>
          <p:cNvPr id="84" name="Shape 82"/>
          <p:cNvSpPr/>
          <p:nvPr/>
        </p:nvSpPr>
        <p:spPr>
          <a:xfrm>
            <a:off x="7680313" y="3725466"/>
            <a:ext cx="247687" cy="104775"/>
          </a:xfrm>
          <a:prstGeom prst="roundRect">
            <a:avLst>
              <a:gd name="adj" fmla="val 101236"/>
            </a:avLst>
          </a:prstGeom>
          <a:noFill/>
          <a:ln w="12700">
            <a:solidFill>
              <a:srgbClr val="D4CFCA"/>
            </a:solidFill>
            <a:prstDash val="solid"/>
          </a:ln>
        </p:spPr>
      </p:sp>
      <p:sp>
        <p:nvSpPr>
          <p:cNvPr id="85" name="Shape 83"/>
          <p:cNvSpPr/>
          <p:nvPr/>
        </p:nvSpPr>
        <p:spPr>
          <a:xfrm>
            <a:off x="7537438" y="3730228"/>
            <a:ext cx="66675" cy="95250"/>
          </a:xfrm>
          <a:prstGeom prst="rect">
            <a:avLst/>
          </a:prstGeom>
          <a:noFill/>
          <a:ln/>
        </p:spPr>
      </p:sp>
      <p:sp>
        <p:nvSpPr>
          <p:cNvPr id="86" name="Shape 84"/>
          <p:cNvSpPr/>
          <p:nvPr/>
        </p:nvSpPr>
        <p:spPr>
          <a:xfrm>
            <a:off x="7432663" y="3215878"/>
            <a:ext cx="457498" cy="128588"/>
          </a:xfrm>
          <a:prstGeom prst="rect">
            <a:avLst/>
          </a:prstGeom>
          <a:noFill/>
          <a:ln/>
        </p:spPr>
      </p:sp>
      <p:sp>
        <p:nvSpPr>
          <p:cNvPr id="87" name="Shape 85"/>
          <p:cNvSpPr/>
          <p:nvPr/>
        </p:nvSpPr>
        <p:spPr>
          <a:xfrm>
            <a:off x="7432663" y="3344466"/>
            <a:ext cx="457498" cy="95250"/>
          </a:xfrm>
          <a:prstGeom prst="rect">
            <a:avLst/>
          </a:prstGeom>
          <a:noFill/>
          <a:ln/>
        </p:spPr>
      </p:sp>
      <p:sp>
        <p:nvSpPr>
          <p:cNvPr id="88" name="Shape 86"/>
          <p:cNvSpPr/>
          <p:nvPr/>
        </p:nvSpPr>
        <p:spPr>
          <a:xfrm>
            <a:off x="5783238" y="3139678"/>
            <a:ext cx="1449400" cy="1176338"/>
          </a:xfrm>
          <a:prstGeom prst="rect">
            <a:avLst/>
          </a:prstGeom>
          <a:solidFill>
            <a:srgbClr val="FFFFFF"/>
          </a:solidFill>
          <a:ln/>
        </p:spPr>
      </p:sp>
      <p:sp>
        <p:nvSpPr>
          <p:cNvPr id="89" name="Shape 87"/>
          <p:cNvSpPr/>
          <p:nvPr/>
        </p:nvSpPr>
        <p:spPr>
          <a:xfrm>
            <a:off x="5776913" y="1857375"/>
            <a:ext cx="1585913" cy="1162050"/>
          </a:xfrm>
          <a:prstGeom prst="rect">
            <a:avLst/>
          </a:prstGeom>
          <a:solidFill>
            <a:srgbClr val="E8E4DE"/>
          </a:solidFill>
          <a:ln/>
        </p:spPr>
      </p:sp>
      <p:sp>
        <p:nvSpPr>
          <p:cNvPr id="90" name="Shape 88"/>
          <p:cNvSpPr/>
          <p:nvPr/>
        </p:nvSpPr>
        <p:spPr>
          <a:xfrm>
            <a:off x="5815013" y="2319933"/>
            <a:ext cx="161925" cy="161925"/>
          </a:xfrm>
          <a:prstGeom prst="roundRect">
            <a:avLst>
              <a:gd name="adj" fmla="val 94741835294"/>
            </a:avLst>
          </a:prstGeom>
          <a:solidFill>
            <a:srgbClr val="FFFFFF">
              <a:alpha val="0"/>
            </a:srgbClr>
          </a:solidFill>
          <a:ln w="12700">
            <a:solidFill>
              <a:srgbClr val="D4CFCA">
                <a:alpha val="0"/>
              </a:srgbClr>
            </a:solidFill>
            <a:prstDash val="solid"/>
          </a:ln>
        </p:spPr>
      </p:sp>
      <p:sp>
        <p:nvSpPr>
          <p:cNvPr id="91" name="Shape 89"/>
          <p:cNvSpPr/>
          <p:nvPr/>
        </p:nvSpPr>
        <p:spPr>
          <a:xfrm>
            <a:off x="7026287" y="2319933"/>
            <a:ext cx="161925" cy="161925"/>
          </a:xfrm>
          <a:prstGeom prst="roundRect">
            <a:avLst>
              <a:gd name="adj" fmla="val 94741835294"/>
            </a:avLst>
          </a:prstGeom>
          <a:solidFill>
            <a:srgbClr val="FFFFFF">
              <a:alpha val="0"/>
            </a:srgbClr>
          </a:solidFill>
          <a:ln w="12700">
            <a:solidFill>
              <a:srgbClr val="D4CFCA">
                <a:alpha val="0"/>
              </a:srgbClr>
            </a:solidFill>
            <a:prstDash val="solid"/>
          </a:ln>
        </p:spPr>
      </p:sp>
      <p:sp>
        <p:nvSpPr>
          <p:cNvPr id="92" name="Shape 90"/>
          <p:cNvSpPr/>
          <p:nvPr/>
        </p:nvSpPr>
        <p:spPr>
          <a:xfrm>
            <a:off x="6439681" y="2858691"/>
            <a:ext cx="123825" cy="28575"/>
          </a:xfrm>
          <a:prstGeom prst="rect">
            <a:avLst/>
          </a:prstGeom>
          <a:noFill/>
          <a:ln/>
        </p:spPr>
      </p:sp>
      <p:sp>
        <p:nvSpPr>
          <p:cNvPr id="93" name="Shape 91"/>
          <p:cNvSpPr/>
          <p:nvPr/>
        </p:nvSpPr>
        <p:spPr>
          <a:xfrm>
            <a:off x="6988187" y="1914525"/>
            <a:ext cx="180975" cy="180975"/>
          </a:xfrm>
          <a:prstGeom prst="roundRect">
            <a:avLst>
              <a:gd name="adj" fmla="val 84769010526"/>
            </a:avLst>
          </a:prstGeom>
          <a:solidFill>
            <a:srgbClr val="FFFFFF">
              <a:alpha val="90000"/>
            </a:srgbClr>
          </a:solidFill>
          <a:ln w="12700">
            <a:solidFill>
              <a:srgbClr val="D4CFCA"/>
            </a:solidFill>
            <a:prstDash val="solid"/>
          </a:ln>
        </p:spPr>
      </p:sp>
      <p:sp>
        <p:nvSpPr>
          <p:cNvPr id="94" name="Shape 92"/>
          <p:cNvSpPr/>
          <p:nvPr/>
        </p:nvSpPr>
        <p:spPr>
          <a:xfrm>
            <a:off x="5859438" y="3215878"/>
            <a:ext cx="338584" cy="223838"/>
          </a:xfrm>
          <a:prstGeom prst="rect">
            <a:avLst/>
          </a:prstGeom>
          <a:noFill/>
          <a:ln/>
        </p:spPr>
      </p:sp>
      <p:sp>
        <p:nvSpPr>
          <p:cNvPr id="95" name="Shape 93"/>
          <p:cNvSpPr/>
          <p:nvPr/>
        </p:nvSpPr>
        <p:spPr>
          <a:xfrm>
            <a:off x="5859438" y="3477816"/>
            <a:ext cx="1297000" cy="190500"/>
          </a:xfrm>
          <a:prstGeom prst="rect">
            <a:avLst/>
          </a:prstGeom>
          <a:noFill/>
          <a:ln/>
        </p:spPr>
      </p:sp>
      <p:sp>
        <p:nvSpPr>
          <p:cNvPr id="96" name="Shape 94"/>
          <p:cNvSpPr/>
          <p:nvPr/>
        </p:nvSpPr>
        <p:spPr>
          <a:xfrm>
            <a:off x="5859438" y="3725466"/>
            <a:ext cx="1297000" cy="104775"/>
          </a:xfrm>
          <a:prstGeom prst="rect">
            <a:avLst/>
          </a:prstGeom>
          <a:noFill/>
          <a:ln/>
        </p:spPr>
      </p:sp>
      <p:sp>
        <p:nvSpPr>
          <p:cNvPr id="97" name="Shape 95"/>
          <p:cNvSpPr/>
          <p:nvPr/>
        </p:nvSpPr>
        <p:spPr>
          <a:xfrm>
            <a:off x="5859438" y="3887391"/>
            <a:ext cx="1297000" cy="104775"/>
          </a:xfrm>
          <a:prstGeom prst="rect">
            <a:avLst/>
          </a:prstGeom>
          <a:noFill/>
          <a:ln/>
        </p:spPr>
      </p:sp>
      <p:sp>
        <p:nvSpPr>
          <p:cNvPr id="98" name="Shape 96"/>
          <p:cNvSpPr/>
          <p:nvPr/>
        </p:nvSpPr>
        <p:spPr>
          <a:xfrm>
            <a:off x="5859438" y="4068366"/>
            <a:ext cx="1297000" cy="171450"/>
          </a:xfrm>
          <a:prstGeom prst="roundRect">
            <a:avLst>
              <a:gd name="adj" fmla="val 61867"/>
            </a:avLst>
          </a:prstGeom>
          <a:solidFill>
            <a:srgbClr val="C35141"/>
          </a:solidFill>
          <a:ln/>
        </p:spPr>
      </p:sp>
      <p:sp>
        <p:nvSpPr>
          <p:cNvPr id="99" name="Shape 97"/>
          <p:cNvSpPr/>
          <p:nvPr/>
        </p:nvSpPr>
        <p:spPr>
          <a:xfrm>
            <a:off x="5964213" y="3887391"/>
            <a:ext cx="923888" cy="104775"/>
          </a:xfrm>
          <a:prstGeom prst="rect">
            <a:avLst/>
          </a:prstGeom>
          <a:noFill/>
          <a:ln/>
        </p:spPr>
      </p:sp>
      <p:sp>
        <p:nvSpPr>
          <p:cNvPr id="100" name="Shape 98"/>
          <p:cNvSpPr/>
          <p:nvPr/>
        </p:nvSpPr>
        <p:spPr>
          <a:xfrm>
            <a:off x="5964213" y="3887391"/>
            <a:ext cx="292112" cy="104775"/>
          </a:xfrm>
          <a:prstGeom prst="roundRect">
            <a:avLst>
              <a:gd name="adj" fmla="val 101236"/>
            </a:avLst>
          </a:prstGeom>
          <a:solidFill>
            <a:srgbClr val="F5E6E3"/>
          </a:solidFill>
          <a:ln w="12700">
            <a:solidFill>
              <a:srgbClr val="000000">
                <a:alpha val="0"/>
              </a:srgbClr>
            </a:solidFill>
            <a:prstDash val="solid"/>
          </a:ln>
        </p:spPr>
      </p:sp>
      <p:sp>
        <p:nvSpPr>
          <p:cNvPr id="101" name="Shape 99"/>
          <p:cNvSpPr/>
          <p:nvPr/>
        </p:nvSpPr>
        <p:spPr>
          <a:xfrm>
            <a:off x="6284900" y="3887391"/>
            <a:ext cx="355513" cy="104775"/>
          </a:xfrm>
          <a:prstGeom prst="roundRect">
            <a:avLst>
              <a:gd name="adj" fmla="val 101236"/>
            </a:avLst>
          </a:prstGeom>
          <a:solidFill>
            <a:srgbClr val="F5E6E3"/>
          </a:solidFill>
          <a:ln w="12700">
            <a:solidFill>
              <a:srgbClr val="000000">
                <a:alpha val="0"/>
              </a:srgbClr>
            </a:solidFill>
            <a:prstDash val="solid"/>
          </a:ln>
        </p:spPr>
      </p:sp>
      <p:sp>
        <p:nvSpPr>
          <p:cNvPr id="102" name="Shape 100"/>
          <p:cNvSpPr/>
          <p:nvPr/>
        </p:nvSpPr>
        <p:spPr>
          <a:xfrm>
            <a:off x="6668988" y="3887391"/>
            <a:ext cx="219112" cy="104775"/>
          </a:xfrm>
          <a:prstGeom prst="roundRect">
            <a:avLst>
              <a:gd name="adj" fmla="val 101236"/>
            </a:avLst>
          </a:prstGeom>
          <a:solidFill>
            <a:srgbClr val="F5E6E3"/>
          </a:solidFill>
          <a:ln w="12700">
            <a:solidFill>
              <a:srgbClr val="000000">
                <a:alpha val="0"/>
              </a:srgbClr>
            </a:solidFill>
            <a:prstDash val="solid"/>
          </a:ln>
        </p:spPr>
      </p:sp>
      <p:sp>
        <p:nvSpPr>
          <p:cNvPr id="103" name="Shape 101"/>
          <p:cNvSpPr/>
          <p:nvPr/>
        </p:nvSpPr>
        <p:spPr>
          <a:xfrm>
            <a:off x="5859438" y="3730228"/>
            <a:ext cx="171450" cy="95250"/>
          </a:xfrm>
          <a:prstGeom prst="rect">
            <a:avLst/>
          </a:prstGeom>
          <a:noFill/>
          <a:ln/>
        </p:spPr>
      </p:sp>
      <p:sp>
        <p:nvSpPr>
          <p:cNvPr id="104" name="Shape 102"/>
          <p:cNvSpPr/>
          <p:nvPr/>
        </p:nvSpPr>
        <p:spPr>
          <a:xfrm>
            <a:off x="6107088" y="3725466"/>
            <a:ext cx="279425" cy="104775"/>
          </a:xfrm>
          <a:prstGeom prst="roundRect">
            <a:avLst>
              <a:gd name="adj" fmla="val 101236"/>
            </a:avLst>
          </a:prstGeom>
          <a:noFill/>
          <a:ln w="12700">
            <a:solidFill>
              <a:srgbClr val="D4CFCA"/>
            </a:solidFill>
            <a:prstDash val="solid"/>
          </a:ln>
        </p:spPr>
      </p:sp>
      <p:sp>
        <p:nvSpPr>
          <p:cNvPr id="105" name="Shape 103"/>
          <p:cNvSpPr/>
          <p:nvPr/>
        </p:nvSpPr>
        <p:spPr>
          <a:xfrm>
            <a:off x="5964213" y="3730228"/>
            <a:ext cx="66675" cy="95250"/>
          </a:xfrm>
          <a:prstGeom prst="rect">
            <a:avLst/>
          </a:prstGeom>
          <a:noFill/>
          <a:ln/>
        </p:spPr>
      </p:sp>
      <p:sp>
        <p:nvSpPr>
          <p:cNvPr id="106" name="Shape 104"/>
          <p:cNvSpPr/>
          <p:nvPr/>
        </p:nvSpPr>
        <p:spPr>
          <a:xfrm>
            <a:off x="5859438" y="3215878"/>
            <a:ext cx="338584" cy="128588"/>
          </a:xfrm>
          <a:prstGeom prst="rect">
            <a:avLst/>
          </a:prstGeom>
          <a:noFill/>
          <a:ln/>
        </p:spPr>
      </p:sp>
      <p:sp>
        <p:nvSpPr>
          <p:cNvPr id="107" name="Shape 105"/>
          <p:cNvSpPr/>
          <p:nvPr/>
        </p:nvSpPr>
        <p:spPr>
          <a:xfrm>
            <a:off x="5859438" y="3344466"/>
            <a:ext cx="338584" cy="95250"/>
          </a:xfrm>
          <a:prstGeom prst="rect">
            <a:avLst/>
          </a:prstGeom>
          <a:noFill/>
          <a:ln/>
        </p:spPr>
      </p:sp>
      <p:sp>
        <p:nvSpPr>
          <p:cNvPr id="108" name="Shape 106"/>
          <p:cNvSpPr/>
          <p:nvPr/>
        </p:nvSpPr>
        <p:spPr>
          <a:xfrm>
            <a:off x="4210050" y="3139641"/>
            <a:ext cx="1449363" cy="1176338"/>
          </a:xfrm>
          <a:prstGeom prst="rect">
            <a:avLst/>
          </a:prstGeom>
          <a:solidFill>
            <a:srgbClr val="FFFFFF"/>
          </a:solidFill>
          <a:ln/>
        </p:spPr>
      </p:sp>
      <p:sp>
        <p:nvSpPr>
          <p:cNvPr id="109" name="Shape 107"/>
          <p:cNvSpPr/>
          <p:nvPr/>
        </p:nvSpPr>
        <p:spPr>
          <a:xfrm>
            <a:off x="4210050" y="1938337"/>
            <a:ext cx="1449363" cy="1087003"/>
          </a:xfrm>
          <a:prstGeom prst="rect">
            <a:avLst/>
          </a:prstGeom>
          <a:solidFill>
            <a:srgbClr val="E8E4DE"/>
          </a:solidFill>
          <a:ln/>
        </p:spPr>
      </p:sp>
      <p:sp>
        <p:nvSpPr>
          <p:cNvPr id="110" name="Shape 108"/>
          <p:cNvSpPr/>
          <p:nvPr/>
        </p:nvSpPr>
        <p:spPr>
          <a:xfrm>
            <a:off x="4248150" y="2400858"/>
            <a:ext cx="161925" cy="161925"/>
          </a:xfrm>
          <a:prstGeom prst="roundRect">
            <a:avLst>
              <a:gd name="adj" fmla="val 94741835294"/>
            </a:avLst>
          </a:prstGeom>
          <a:solidFill>
            <a:srgbClr val="FFFFFF">
              <a:alpha val="0"/>
            </a:srgbClr>
          </a:solidFill>
          <a:ln w="12700">
            <a:solidFill>
              <a:srgbClr val="D4CFCA">
                <a:alpha val="0"/>
              </a:srgbClr>
            </a:solidFill>
            <a:prstDash val="solid"/>
          </a:ln>
        </p:spPr>
      </p:sp>
      <p:sp>
        <p:nvSpPr>
          <p:cNvPr id="111" name="Shape 109"/>
          <p:cNvSpPr/>
          <p:nvPr/>
        </p:nvSpPr>
        <p:spPr>
          <a:xfrm>
            <a:off x="5459388" y="2400858"/>
            <a:ext cx="161925" cy="161925"/>
          </a:xfrm>
          <a:prstGeom prst="roundRect">
            <a:avLst>
              <a:gd name="adj" fmla="val 94741835294"/>
            </a:avLst>
          </a:prstGeom>
          <a:solidFill>
            <a:srgbClr val="FFFFFF">
              <a:alpha val="0"/>
            </a:srgbClr>
          </a:solidFill>
          <a:ln w="12700">
            <a:solidFill>
              <a:srgbClr val="D4CFCA">
                <a:alpha val="0"/>
              </a:srgbClr>
            </a:solidFill>
            <a:prstDash val="solid"/>
          </a:ln>
        </p:spPr>
      </p:sp>
      <p:sp>
        <p:nvSpPr>
          <p:cNvPr id="112" name="Shape 110"/>
          <p:cNvSpPr/>
          <p:nvPr/>
        </p:nvSpPr>
        <p:spPr>
          <a:xfrm>
            <a:off x="4872819" y="2939616"/>
            <a:ext cx="123825" cy="28575"/>
          </a:xfrm>
          <a:prstGeom prst="rect">
            <a:avLst/>
          </a:prstGeom>
          <a:noFill/>
          <a:ln/>
        </p:spPr>
      </p:sp>
      <p:sp>
        <p:nvSpPr>
          <p:cNvPr id="113" name="Shape 111"/>
          <p:cNvSpPr/>
          <p:nvPr/>
        </p:nvSpPr>
        <p:spPr>
          <a:xfrm>
            <a:off x="5421288" y="1995487"/>
            <a:ext cx="180975" cy="180975"/>
          </a:xfrm>
          <a:prstGeom prst="roundRect">
            <a:avLst>
              <a:gd name="adj" fmla="val 84769010526"/>
            </a:avLst>
          </a:prstGeom>
          <a:solidFill>
            <a:srgbClr val="FFFFFF">
              <a:alpha val="90000"/>
            </a:srgbClr>
          </a:solidFill>
          <a:ln w="12700">
            <a:solidFill>
              <a:srgbClr val="D4CFCA"/>
            </a:solidFill>
            <a:prstDash val="solid"/>
          </a:ln>
        </p:spPr>
      </p:sp>
      <p:sp>
        <p:nvSpPr>
          <p:cNvPr id="114" name="Shape 112"/>
          <p:cNvSpPr/>
          <p:nvPr/>
        </p:nvSpPr>
        <p:spPr>
          <a:xfrm>
            <a:off x="4267200" y="1995487"/>
            <a:ext cx="535000" cy="104775"/>
          </a:xfrm>
          <a:prstGeom prst="roundRect">
            <a:avLst>
              <a:gd name="adj" fmla="val 101236"/>
            </a:avLst>
          </a:prstGeom>
          <a:solidFill>
            <a:srgbClr val="4A7C7E"/>
          </a:solidFill>
          <a:ln w="12700">
            <a:solidFill>
              <a:srgbClr val="4A7C7E"/>
            </a:solidFill>
            <a:prstDash val="solid"/>
          </a:ln>
        </p:spPr>
      </p:sp>
      <p:sp>
        <p:nvSpPr>
          <p:cNvPr id="115" name="Shape 113"/>
          <p:cNvSpPr/>
          <p:nvPr/>
        </p:nvSpPr>
        <p:spPr>
          <a:xfrm>
            <a:off x="4286250" y="3215841"/>
            <a:ext cx="406152" cy="223838"/>
          </a:xfrm>
          <a:prstGeom prst="rect">
            <a:avLst/>
          </a:prstGeom>
          <a:noFill/>
          <a:ln/>
        </p:spPr>
      </p:sp>
      <p:sp>
        <p:nvSpPr>
          <p:cNvPr id="116" name="Shape 114"/>
          <p:cNvSpPr/>
          <p:nvPr/>
        </p:nvSpPr>
        <p:spPr>
          <a:xfrm>
            <a:off x="4286250" y="3477778"/>
            <a:ext cx="1296963" cy="190500"/>
          </a:xfrm>
          <a:prstGeom prst="rect">
            <a:avLst/>
          </a:prstGeom>
          <a:noFill/>
          <a:ln/>
        </p:spPr>
      </p:sp>
      <p:sp>
        <p:nvSpPr>
          <p:cNvPr id="117" name="Shape 115"/>
          <p:cNvSpPr/>
          <p:nvPr/>
        </p:nvSpPr>
        <p:spPr>
          <a:xfrm>
            <a:off x="4286250" y="3725428"/>
            <a:ext cx="1296963" cy="104775"/>
          </a:xfrm>
          <a:prstGeom prst="rect">
            <a:avLst/>
          </a:prstGeom>
          <a:noFill/>
          <a:ln/>
        </p:spPr>
      </p:sp>
      <p:sp>
        <p:nvSpPr>
          <p:cNvPr id="118" name="Shape 116"/>
          <p:cNvSpPr/>
          <p:nvPr/>
        </p:nvSpPr>
        <p:spPr>
          <a:xfrm>
            <a:off x="4286250" y="3887353"/>
            <a:ext cx="1296963" cy="104775"/>
          </a:xfrm>
          <a:prstGeom prst="rect">
            <a:avLst/>
          </a:prstGeom>
          <a:noFill/>
          <a:ln/>
        </p:spPr>
      </p:sp>
      <p:sp>
        <p:nvSpPr>
          <p:cNvPr id="119" name="Shape 117"/>
          <p:cNvSpPr/>
          <p:nvPr/>
        </p:nvSpPr>
        <p:spPr>
          <a:xfrm>
            <a:off x="4286250" y="4068328"/>
            <a:ext cx="1296963" cy="171450"/>
          </a:xfrm>
          <a:prstGeom prst="roundRect">
            <a:avLst>
              <a:gd name="adj" fmla="val 61867"/>
            </a:avLst>
          </a:prstGeom>
          <a:solidFill>
            <a:srgbClr val="C35141"/>
          </a:solidFill>
          <a:ln/>
        </p:spPr>
      </p:sp>
      <p:sp>
        <p:nvSpPr>
          <p:cNvPr id="120" name="Shape 118"/>
          <p:cNvSpPr/>
          <p:nvPr/>
        </p:nvSpPr>
        <p:spPr>
          <a:xfrm>
            <a:off x="4391025" y="3887353"/>
            <a:ext cx="969987" cy="104775"/>
          </a:xfrm>
          <a:prstGeom prst="rect">
            <a:avLst/>
          </a:prstGeom>
          <a:noFill/>
          <a:ln/>
        </p:spPr>
      </p:sp>
      <p:sp>
        <p:nvSpPr>
          <p:cNvPr id="121" name="Shape 119"/>
          <p:cNvSpPr/>
          <p:nvPr/>
        </p:nvSpPr>
        <p:spPr>
          <a:xfrm>
            <a:off x="4391025" y="3887353"/>
            <a:ext cx="354062" cy="104775"/>
          </a:xfrm>
          <a:prstGeom prst="roundRect">
            <a:avLst>
              <a:gd name="adj" fmla="val 101236"/>
            </a:avLst>
          </a:prstGeom>
          <a:solidFill>
            <a:srgbClr val="F5E6E3"/>
          </a:solidFill>
          <a:ln w="12700">
            <a:solidFill>
              <a:srgbClr val="000000">
                <a:alpha val="0"/>
              </a:srgbClr>
            </a:solidFill>
            <a:prstDash val="solid"/>
          </a:ln>
        </p:spPr>
      </p:sp>
      <p:sp>
        <p:nvSpPr>
          <p:cNvPr id="122" name="Shape 120"/>
          <p:cNvSpPr/>
          <p:nvPr/>
        </p:nvSpPr>
        <p:spPr>
          <a:xfrm>
            <a:off x="4773662" y="3887353"/>
            <a:ext cx="196900" cy="104775"/>
          </a:xfrm>
          <a:prstGeom prst="roundRect">
            <a:avLst>
              <a:gd name="adj" fmla="val 101236"/>
            </a:avLst>
          </a:prstGeom>
          <a:solidFill>
            <a:srgbClr val="F5E6E3"/>
          </a:solidFill>
          <a:ln w="12700">
            <a:solidFill>
              <a:srgbClr val="000000">
                <a:alpha val="0"/>
              </a:srgbClr>
            </a:solidFill>
            <a:prstDash val="solid"/>
          </a:ln>
        </p:spPr>
      </p:sp>
      <p:sp>
        <p:nvSpPr>
          <p:cNvPr id="123" name="Shape 121"/>
          <p:cNvSpPr/>
          <p:nvPr/>
        </p:nvSpPr>
        <p:spPr>
          <a:xfrm>
            <a:off x="4999137" y="3887353"/>
            <a:ext cx="361876" cy="104775"/>
          </a:xfrm>
          <a:prstGeom prst="roundRect">
            <a:avLst>
              <a:gd name="adj" fmla="val 101236"/>
            </a:avLst>
          </a:prstGeom>
          <a:solidFill>
            <a:srgbClr val="F5E6E3"/>
          </a:solidFill>
          <a:ln w="12700">
            <a:solidFill>
              <a:srgbClr val="000000">
                <a:alpha val="0"/>
              </a:srgbClr>
            </a:solidFill>
            <a:prstDash val="solid"/>
          </a:ln>
        </p:spPr>
      </p:sp>
      <p:sp>
        <p:nvSpPr>
          <p:cNvPr id="124" name="Shape 122"/>
          <p:cNvSpPr/>
          <p:nvPr/>
        </p:nvSpPr>
        <p:spPr>
          <a:xfrm>
            <a:off x="4286250" y="3730191"/>
            <a:ext cx="171450" cy="95250"/>
          </a:xfrm>
          <a:prstGeom prst="rect">
            <a:avLst/>
          </a:prstGeom>
          <a:noFill/>
          <a:ln/>
        </p:spPr>
      </p:sp>
      <p:sp>
        <p:nvSpPr>
          <p:cNvPr id="125" name="Shape 123"/>
          <p:cNvSpPr/>
          <p:nvPr/>
        </p:nvSpPr>
        <p:spPr>
          <a:xfrm>
            <a:off x="4533900" y="3725428"/>
            <a:ext cx="247687" cy="104775"/>
          </a:xfrm>
          <a:prstGeom prst="roundRect">
            <a:avLst>
              <a:gd name="adj" fmla="val 101236"/>
            </a:avLst>
          </a:prstGeom>
          <a:noFill/>
          <a:ln w="12700">
            <a:solidFill>
              <a:srgbClr val="D4CFCA"/>
            </a:solidFill>
            <a:prstDash val="solid"/>
          </a:ln>
        </p:spPr>
      </p:sp>
      <p:sp>
        <p:nvSpPr>
          <p:cNvPr id="126" name="Shape 124"/>
          <p:cNvSpPr/>
          <p:nvPr/>
        </p:nvSpPr>
        <p:spPr>
          <a:xfrm>
            <a:off x="4391025" y="3730191"/>
            <a:ext cx="66675" cy="95250"/>
          </a:xfrm>
          <a:prstGeom prst="rect">
            <a:avLst/>
          </a:prstGeom>
          <a:noFill/>
          <a:ln/>
        </p:spPr>
      </p:sp>
      <p:sp>
        <p:nvSpPr>
          <p:cNvPr id="127" name="Shape 125"/>
          <p:cNvSpPr/>
          <p:nvPr/>
        </p:nvSpPr>
        <p:spPr>
          <a:xfrm>
            <a:off x="4286250" y="3215841"/>
            <a:ext cx="406152" cy="128588"/>
          </a:xfrm>
          <a:prstGeom prst="rect">
            <a:avLst/>
          </a:prstGeom>
          <a:noFill/>
          <a:ln/>
        </p:spPr>
      </p:sp>
      <p:sp>
        <p:nvSpPr>
          <p:cNvPr id="128" name="Shape 126"/>
          <p:cNvSpPr/>
          <p:nvPr/>
        </p:nvSpPr>
        <p:spPr>
          <a:xfrm>
            <a:off x="4286250" y="3344428"/>
            <a:ext cx="406152" cy="95250"/>
          </a:xfrm>
          <a:prstGeom prst="rect">
            <a:avLst/>
          </a:prstGeom>
          <a:noFill/>
          <a:ln/>
        </p:spPr>
      </p:sp>
      <p:sp>
        <p:nvSpPr>
          <p:cNvPr id="129" name="Shape 127"/>
          <p:cNvSpPr/>
          <p:nvPr/>
        </p:nvSpPr>
        <p:spPr>
          <a:xfrm>
            <a:off x="4324350" y="995363"/>
            <a:ext cx="4367213" cy="76200"/>
          </a:xfrm>
          <a:prstGeom prst="rect">
            <a:avLst/>
          </a:prstGeom>
          <a:noFill/>
          <a:ln/>
        </p:spPr>
      </p:sp>
      <p:sp>
        <p:nvSpPr>
          <p:cNvPr id="130" name="Shape 128"/>
          <p:cNvSpPr/>
          <p:nvPr/>
        </p:nvSpPr>
        <p:spPr>
          <a:xfrm>
            <a:off x="4324350" y="1128713"/>
            <a:ext cx="4367213" cy="285750"/>
          </a:xfrm>
          <a:prstGeom prst="rect">
            <a:avLst/>
          </a:prstGeom>
          <a:noFill/>
          <a:ln/>
        </p:spPr>
      </p:sp>
      <p:sp>
        <p:nvSpPr>
          <p:cNvPr id="131" name="Shape 129"/>
          <p:cNvSpPr/>
          <p:nvPr/>
        </p:nvSpPr>
        <p:spPr>
          <a:xfrm>
            <a:off x="4324350" y="1128713"/>
            <a:ext cx="1175258" cy="285750"/>
          </a:xfrm>
          <a:prstGeom prst="rect">
            <a:avLst/>
          </a:prstGeom>
          <a:noFill/>
          <a:ln/>
        </p:spPr>
      </p:sp>
      <p:sp>
        <p:nvSpPr>
          <p:cNvPr id="132" name="Shape 130"/>
          <p:cNvSpPr/>
          <p:nvPr/>
        </p:nvSpPr>
        <p:spPr>
          <a:xfrm>
            <a:off x="5575808" y="1128713"/>
            <a:ext cx="1175258" cy="285750"/>
          </a:xfrm>
          <a:prstGeom prst="rect">
            <a:avLst/>
          </a:prstGeom>
          <a:noFill/>
          <a:ln/>
        </p:spPr>
      </p:sp>
      <p:sp>
        <p:nvSpPr>
          <p:cNvPr id="133" name="Shape 131"/>
          <p:cNvSpPr/>
          <p:nvPr/>
        </p:nvSpPr>
        <p:spPr>
          <a:xfrm>
            <a:off x="6827267" y="1223963"/>
            <a:ext cx="1175258" cy="190500"/>
          </a:xfrm>
          <a:prstGeom prst="rect">
            <a:avLst/>
          </a:prstGeom>
          <a:noFill/>
          <a:ln/>
        </p:spPr>
      </p:sp>
      <p:sp>
        <p:nvSpPr>
          <p:cNvPr id="134" name="Shape 132"/>
          <p:cNvSpPr/>
          <p:nvPr/>
        </p:nvSpPr>
        <p:spPr>
          <a:xfrm>
            <a:off x="8078725" y="1307790"/>
            <a:ext cx="612837" cy="106673"/>
          </a:xfrm>
          <a:prstGeom prst="rect">
            <a:avLst/>
          </a:prstGeom>
          <a:noFill/>
          <a:ln/>
        </p:spPr>
      </p:sp>
      <p:sp>
        <p:nvSpPr>
          <p:cNvPr id="135" name="Shape 133"/>
          <p:cNvSpPr/>
          <p:nvPr/>
        </p:nvSpPr>
        <p:spPr>
          <a:xfrm>
            <a:off x="8078725" y="1323026"/>
            <a:ext cx="422337" cy="76200"/>
          </a:xfrm>
          <a:prstGeom prst="rect">
            <a:avLst/>
          </a:prstGeom>
          <a:noFill/>
          <a:ln/>
        </p:spPr>
      </p:sp>
      <p:sp>
        <p:nvSpPr>
          <p:cNvPr id="136" name="Shape 134"/>
          <p:cNvSpPr/>
          <p:nvPr/>
        </p:nvSpPr>
        <p:spPr>
          <a:xfrm>
            <a:off x="8539163" y="1317315"/>
            <a:ext cx="152400" cy="87623"/>
          </a:xfrm>
          <a:prstGeom prst="roundRect">
            <a:avLst>
              <a:gd name="adj" fmla="val 175080420438"/>
            </a:avLst>
          </a:prstGeom>
          <a:solidFill>
            <a:srgbClr val="D4CFCA"/>
          </a:solidFill>
          <a:ln w="12700">
            <a:solidFill>
              <a:srgbClr val="000000">
                <a:alpha val="0"/>
              </a:srgbClr>
            </a:solidFill>
            <a:prstDash val="solid"/>
          </a:ln>
        </p:spPr>
      </p:sp>
      <p:sp>
        <p:nvSpPr>
          <p:cNvPr id="137" name="Shape 135"/>
          <p:cNvSpPr/>
          <p:nvPr/>
        </p:nvSpPr>
        <p:spPr>
          <a:xfrm>
            <a:off x="6827267" y="1223963"/>
            <a:ext cx="1175258" cy="76200"/>
          </a:xfrm>
          <a:prstGeom prst="rect">
            <a:avLst/>
          </a:prstGeom>
          <a:noFill/>
          <a:ln/>
        </p:spPr>
      </p:sp>
      <p:sp>
        <p:nvSpPr>
          <p:cNvPr id="138" name="Shape 136"/>
          <p:cNvSpPr/>
          <p:nvPr/>
        </p:nvSpPr>
        <p:spPr>
          <a:xfrm>
            <a:off x="6827267" y="1338263"/>
            <a:ext cx="1175258" cy="76200"/>
          </a:xfrm>
          <a:prstGeom prst="rect">
            <a:avLst/>
          </a:prstGeom>
          <a:noFill/>
          <a:ln/>
        </p:spPr>
      </p:sp>
      <p:sp>
        <p:nvSpPr>
          <p:cNvPr id="139" name="Shape 137"/>
          <p:cNvSpPr/>
          <p:nvPr/>
        </p:nvSpPr>
        <p:spPr>
          <a:xfrm>
            <a:off x="6827267" y="1338263"/>
            <a:ext cx="1175258" cy="76200"/>
          </a:xfrm>
          <a:prstGeom prst="roundRect">
            <a:avLst>
              <a:gd name="adj" fmla="val 201326400000"/>
            </a:avLst>
          </a:prstGeom>
          <a:solidFill>
            <a:srgbClr val="E8E4DE"/>
          </a:solidFill>
          <a:ln/>
        </p:spPr>
      </p:sp>
      <p:sp>
        <p:nvSpPr>
          <p:cNvPr id="140" name="Shape 138"/>
          <p:cNvSpPr/>
          <p:nvPr/>
        </p:nvSpPr>
        <p:spPr>
          <a:xfrm>
            <a:off x="5575808" y="1128713"/>
            <a:ext cx="1175258" cy="76200"/>
          </a:xfrm>
          <a:prstGeom prst="rect">
            <a:avLst/>
          </a:prstGeom>
          <a:noFill/>
          <a:ln/>
        </p:spPr>
      </p:sp>
      <p:sp>
        <p:nvSpPr>
          <p:cNvPr id="141" name="Shape 139"/>
          <p:cNvSpPr/>
          <p:nvPr/>
        </p:nvSpPr>
        <p:spPr>
          <a:xfrm>
            <a:off x="5575808" y="1243013"/>
            <a:ext cx="1175258" cy="171450"/>
          </a:xfrm>
          <a:prstGeom prst="roundRect">
            <a:avLst>
              <a:gd name="adj" fmla="val 61867"/>
            </a:avLst>
          </a:prstGeom>
          <a:solidFill>
            <a:srgbClr val="F5E6E3"/>
          </a:solidFill>
          <a:ln w="12700">
            <a:solidFill>
              <a:srgbClr val="D4CFCA"/>
            </a:solidFill>
            <a:prstDash val="solid"/>
          </a:ln>
        </p:spPr>
      </p:sp>
      <p:sp>
        <p:nvSpPr>
          <p:cNvPr id="142" name="Shape 140"/>
          <p:cNvSpPr/>
          <p:nvPr/>
        </p:nvSpPr>
        <p:spPr>
          <a:xfrm>
            <a:off x="5637721" y="1281113"/>
            <a:ext cx="237344" cy="95250"/>
          </a:xfrm>
          <a:prstGeom prst="rect">
            <a:avLst/>
          </a:prstGeom>
          <a:noFill/>
          <a:ln/>
        </p:spPr>
      </p:sp>
      <p:sp>
        <p:nvSpPr>
          <p:cNvPr id="143" name="Shape 141"/>
          <p:cNvSpPr/>
          <p:nvPr/>
        </p:nvSpPr>
        <p:spPr>
          <a:xfrm>
            <a:off x="4324350" y="1128713"/>
            <a:ext cx="1175258" cy="76200"/>
          </a:xfrm>
          <a:prstGeom prst="rect">
            <a:avLst/>
          </a:prstGeom>
          <a:noFill/>
          <a:ln/>
        </p:spPr>
      </p:sp>
      <p:sp>
        <p:nvSpPr>
          <p:cNvPr id="144" name="Shape 142"/>
          <p:cNvSpPr/>
          <p:nvPr/>
        </p:nvSpPr>
        <p:spPr>
          <a:xfrm>
            <a:off x="4324350" y="1243013"/>
            <a:ext cx="1175258" cy="171450"/>
          </a:xfrm>
          <a:prstGeom prst="roundRect">
            <a:avLst>
              <a:gd name="adj" fmla="val 61867"/>
            </a:avLst>
          </a:prstGeom>
          <a:solidFill>
            <a:srgbClr val="F5E6E3"/>
          </a:solidFill>
          <a:ln w="12700">
            <a:solidFill>
              <a:srgbClr val="D4CFCA"/>
            </a:solidFill>
            <a:prstDash val="solid"/>
          </a:ln>
        </p:spPr>
      </p:sp>
      <p:sp>
        <p:nvSpPr>
          <p:cNvPr id="145" name="Shape 143"/>
          <p:cNvSpPr/>
          <p:nvPr/>
        </p:nvSpPr>
        <p:spPr>
          <a:xfrm>
            <a:off x="4386263" y="1281113"/>
            <a:ext cx="207020" cy="95250"/>
          </a:xfrm>
          <a:prstGeom prst="rect">
            <a:avLst/>
          </a:prstGeom>
          <a:noFill/>
          <a:ln/>
        </p:spPr>
      </p:sp>
      <p:sp>
        <p:nvSpPr>
          <p:cNvPr id="146" name="Shape 144"/>
          <p:cNvSpPr/>
          <p:nvPr/>
        </p:nvSpPr>
        <p:spPr>
          <a:xfrm>
            <a:off x="4205288" y="552450"/>
            <a:ext cx="422635" cy="171450"/>
          </a:xfrm>
          <a:prstGeom prst="roundRect">
            <a:avLst>
              <a:gd name="adj" fmla="val 61867"/>
            </a:avLst>
          </a:prstGeom>
          <a:solidFill>
            <a:srgbClr val="C35141"/>
          </a:solidFill>
          <a:ln/>
        </p:spPr>
      </p:sp>
      <p:sp>
        <p:nvSpPr>
          <p:cNvPr id="147" name="Shape 145"/>
          <p:cNvSpPr/>
          <p:nvPr/>
        </p:nvSpPr>
        <p:spPr>
          <a:xfrm>
            <a:off x="4666022" y="552450"/>
            <a:ext cx="559519" cy="171450"/>
          </a:xfrm>
          <a:prstGeom prst="roundRect">
            <a:avLst>
              <a:gd name="adj" fmla="val 61867"/>
            </a:avLst>
          </a:prstGeom>
          <a:solidFill>
            <a:srgbClr val="FAF7F2"/>
          </a:solidFill>
          <a:ln w="12700">
            <a:solidFill>
              <a:srgbClr val="D4CFCA"/>
            </a:solidFill>
            <a:prstDash val="solid"/>
          </a:ln>
        </p:spPr>
      </p:sp>
      <p:sp>
        <p:nvSpPr>
          <p:cNvPr id="148" name="Shape 146"/>
          <p:cNvSpPr/>
          <p:nvPr/>
        </p:nvSpPr>
        <p:spPr>
          <a:xfrm>
            <a:off x="5263642" y="552450"/>
            <a:ext cx="429369" cy="171450"/>
          </a:xfrm>
          <a:prstGeom prst="roundRect">
            <a:avLst>
              <a:gd name="adj" fmla="val 61867"/>
            </a:avLst>
          </a:prstGeom>
          <a:solidFill>
            <a:srgbClr val="FAF7F2"/>
          </a:solidFill>
          <a:ln w="12700">
            <a:solidFill>
              <a:srgbClr val="D4CFCA"/>
            </a:solidFill>
            <a:prstDash val="solid"/>
          </a:ln>
        </p:spPr>
      </p:sp>
      <p:sp>
        <p:nvSpPr>
          <p:cNvPr id="149" name="Shape 147"/>
          <p:cNvSpPr/>
          <p:nvPr/>
        </p:nvSpPr>
        <p:spPr>
          <a:xfrm>
            <a:off x="5731111" y="552450"/>
            <a:ext cx="452586" cy="171450"/>
          </a:xfrm>
          <a:prstGeom prst="roundRect">
            <a:avLst>
              <a:gd name="adj" fmla="val 61867"/>
            </a:avLst>
          </a:prstGeom>
          <a:solidFill>
            <a:srgbClr val="FAF7F2"/>
          </a:solidFill>
          <a:ln w="12700">
            <a:solidFill>
              <a:srgbClr val="D4CFCA"/>
            </a:solidFill>
            <a:prstDash val="solid"/>
          </a:ln>
        </p:spPr>
      </p:sp>
      <p:pic>
        <p:nvPicPr>
          <p:cNvPr id="150" name="Image 0" descr="preencoded.png">    </p:cNvPr>
          <p:cNvPicPr>
            <a:picLocks noChangeAspect="1"/>
          </p:cNvPicPr>
          <p:nvPr/>
        </p:nvPicPr>
        <p:blipFill>
          <a:blip r:embed="rId1"/>
          <a:stretch>
            <a:fillRect/>
          </a:stretch>
        </p:blipFill>
        <p:spPr>
          <a:xfrm>
            <a:off x="4281488" y="538163"/>
            <a:ext cx="95250" cy="95250"/>
          </a:xfrm>
          <a:prstGeom prst="rect">
            <a:avLst/>
          </a:prstGeom>
        </p:spPr>
      </p:pic>
      <p:pic>
        <p:nvPicPr>
          <p:cNvPr id="151" name="Image 1" descr="preencoded.png">    </p:cNvPr>
          <p:cNvPicPr>
            <a:picLocks noChangeAspect="1"/>
          </p:cNvPicPr>
          <p:nvPr/>
        </p:nvPicPr>
        <p:blipFill>
          <a:blip r:embed="rId2"/>
          <a:stretch>
            <a:fillRect/>
          </a:stretch>
        </p:blipFill>
        <p:spPr>
          <a:xfrm>
            <a:off x="7167563" y="4433888"/>
            <a:ext cx="1458925" cy="708422"/>
          </a:xfrm>
          <a:prstGeom prst="rect">
            <a:avLst/>
          </a:prstGeom>
        </p:spPr>
      </p:pic>
      <p:pic>
        <p:nvPicPr>
          <p:cNvPr id="152" name="Image 2" descr="preencoded.png">    </p:cNvPr>
          <p:cNvPicPr>
            <a:picLocks noChangeAspect="1"/>
          </p:cNvPicPr>
          <p:nvPr/>
        </p:nvPicPr>
        <p:blipFill>
          <a:blip r:embed="rId3"/>
          <a:stretch>
            <a:fillRect/>
          </a:stretch>
        </p:blipFill>
        <p:spPr>
          <a:xfrm>
            <a:off x="5667375" y="4438650"/>
            <a:ext cx="1458925" cy="704850"/>
          </a:xfrm>
          <a:prstGeom prst="rect">
            <a:avLst/>
          </a:prstGeom>
        </p:spPr>
      </p:pic>
      <p:pic>
        <p:nvPicPr>
          <p:cNvPr id="153" name="Image 3" descr="preencoded.png">    </p:cNvPr>
          <p:cNvPicPr>
            <a:picLocks noChangeAspect="1"/>
          </p:cNvPicPr>
          <p:nvPr/>
        </p:nvPicPr>
        <p:blipFill>
          <a:blip r:embed="rId4"/>
          <a:stretch>
            <a:fillRect/>
          </a:stretch>
        </p:blipFill>
        <p:spPr>
          <a:xfrm>
            <a:off x="4019550" y="4419600"/>
            <a:ext cx="1449363" cy="703659"/>
          </a:xfrm>
          <a:prstGeom prst="rect">
            <a:avLst/>
          </a:prstGeom>
        </p:spPr>
      </p:pic>
      <p:pic>
        <p:nvPicPr>
          <p:cNvPr id="154" name="Image 4" descr="preencoded.png">    </p:cNvPr>
          <p:cNvPicPr>
            <a:picLocks noChangeAspect="1"/>
          </p:cNvPicPr>
          <p:nvPr/>
        </p:nvPicPr>
        <p:blipFill>
          <a:blip r:embed="rId5"/>
          <a:stretch>
            <a:fillRect/>
          </a:stretch>
        </p:blipFill>
        <p:spPr>
          <a:xfrm>
            <a:off x="4310063" y="4520803"/>
            <a:ext cx="57150" cy="57150"/>
          </a:xfrm>
          <a:prstGeom prst="rect">
            <a:avLst/>
          </a:prstGeom>
        </p:spPr>
      </p:pic>
      <p:pic>
        <p:nvPicPr>
          <p:cNvPr id="155" name="Image 5" descr="preencoded.png">    </p:cNvPr>
          <p:cNvPicPr>
            <a:picLocks noChangeAspect="1"/>
          </p:cNvPicPr>
          <p:nvPr/>
        </p:nvPicPr>
        <p:blipFill>
          <a:blip r:embed="rId6"/>
          <a:stretch>
            <a:fillRect/>
          </a:stretch>
        </p:blipFill>
        <p:spPr>
          <a:xfrm>
            <a:off x="5464150" y="4539853"/>
            <a:ext cx="95250" cy="95250"/>
          </a:xfrm>
          <a:prstGeom prst="rect">
            <a:avLst/>
          </a:prstGeom>
        </p:spPr>
      </p:pic>
      <p:pic>
        <p:nvPicPr>
          <p:cNvPr id="156" name="Image 6" descr="preencoded.png">    </p:cNvPr>
          <p:cNvPicPr>
            <a:picLocks noChangeAspect="1"/>
          </p:cNvPicPr>
          <p:nvPr/>
        </p:nvPicPr>
        <p:blipFill>
          <a:blip r:embed="rId7"/>
          <a:stretch>
            <a:fillRect/>
          </a:stretch>
        </p:blipFill>
        <p:spPr>
          <a:xfrm>
            <a:off x="7305675" y="1871663"/>
            <a:ext cx="1458925" cy="1100138"/>
          </a:xfrm>
          <a:prstGeom prst="rect">
            <a:avLst/>
          </a:prstGeom>
        </p:spPr>
      </p:pic>
      <p:pic>
        <p:nvPicPr>
          <p:cNvPr id="157" name="Image 7" descr="preencoded.png">    </p:cNvPr>
          <p:cNvPicPr>
            <a:picLocks noChangeAspect="1"/>
          </p:cNvPicPr>
          <p:nvPr/>
        </p:nvPicPr>
        <p:blipFill>
          <a:blip r:embed="rId8"/>
          <a:stretch>
            <a:fillRect/>
          </a:stretch>
        </p:blipFill>
        <p:spPr>
          <a:xfrm>
            <a:off x="7432663" y="3896916"/>
            <a:ext cx="76200" cy="76200"/>
          </a:xfrm>
          <a:prstGeom prst="rect">
            <a:avLst/>
          </a:prstGeom>
        </p:spPr>
      </p:pic>
      <p:pic>
        <p:nvPicPr>
          <p:cNvPr id="158" name="Image 8" descr="preencoded.png">    </p:cNvPr>
          <p:cNvPicPr>
            <a:picLocks noChangeAspect="1"/>
          </p:cNvPicPr>
          <p:nvPr/>
        </p:nvPicPr>
        <p:blipFill>
          <a:blip r:embed="rId9"/>
          <a:stretch>
            <a:fillRect/>
          </a:stretch>
        </p:blipFill>
        <p:spPr>
          <a:xfrm>
            <a:off x="7432663" y="3739753"/>
            <a:ext cx="76200" cy="76200"/>
          </a:xfrm>
          <a:prstGeom prst="rect">
            <a:avLst/>
          </a:prstGeom>
        </p:spPr>
      </p:pic>
      <p:pic>
        <p:nvPicPr>
          <p:cNvPr id="159" name="Image 9" descr="preencoded.png">    </p:cNvPr>
          <p:cNvPicPr>
            <a:picLocks noChangeAspect="1"/>
          </p:cNvPicPr>
          <p:nvPr/>
        </p:nvPicPr>
        <p:blipFill>
          <a:blip r:embed="rId10"/>
          <a:stretch>
            <a:fillRect/>
          </a:stretch>
        </p:blipFill>
        <p:spPr>
          <a:xfrm>
            <a:off x="5491163" y="1914525"/>
            <a:ext cx="1458925" cy="1085850"/>
          </a:xfrm>
          <a:prstGeom prst="rect">
            <a:avLst/>
          </a:prstGeom>
        </p:spPr>
      </p:pic>
      <p:pic>
        <p:nvPicPr>
          <p:cNvPr id="160" name="Image 10" descr="preencoded.png">    </p:cNvPr>
          <p:cNvPicPr>
            <a:picLocks noChangeAspect="1"/>
          </p:cNvPicPr>
          <p:nvPr/>
        </p:nvPicPr>
        <p:blipFill>
          <a:blip r:embed="rId11"/>
          <a:stretch>
            <a:fillRect/>
          </a:stretch>
        </p:blipFill>
        <p:spPr>
          <a:xfrm>
            <a:off x="7031050" y="1957388"/>
            <a:ext cx="95250" cy="95250"/>
          </a:xfrm>
          <a:prstGeom prst="rect">
            <a:avLst/>
          </a:prstGeom>
        </p:spPr>
      </p:pic>
      <p:pic>
        <p:nvPicPr>
          <p:cNvPr id="161" name="Image 11" descr="preencoded.png">    </p:cNvPr>
          <p:cNvPicPr>
            <a:picLocks noChangeAspect="1"/>
          </p:cNvPicPr>
          <p:nvPr/>
        </p:nvPicPr>
        <p:blipFill>
          <a:blip r:embed="rId12"/>
          <a:stretch>
            <a:fillRect/>
          </a:stretch>
        </p:blipFill>
        <p:spPr>
          <a:xfrm>
            <a:off x="6439681" y="2858691"/>
            <a:ext cx="76200" cy="28575"/>
          </a:xfrm>
          <a:prstGeom prst="rect">
            <a:avLst/>
          </a:prstGeom>
        </p:spPr>
      </p:pic>
      <p:pic>
        <p:nvPicPr>
          <p:cNvPr id="162" name="Image 12" descr="preencoded.png">    </p:cNvPr>
          <p:cNvPicPr>
            <a:picLocks noChangeAspect="1"/>
          </p:cNvPicPr>
          <p:nvPr/>
        </p:nvPicPr>
        <p:blipFill>
          <a:blip r:embed="rId13"/>
          <a:stretch>
            <a:fillRect/>
          </a:stretch>
        </p:blipFill>
        <p:spPr>
          <a:xfrm>
            <a:off x="6534931" y="2858691"/>
            <a:ext cx="28575" cy="28575"/>
          </a:xfrm>
          <a:prstGeom prst="rect">
            <a:avLst/>
          </a:prstGeom>
        </p:spPr>
      </p:pic>
      <p:pic>
        <p:nvPicPr>
          <p:cNvPr id="163" name="Image 13" descr="preencoded.png">    </p:cNvPr>
          <p:cNvPicPr>
            <a:picLocks noChangeAspect="1"/>
          </p:cNvPicPr>
          <p:nvPr/>
        </p:nvPicPr>
        <p:blipFill>
          <a:blip r:embed="rId14"/>
          <a:stretch>
            <a:fillRect/>
          </a:stretch>
        </p:blipFill>
        <p:spPr>
          <a:xfrm>
            <a:off x="5859438" y="3896916"/>
            <a:ext cx="76200" cy="76200"/>
          </a:xfrm>
          <a:prstGeom prst="rect">
            <a:avLst/>
          </a:prstGeom>
        </p:spPr>
      </p:pic>
      <p:pic>
        <p:nvPicPr>
          <p:cNvPr id="164" name="Image 14" descr="preencoded.png">    </p:cNvPr>
          <p:cNvPicPr>
            <a:picLocks noChangeAspect="1"/>
          </p:cNvPicPr>
          <p:nvPr/>
        </p:nvPicPr>
        <p:blipFill>
          <a:blip r:embed="rId15"/>
          <a:stretch>
            <a:fillRect/>
          </a:stretch>
        </p:blipFill>
        <p:spPr>
          <a:xfrm>
            <a:off x="5859438" y="3739753"/>
            <a:ext cx="76200" cy="76200"/>
          </a:xfrm>
          <a:prstGeom prst="rect">
            <a:avLst/>
          </a:prstGeom>
        </p:spPr>
      </p:pic>
      <p:pic>
        <p:nvPicPr>
          <p:cNvPr id="165" name="Image 15" descr="preencoded.png">    </p:cNvPr>
          <p:cNvPicPr>
            <a:picLocks noChangeAspect="1"/>
          </p:cNvPicPr>
          <p:nvPr/>
        </p:nvPicPr>
        <p:blipFill>
          <a:blip r:embed="rId16"/>
          <a:stretch>
            <a:fillRect/>
          </a:stretch>
        </p:blipFill>
        <p:spPr>
          <a:xfrm>
            <a:off x="4176712" y="1928813"/>
            <a:ext cx="1449363" cy="1087003"/>
          </a:xfrm>
          <a:prstGeom prst="rect">
            <a:avLst/>
          </a:prstGeom>
        </p:spPr>
      </p:pic>
      <p:pic>
        <p:nvPicPr>
          <p:cNvPr id="166" name="Image 16" descr="preencoded.png">    </p:cNvPr>
          <p:cNvPicPr>
            <a:picLocks noChangeAspect="1"/>
          </p:cNvPicPr>
          <p:nvPr/>
        </p:nvPicPr>
        <p:blipFill>
          <a:blip r:embed="rId17"/>
          <a:stretch>
            <a:fillRect/>
          </a:stretch>
        </p:blipFill>
        <p:spPr>
          <a:xfrm>
            <a:off x="4310063" y="2019300"/>
            <a:ext cx="57150" cy="57150"/>
          </a:xfrm>
          <a:prstGeom prst="rect">
            <a:avLst/>
          </a:prstGeom>
        </p:spPr>
      </p:pic>
      <p:pic>
        <p:nvPicPr>
          <p:cNvPr id="167" name="Image 17" descr="preencoded.png">    </p:cNvPr>
          <p:cNvPicPr>
            <a:picLocks noChangeAspect="1"/>
          </p:cNvPicPr>
          <p:nvPr/>
        </p:nvPicPr>
        <p:blipFill>
          <a:blip r:embed="rId18"/>
          <a:stretch>
            <a:fillRect/>
          </a:stretch>
        </p:blipFill>
        <p:spPr>
          <a:xfrm>
            <a:off x="5464150" y="2038350"/>
            <a:ext cx="95250" cy="95250"/>
          </a:xfrm>
          <a:prstGeom prst="rect">
            <a:avLst/>
          </a:prstGeom>
        </p:spPr>
      </p:pic>
      <p:pic>
        <p:nvPicPr>
          <p:cNvPr id="168" name="Image 18" descr="preencoded.png">    </p:cNvPr>
          <p:cNvPicPr>
            <a:picLocks noChangeAspect="1"/>
          </p:cNvPicPr>
          <p:nvPr/>
        </p:nvPicPr>
        <p:blipFill>
          <a:blip r:embed="rId19"/>
          <a:stretch>
            <a:fillRect/>
          </a:stretch>
        </p:blipFill>
        <p:spPr>
          <a:xfrm>
            <a:off x="4872819" y="2939616"/>
            <a:ext cx="76200" cy="28575"/>
          </a:xfrm>
          <a:prstGeom prst="rect">
            <a:avLst/>
          </a:prstGeom>
        </p:spPr>
      </p:pic>
      <p:pic>
        <p:nvPicPr>
          <p:cNvPr id="169" name="Image 19" descr="preencoded.png">    </p:cNvPr>
          <p:cNvPicPr>
            <a:picLocks noChangeAspect="1"/>
          </p:cNvPicPr>
          <p:nvPr/>
        </p:nvPicPr>
        <p:blipFill>
          <a:blip r:embed="rId20"/>
          <a:stretch>
            <a:fillRect/>
          </a:stretch>
        </p:blipFill>
        <p:spPr>
          <a:xfrm>
            <a:off x="4968069" y="2939616"/>
            <a:ext cx="28575" cy="28575"/>
          </a:xfrm>
          <a:prstGeom prst="rect">
            <a:avLst/>
          </a:prstGeom>
        </p:spPr>
      </p:pic>
      <p:pic>
        <p:nvPicPr>
          <p:cNvPr id="170" name="Image 20" descr="preencoded.png">    </p:cNvPr>
          <p:cNvPicPr>
            <a:picLocks noChangeAspect="1"/>
          </p:cNvPicPr>
          <p:nvPr/>
        </p:nvPicPr>
        <p:blipFill>
          <a:blip r:embed="rId21"/>
          <a:stretch>
            <a:fillRect/>
          </a:stretch>
        </p:blipFill>
        <p:spPr>
          <a:xfrm>
            <a:off x="4286250" y="3896878"/>
            <a:ext cx="76200" cy="76200"/>
          </a:xfrm>
          <a:prstGeom prst="rect">
            <a:avLst/>
          </a:prstGeom>
        </p:spPr>
      </p:pic>
      <p:pic>
        <p:nvPicPr>
          <p:cNvPr id="171" name="Image 21" descr="preencoded.png">    </p:cNvPr>
          <p:cNvPicPr>
            <a:picLocks noChangeAspect="1"/>
          </p:cNvPicPr>
          <p:nvPr/>
        </p:nvPicPr>
        <p:blipFill>
          <a:blip r:embed="rId22"/>
          <a:stretch>
            <a:fillRect/>
          </a:stretch>
        </p:blipFill>
        <p:spPr>
          <a:xfrm>
            <a:off x="4286250" y="3739716"/>
            <a:ext cx="76200" cy="76200"/>
          </a:xfrm>
          <a:prstGeom prst="rect">
            <a:avLst/>
          </a:prstGeom>
        </p:spPr>
      </p:pic>
      <p:pic>
        <p:nvPicPr>
          <p:cNvPr id="172" name="Image 22" descr="preencoded.png">    </p:cNvPr>
          <p:cNvPicPr>
            <a:picLocks noChangeAspect="1"/>
          </p:cNvPicPr>
          <p:nvPr/>
        </p:nvPicPr>
        <p:blipFill>
          <a:blip r:embed="rId23"/>
          <a:stretch>
            <a:fillRect/>
          </a:stretch>
        </p:blipFill>
        <p:spPr>
          <a:xfrm>
            <a:off x="8543925" y="1323026"/>
            <a:ext cx="76200" cy="76200"/>
          </a:xfrm>
          <a:prstGeom prst="rect">
            <a:avLst/>
          </a:prstGeom>
        </p:spPr>
      </p:pic>
      <p:pic>
        <p:nvPicPr>
          <p:cNvPr id="173" name="Image 23" descr="preencoded.png">    </p:cNvPr>
          <p:cNvPicPr>
            <a:picLocks noChangeAspect="1"/>
          </p:cNvPicPr>
          <p:nvPr/>
        </p:nvPicPr>
        <p:blipFill>
          <a:blip r:embed="rId24"/>
          <a:stretch>
            <a:fillRect/>
          </a:stretch>
        </p:blipFill>
        <p:spPr>
          <a:xfrm>
            <a:off x="6827267" y="1338263"/>
            <a:ext cx="104775" cy="104775"/>
          </a:xfrm>
          <a:prstGeom prst="rect">
            <a:avLst/>
          </a:prstGeom>
        </p:spPr>
      </p:pic>
      <p:pic>
        <p:nvPicPr>
          <p:cNvPr id="174" name="Image 24" descr="preencoded.png">    </p:cNvPr>
          <p:cNvPicPr>
            <a:picLocks noChangeAspect="1"/>
          </p:cNvPicPr>
          <p:nvPr/>
        </p:nvPicPr>
        <p:blipFill>
          <a:blip r:embed="rId25"/>
          <a:stretch>
            <a:fillRect/>
          </a:stretch>
        </p:blipFill>
        <p:spPr>
          <a:xfrm>
            <a:off x="6827267" y="1338263"/>
            <a:ext cx="4763" cy="76200"/>
          </a:xfrm>
          <a:prstGeom prst="rect">
            <a:avLst/>
          </a:prstGeom>
        </p:spPr>
      </p:pic>
      <p:pic>
        <p:nvPicPr>
          <p:cNvPr id="175" name="Image 25" descr="preencoded.png">    </p:cNvPr>
          <p:cNvPicPr>
            <a:picLocks noChangeAspect="1"/>
          </p:cNvPicPr>
          <p:nvPr/>
        </p:nvPicPr>
        <p:blipFill>
          <a:blip r:embed="rId26"/>
          <a:stretch>
            <a:fillRect/>
          </a:stretch>
        </p:blipFill>
        <p:spPr>
          <a:xfrm>
            <a:off x="6612954" y="1290638"/>
            <a:ext cx="76200" cy="76200"/>
          </a:xfrm>
          <a:prstGeom prst="rect">
            <a:avLst/>
          </a:prstGeom>
        </p:spPr>
      </p:pic>
      <p:pic>
        <p:nvPicPr>
          <p:cNvPr id="176" name="Image 26" descr="preencoded.png">    </p:cNvPr>
          <p:cNvPicPr>
            <a:picLocks noChangeAspect="1"/>
          </p:cNvPicPr>
          <p:nvPr/>
        </p:nvPicPr>
        <p:blipFill>
          <a:blip r:embed="rId27"/>
          <a:stretch>
            <a:fillRect/>
          </a:stretch>
        </p:blipFill>
        <p:spPr>
          <a:xfrm>
            <a:off x="5361496" y="1290638"/>
            <a:ext cx="76200" cy="76200"/>
          </a:xfrm>
          <a:prstGeom prst="rect">
            <a:avLst/>
          </a:prstGeom>
        </p:spPr>
      </p:pic>
      <p:sp>
        <p:nvSpPr>
          <p:cNvPr id="177" name="Text 148"/>
          <p:cNvSpPr/>
          <p:nvPr/>
        </p:nvSpPr>
        <p:spPr>
          <a:xfrm>
            <a:off x="4433888" y="547688"/>
            <a:ext cx="1514475" cy="76200"/>
          </a:xfrm>
          <a:prstGeom prst="rect">
            <a:avLst/>
          </a:prstGeom>
          <a:noFill/>
          <a:ln/>
        </p:spPr>
        <p:txBody>
          <a:bodyPr wrap="square" rtlCol="0" anchor="ctr"/>
          <a:lstStyle/>
          <a:p>
            <a:pPr algn="l" indent="0" marL="0">
              <a:lnSpc>
                <a:spcPts val="604"/>
              </a:lnSpc>
              <a:buNone/>
            </a:pPr>
            <a:r>
              <a:rPr lang="en-US" sz="525" dirty="0">
                <a:solidFill>
                  <a:srgbClr val="6B6D75">
                    <a:alpha val="99000"/>
                  </a:srgbClr>
                </a:solidFill>
                <a:latin typeface="Times" pitchFamily="34" charset="0"/>
                <a:ea typeface="Times" pitchFamily="34" charset="-122"/>
                <a:cs typeface="Times" pitchFamily="34" charset="-120"/>
              </a:rPr>
              <a:t>Search by neighborhood or university...</a:t>
            </a:r>
            <a:endParaRPr lang="en-US" sz="525" dirty="0"/>
          </a:p>
        </p:txBody>
      </p:sp>
      <p:sp>
        <p:nvSpPr>
          <p:cNvPr id="178" name="Text 149"/>
          <p:cNvSpPr/>
          <p:nvPr/>
        </p:nvSpPr>
        <p:spPr>
          <a:xfrm>
            <a:off x="8383135" y="242888"/>
            <a:ext cx="804862"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list your space</a:t>
            </a:r>
            <a:endParaRPr lang="en-US" sz="525" dirty="0"/>
          </a:p>
        </p:txBody>
      </p:sp>
      <p:sp>
        <p:nvSpPr>
          <p:cNvPr id="179" name="Text 150"/>
          <p:cNvSpPr/>
          <p:nvPr/>
        </p:nvSpPr>
        <p:spPr>
          <a:xfrm>
            <a:off x="4205288" y="195263"/>
            <a:ext cx="847725" cy="190500"/>
          </a:xfrm>
          <a:prstGeom prst="rect">
            <a:avLst/>
          </a:prstGeom>
          <a:noFill/>
          <a:ln/>
        </p:spPr>
        <p:txBody>
          <a:bodyPr wrap="square" rtlCol="0" anchor="ctr"/>
          <a:lstStyle/>
          <a:p>
            <a:pPr algn="l" indent="0" marL="0">
              <a:lnSpc>
                <a:spcPts val="1500"/>
              </a:lnSpc>
              <a:buNone/>
            </a:pPr>
            <a:r>
              <a:rPr lang="en-US" sz="1350" b="1" spc="-34" kern="0" dirty="0">
                <a:solidFill>
                  <a:srgbClr val="1C1E26">
                    <a:alpha val="99000"/>
                  </a:srgbClr>
                </a:solidFill>
                <a:latin typeface="Teko" pitchFamily="34" charset="0"/>
                <a:ea typeface="Teko" pitchFamily="34" charset="-122"/>
                <a:cs typeface="Teko" pitchFamily="34" charset="-120"/>
              </a:rPr>
              <a:t>house</a:t>
            </a:r>
            <a:endParaRPr lang="en-US" sz="1350" dirty="0"/>
          </a:p>
        </p:txBody>
      </p:sp>
      <p:sp>
        <p:nvSpPr>
          <p:cNvPr id="180" name="Text 151"/>
          <p:cNvSpPr/>
          <p:nvPr/>
        </p:nvSpPr>
        <p:spPr>
          <a:xfrm>
            <a:off x="4595813" y="195263"/>
            <a:ext cx="804862" cy="190500"/>
          </a:xfrm>
          <a:prstGeom prst="rect">
            <a:avLst/>
          </a:prstGeom>
          <a:noFill/>
          <a:ln/>
        </p:spPr>
        <p:txBody>
          <a:bodyPr wrap="square" rtlCol="0" anchor="ctr"/>
          <a:lstStyle/>
          <a:p>
            <a:pPr algn="l" indent="0" marL="0">
              <a:lnSpc>
                <a:spcPts val="1500"/>
              </a:lnSpc>
              <a:buNone/>
            </a:pPr>
            <a:r>
              <a:rPr lang="en-US" sz="1350" b="1" spc="-34" kern="0" dirty="0">
                <a:solidFill>
                  <a:srgbClr val="C35141">
                    <a:alpha val="99000"/>
                  </a:srgbClr>
                </a:solidFill>
                <a:latin typeface="Teko" pitchFamily="34" charset="0"/>
                <a:ea typeface="Teko" pitchFamily="34" charset="-122"/>
                <a:cs typeface="Teko" pitchFamily="34" charset="-120"/>
              </a:rPr>
              <a:t>show</a:t>
            </a:r>
            <a:endParaRPr lang="en-US" sz="1350" dirty="0"/>
          </a:p>
        </p:txBody>
      </p:sp>
      <p:sp>
        <p:nvSpPr>
          <p:cNvPr id="181" name="Text 152"/>
          <p:cNvSpPr/>
          <p:nvPr/>
        </p:nvSpPr>
        <p:spPr>
          <a:xfrm>
            <a:off x="7508863" y="6607969"/>
            <a:ext cx="1601800"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pitch yourself</a:t>
            </a:r>
            <a:endParaRPr lang="en-US" sz="525" dirty="0"/>
          </a:p>
        </p:txBody>
      </p:sp>
      <p:sp>
        <p:nvSpPr>
          <p:cNvPr id="182" name="Text 153"/>
          <p:cNvSpPr/>
          <p:nvPr/>
        </p:nvSpPr>
        <p:spPr>
          <a:xfrm>
            <a:off x="8136080" y="6403181"/>
            <a:ext cx="776287"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Beat Making</a:t>
            </a:r>
            <a:endParaRPr lang="en-US" sz="450" dirty="0"/>
          </a:p>
        </p:txBody>
      </p:sp>
      <p:sp>
        <p:nvSpPr>
          <p:cNvPr id="183" name="Text 154"/>
          <p:cNvSpPr/>
          <p:nvPr/>
        </p:nvSpPr>
        <p:spPr>
          <a:xfrm>
            <a:off x="7905062" y="6403181"/>
            <a:ext cx="57626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Lo-fi</a:t>
            </a:r>
            <a:endParaRPr lang="en-US" sz="450" dirty="0"/>
          </a:p>
        </p:txBody>
      </p:sp>
      <p:sp>
        <p:nvSpPr>
          <p:cNvPr id="184" name="Text 155"/>
          <p:cNvSpPr/>
          <p:nvPr/>
        </p:nvSpPr>
        <p:spPr>
          <a:xfrm>
            <a:off x="7578756" y="6403181"/>
            <a:ext cx="67151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Hip Hop</a:t>
            </a:r>
            <a:endParaRPr lang="en-US" sz="450" dirty="0"/>
          </a:p>
        </p:txBody>
      </p:sp>
      <p:sp>
        <p:nvSpPr>
          <p:cNvPr id="185" name="Text 156"/>
          <p:cNvSpPr/>
          <p:nvPr/>
        </p:nvSpPr>
        <p:spPr>
          <a:xfrm>
            <a:off x="7720831" y="6241256"/>
            <a:ext cx="833437" cy="76200"/>
          </a:xfrm>
          <a:prstGeom prst="rect">
            <a:avLst/>
          </a:prstGeom>
          <a:noFill/>
          <a:ln/>
        </p:spPr>
        <p:txBody>
          <a:bodyPr wrap="square" rtlCol="0" anchor="ctr"/>
          <a:lstStyle/>
          <a:p>
            <a:pPr algn="l" indent="0" marL="0">
              <a:lnSpc>
                <a:spcPts val="600"/>
              </a:lnSpc>
              <a:buNone/>
            </a:pPr>
            <a:r>
              <a:rPr lang="en-US" sz="450" b="1" dirty="0">
                <a:solidFill>
                  <a:srgbClr val="6B6D75">
                    <a:alpha val="99000"/>
                  </a:srgbClr>
                </a:solidFill>
                <a:latin typeface="Times" pitchFamily="34" charset="0"/>
                <a:ea typeface="Times" pitchFamily="34" charset="-122"/>
                <a:cs typeface="Times" pitchFamily="34" charset="-120"/>
              </a:rPr>
              <a:t>indoor/outdoor</a:t>
            </a:r>
            <a:endParaRPr lang="en-US" sz="450" dirty="0"/>
          </a:p>
        </p:txBody>
      </p:sp>
      <p:sp>
        <p:nvSpPr>
          <p:cNvPr id="186" name="Text 157"/>
          <p:cNvSpPr/>
          <p:nvPr/>
        </p:nvSpPr>
        <p:spPr>
          <a:xfrm>
            <a:off x="7537438" y="6231731"/>
            <a:ext cx="523875" cy="9525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45</a:t>
            </a:r>
            <a:endParaRPr lang="en-US" sz="525" dirty="0"/>
          </a:p>
        </p:txBody>
      </p:sp>
      <p:sp>
        <p:nvSpPr>
          <p:cNvPr id="187" name="Text 158"/>
          <p:cNvSpPr/>
          <p:nvPr/>
        </p:nvSpPr>
        <p:spPr>
          <a:xfrm>
            <a:off x="7432663" y="5979319"/>
            <a:ext cx="1666875" cy="28575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Modern loft space with high ceilings and excellent natural light during day shows. Full bar setup available.</a:t>
            </a:r>
            <a:endParaRPr lang="en-US" sz="525" dirty="0"/>
          </a:p>
        </p:txBody>
      </p:sp>
      <p:sp>
        <p:nvSpPr>
          <p:cNvPr id="188" name="Text 159"/>
          <p:cNvSpPr/>
          <p:nvPr/>
        </p:nvSpPr>
        <p:spPr>
          <a:xfrm>
            <a:off x="7432663" y="5845969"/>
            <a:ext cx="776287"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Chicago, IL</a:t>
            </a:r>
            <a:endParaRPr lang="en-US" sz="525" dirty="0"/>
          </a:p>
        </p:txBody>
      </p:sp>
      <p:sp>
        <p:nvSpPr>
          <p:cNvPr id="189" name="Text 160"/>
          <p:cNvSpPr/>
          <p:nvPr/>
        </p:nvSpPr>
        <p:spPr>
          <a:xfrm>
            <a:off x="7432663" y="5715000"/>
            <a:ext cx="833437" cy="128588"/>
          </a:xfrm>
          <a:prstGeom prst="rect">
            <a:avLst/>
          </a:prstGeom>
          <a:noFill/>
          <a:ln/>
        </p:spPr>
        <p:txBody>
          <a:bodyPr wrap="square" rtlCol="0" anchor="ctr"/>
          <a:lstStyle/>
          <a:p>
            <a:pPr algn="l" indent="0" marL="0">
              <a:lnSpc>
                <a:spcPts val="1013"/>
              </a:lnSpc>
              <a:buNone/>
            </a:pPr>
            <a:r>
              <a:rPr lang="en-US" sz="675" b="1" dirty="0">
                <a:solidFill>
                  <a:srgbClr val="1C1E26">
                    <a:alpha val="99000"/>
                  </a:srgbClr>
                </a:solidFill>
                <a:latin typeface="Teko" pitchFamily="34" charset="0"/>
                <a:ea typeface="Teko" pitchFamily="34" charset="-122"/>
                <a:cs typeface="Teko" pitchFamily="34" charset="-120"/>
              </a:rPr>
              <a:t>Wicker Park</a:t>
            </a:r>
            <a:endParaRPr lang="en-US" sz="675" dirty="0"/>
          </a:p>
        </p:txBody>
      </p:sp>
      <p:sp>
        <p:nvSpPr>
          <p:cNvPr id="190" name="Text 161"/>
          <p:cNvSpPr/>
          <p:nvPr/>
        </p:nvSpPr>
        <p:spPr>
          <a:xfrm>
            <a:off x="5935638" y="6607969"/>
            <a:ext cx="1601800"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pitch yourself</a:t>
            </a:r>
            <a:endParaRPr lang="en-US" sz="525" dirty="0"/>
          </a:p>
        </p:txBody>
      </p:sp>
      <p:sp>
        <p:nvSpPr>
          <p:cNvPr id="191" name="Text 162"/>
          <p:cNvSpPr/>
          <p:nvPr/>
        </p:nvSpPr>
        <p:spPr>
          <a:xfrm>
            <a:off x="6450843" y="6403181"/>
            <a:ext cx="58578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R&amp;B</a:t>
            </a:r>
            <a:endParaRPr lang="en-US" sz="450" dirty="0"/>
          </a:p>
        </p:txBody>
      </p:sp>
      <p:sp>
        <p:nvSpPr>
          <p:cNvPr id="192" name="Text 163"/>
          <p:cNvSpPr/>
          <p:nvPr/>
        </p:nvSpPr>
        <p:spPr>
          <a:xfrm>
            <a:off x="6228531" y="6403181"/>
            <a:ext cx="56673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Soul</a:t>
            </a:r>
            <a:endParaRPr lang="en-US" sz="450" dirty="0"/>
          </a:p>
        </p:txBody>
      </p:sp>
      <p:sp>
        <p:nvSpPr>
          <p:cNvPr id="193" name="Text 164"/>
          <p:cNvSpPr/>
          <p:nvPr/>
        </p:nvSpPr>
        <p:spPr>
          <a:xfrm>
            <a:off x="6006257" y="6403181"/>
            <a:ext cx="56673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Jazz</a:t>
            </a:r>
            <a:endParaRPr lang="en-US" sz="450" dirty="0"/>
          </a:p>
        </p:txBody>
      </p:sp>
      <p:sp>
        <p:nvSpPr>
          <p:cNvPr id="194" name="Text 165"/>
          <p:cNvSpPr/>
          <p:nvPr/>
        </p:nvSpPr>
        <p:spPr>
          <a:xfrm>
            <a:off x="6147588" y="6241256"/>
            <a:ext cx="623888" cy="76200"/>
          </a:xfrm>
          <a:prstGeom prst="rect">
            <a:avLst/>
          </a:prstGeom>
          <a:noFill/>
          <a:ln/>
        </p:spPr>
        <p:txBody>
          <a:bodyPr wrap="square" rtlCol="0" anchor="ctr"/>
          <a:lstStyle/>
          <a:p>
            <a:pPr algn="l" indent="0" marL="0">
              <a:lnSpc>
                <a:spcPts val="600"/>
              </a:lnSpc>
              <a:buNone/>
            </a:pPr>
            <a:r>
              <a:rPr lang="en-US" sz="450" b="1" dirty="0">
                <a:solidFill>
                  <a:srgbClr val="6B6D75">
                    <a:alpha val="99000"/>
                  </a:srgbClr>
                </a:solidFill>
                <a:latin typeface="Times" pitchFamily="34" charset="0"/>
                <a:ea typeface="Times" pitchFamily="34" charset="-122"/>
                <a:cs typeface="Times" pitchFamily="34" charset="-120"/>
              </a:rPr>
              <a:t>indoor</a:t>
            </a:r>
            <a:endParaRPr lang="en-US" sz="450" dirty="0"/>
          </a:p>
        </p:txBody>
      </p:sp>
      <p:sp>
        <p:nvSpPr>
          <p:cNvPr id="195" name="Text 166"/>
          <p:cNvSpPr/>
          <p:nvPr/>
        </p:nvSpPr>
        <p:spPr>
          <a:xfrm>
            <a:off x="5964213" y="6231731"/>
            <a:ext cx="523875" cy="9525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30</a:t>
            </a:r>
            <a:endParaRPr lang="en-US" sz="525" dirty="0"/>
          </a:p>
        </p:txBody>
      </p:sp>
      <p:sp>
        <p:nvSpPr>
          <p:cNvPr id="196" name="Text 167"/>
          <p:cNvSpPr/>
          <p:nvPr/>
        </p:nvSpPr>
        <p:spPr>
          <a:xfrm>
            <a:off x="5859438" y="5979319"/>
            <a:ext cx="1709738" cy="28575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Intimate living room space perfect for acoustic sets and stripped-down performances. BYOB friendly.</a:t>
            </a:r>
            <a:endParaRPr lang="en-US" sz="525" dirty="0"/>
          </a:p>
        </p:txBody>
      </p:sp>
      <p:sp>
        <p:nvSpPr>
          <p:cNvPr id="197" name="Text 168"/>
          <p:cNvSpPr/>
          <p:nvPr/>
        </p:nvSpPr>
        <p:spPr>
          <a:xfrm>
            <a:off x="5859438" y="5845969"/>
            <a:ext cx="962025"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San Francisco, CA</a:t>
            </a:r>
            <a:endParaRPr lang="en-US" sz="525" dirty="0"/>
          </a:p>
        </p:txBody>
      </p:sp>
      <p:sp>
        <p:nvSpPr>
          <p:cNvPr id="198" name="Text 169"/>
          <p:cNvSpPr/>
          <p:nvPr/>
        </p:nvSpPr>
        <p:spPr>
          <a:xfrm>
            <a:off x="5859438" y="5715000"/>
            <a:ext cx="933450" cy="128588"/>
          </a:xfrm>
          <a:prstGeom prst="rect">
            <a:avLst/>
          </a:prstGeom>
          <a:noFill/>
          <a:ln/>
        </p:spPr>
        <p:txBody>
          <a:bodyPr wrap="square" rtlCol="0" anchor="ctr"/>
          <a:lstStyle/>
          <a:p>
            <a:pPr algn="l" indent="0" marL="0">
              <a:lnSpc>
                <a:spcPts val="1013"/>
              </a:lnSpc>
              <a:buNone/>
            </a:pPr>
            <a:r>
              <a:rPr lang="en-US" sz="675" b="1" dirty="0">
                <a:solidFill>
                  <a:srgbClr val="1C1E26">
                    <a:alpha val="99000"/>
                  </a:srgbClr>
                </a:solidFill>
                <a:latin typeface="Teko" pitchFamily="34" charset="0"/>
                <a:ea typeface="Teko" pitchFamily="34" charset="-122"/>
                <a:cs typeface="Teko" pitchFamily="34" charset="-120"/>
              </a:rPr>
              <a:t>Mission District</a:t>
            </a:r>
            <a:endParaRPr lang="en-US" sz="675" dirty="0"/>
          </a:p>
        </p:txBody>
      </p:sp>
      <p:sp>
        <p:nvSpPr>
          <p:cNvPr id="199" name="Text 170"/>
          <p:cNvSpPr/>
          <p:nvPr/>
        </p:nvSpPr>
        <p:spPr>
          <a:xfrm>
            <a:off x="4405313" y="4511278"/>
            <a:ext cx="814388" cy="76200"/>
          </a:xfrm>
          <a:prstGeom prst="rect">
            <a:avLst/>
          </a:prstGeom>
          <a:noFill/>
          <a:ln/>
        </p:spPr>
        <p:txBody>
          <a:bodyPr wrap="square" rtlCol="0" anchor="ctr"/>
          <a:lstStyle/>
          <a:p>
            <a:pPr algn="l" indent="0" marL="0">
              <a:lnSpc>
                <a:spcPts val="600"/>
              </a:lnSpc>
              <a:buNone/>
            </a:pPr>
            <a:r>
              <a:rPr lang="en-US" sz="450" b="1" dirty="0">
                <a:solidFill>
                  <a:srgbClr val="FAF7F2">
                    <a:alpha val="99000"/>
                  </a:srgbClr>
                </a:solidFill>
                <a:latin typeface="Times" pitchFamily="34" charset="0"/>
                <a:ea typeface="Times" pitchFamily="34" charset="-122"/>
                <a:cs typeface="Times" pitchFamily="34" charset="-120"/>
              </a:rPr>
              <a:t>sleep available</a:t>
            </a:r>
            <a:endParaRPr lang="en-US" sz="450" dirty="0"/>
          </a:p>
        </p:txBody>
      </p:sp>
      <p:sp>
        <p:nvSpPr>
          <p:cNvPr id="200" name="Text 171"/>
          <p:cNvSpPr/>
          <p:nvPr/>
        </p:nvSpPr>
        <p:spPr>
          <a:xfrm>
            <a:off x="4362450" y="6607932"/>
            <a:ext cx="1601763"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pitch yourself</a:t>
            </a:r>
            <a:endParaRPr lang="en-US" sz="525" dirty="0"/>
          </a:p>
        </p:txBody>
      </p:sp>
      <p:sp>
        <p:nvSpPr>
          <p:cNvPr id="201" name="Text 172"/>
          <p:cNvSpPr/>
          <p:nvPr/>
        </p:nvSpPr>
        <p:spPr>
          <a:xfrm>
            <a:off x="4979305" y="6403144"/>
            <a:ext cx="58578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Rock</a:t>
            </a:r>
            <a:endParaRPr lang="en-US" sz="450" dirty="0"/>
          </a:p>
        </p:txBody>
      </p:sp>
      <p:sp>
        <p:nvSpPr>
          <p:cNvPr id="202" name="Text 173"/>
          <p:cNvSpPr/>
          <p:nvPr/>
        </p:nvSpPr>
        <p:spPr>
          <a:xfrm>
            <a:off x="4676868" y="6403144"/>
            <a:ext cx="647700"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Grunge</a:t>
            </a:r>
            <a:endParaRPr lang="en-US" sz="450" dirty="0"/>
          </a:p>
        </p:txBody>
      </p:sp>
      <p:sp>
        <p:nvSpPr>
          <p:cNvPr id="203" name="Text 174"/>
          <p:cNvSpPr/>
          <p:nvPr/>
        </p:nvSpPr>
        <p:spPr>
          <a:xfrm>
            <a:off x="4432343" y="6403144"/>
            <a:ext cx="590550"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Punk</a:t>
            </a:r>
            <a:endParaRPr lang="en-US" sz="450" dirty="0"/>
          </a:p>
        </p:txBody>
      </p:sp>
      <p:sp>
        <p:nvSpPr>
          <p:cNvPr id="204" name="Text 175"/>
          <p:cNvSpPr/>
          <p:nvPr/>
        </p:nvSpPr>
        <p:spPr>
          <a:xfrm>
            <a:off x="4574400" y="6241219"/>
            <a:ext cx="623888" cy="76200"/>
          </a:xfrm>
          <a:prstGeom prst="rect">
            <a:avLst/>
          </a:prstGeom>
          <a:noFill/>
          <a:ln/>
        </p:spPr>
        <p:txBody>
          <a:bodyPr wrap="square" rtlCol="0" anchor="ctr"/>
          <a:lstStyle/>
          <a:p>
            <a:pPr algn="l" indent="0" marL="0">
              <a:lnSpc>
                <a:spcPts val="600"/>
              </a:lnSpc>
              <a:buNone/>
            </a:pPr>
            <a:r>
              <a:rPr lang="en-US" sz="450" b="1" dirty="0">
                <a:solidFill>
                  <a:srgbClr val="6B6D75">
                    <a:alpha val="99000"/>
                  </a:srgbClr>
                </a:solidFill>
                <a:latin typeface="Times" pitchFamily="34" charset="0"/>
                <a:ea typeface="Times" pitchFamily="34" charset="-122"/>
                <a:cs typeface="Times" pitchFamily="34" charset="-120"/>
              </a:rPr>
              <a:t>indoor</a:t>
            </a:r>
            <a:endParaRPr lang="en-US" sz="450" dirty="0"/>
          </a:p>
        </p:txBody>
      </p:sp>
      <p:sp>
        <p:nvSpPr>
          <p:cNvPr id="205" name="Text 176"/>
          <p:cNvSpPr/>
          <p:nvPr/>
        </p:nvSpPr>
        <p:spPr>
          <a:xfrm>
            <a:off x="4391025" y="6231694"/>
            <a:ext cx="523875" cy="9525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60</a:t>
            </a:r>
            <a:endParaRPr lang="en-US" sz="525" dirty="0"/>
          </a:p>
        </p:txBody>
      </p:sp>
      <p:sp>
        <p:nvSpPr>
          <p:cNvPr id="206" name="Text 177"/>
          <p:cNvSpPr/>
          <p:nvPr/>
        </p:nvSpPr>
        <p:spPr>
          <a:xfrm>
            <a:off x="4286250" y="5979282"/>
            <a:ext cx="1638300" cy="28575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Basement venue with a raw, authentic vibe. Great sound isolation and a welcoming DIY community.</a:t>
            </a:r>
            <a:endParaRPr lang="en-US" sz="525" dirty="0"/>
          </a:p>
        </p:txBody>
      </p:sp>
      <p:sp>
        <p:nvSpPr>
          <p:cNvPr id="207" name="Text 178"/>
          <p:cNvSpPr/>
          <p:nvPr/>
        </p:nvSpPr>
        <p:spPr>
          <a:xfrm>
            <a:off x="4286250" y="5845932"/>
            <a:ext cx="776287"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Seattle, WA</a:t>
            </a:r>
            <a:endParaRPr lang="en-US" sz="525" dirty="0"/>
          </a:p>
        </p:txBody>
      </p:sp>
      <p:sp>
        <p:nvSpPr>
          <p:cNvPr id="208" name="Text 179"/>
          <p:cNvSpPr/>
          <p:nvPr/>
        </p:nvSpPr>
        <p:spPr>
          <a:xfrm>
            <a:off x="4286250" y="5714963"/>
            <a:ext cx="785813" cy="128588"/>
          </a:xfrm>
          <a:prstGeom prst="rect">
            <a:avLst/>
          </a:prstGeom>
          <a:noFill/>
          <a:ln/>
        </p:spPr>
        <p:txBody>
          <a:bodyPr wrap="square" rtlCol="0" anchor="ctr"/>
          <a:lstStyle/>
          <a:p>
            <a:pPr algn="l" indent="0" marL="0">
              <a:lnSpc>
                <a:spcPts val="1013"/>
              </a:lnSpc>
              <a:buNone/>
            </a:pPr>
            <a:r>
              <a:rPr lang="en-US" sz="675" b="1" dirty="0">
                <a:solidFill>
                  <a:srgbClr val="1C1E26">
                    <a:alpha val="99000"/>
                  </a:srgbClr>
                </a:solidFill>
                <a:latin typeface="Teko" pitchFamily="34" charset="0"/>
                <a:ea typeface="Teko" pitchFamily="34" charset="-122"/>
                <a:cs typeface="Teko" pitchFamily="34" charset="-120"/>
              </a:rPr>
              <a:t>Capitol Hill</a:t>
            </a:r>
            <a:endParaRPr lang="en-US" sz="675" dirty="0"/>
          </a:p>
        </p:txBody>
      </p:sp>
      <p:sp>
        <p:nvSpPr>
          <p:cNvPr id="209" name="Text 180"/>
          <p:cNvSpPr/>
          <p:nvPr/>
        </p:nvSpPr>
        <p:spPr>
          <a:xfrm>
            <a:off x="7508863" y="4106466"/>
            <a:ext cx="1601800"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pitch yourself</a:t>
            </a:r>
            <a:endParaRPr lang="en-US" sz="525" dirty="0"/>
          </a:p>
        </p:txBody>
      </p:sp>
      <p:sp>
        <p:nvSpPr>
          <p:cNvPr id="210" name="Text 181"/>
          <p:cNvSpPr/>
          <p:nvPr/>
        </p:nvSpPr>
        <p:spPr>
          <a:xfrm>
            <a:off x="8389851" y="3901678"/>
            <a:ext cx="73818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Dream Pop</a:t>
            </a:r>
            <a:endParaRPr lang="en-US" sz="450" dirty="0"/>
          </a:p>
        </p:txBody>
      </p:sp>
      <p:sp>
        <p:nvSpPr>
          <p:cNvPr id="211" name="Text 182"/>
          <p:cNvSpPr/>
          <p:nvPr/>
        </p:nvSpPr>
        <p:spPr>
          <a:xfrm>
            <a:off x="7941934" y="3901678"/>
            <a:ext cx="79533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Experimental</a:t>
            </a:r>
            <a:endParaRPr lang="en-US" sz="450" dirty="0"/>
          </a:p>
        </p:txBody>
      </p:sp>
      <p:sp>
        <p:nvSpPr>
          <p:cNvPr id="212" name="Text 183"/>
          <p:cNvSpPr/>
          <p:nvPr/>
        </p:nvSpPr>
        <p:spPr>
          <a:xfrm>
            <a:off x="7578961" y="3901678"/>
            <a:ext cx="70961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Electronic</a:t>
            </a:r>
            <a:endParaRPr lang="en-US" sz="450" dirty="0"/>
          </a:p>
        </p:txBody>
      </p:sp>
      <p:sp>
        <p:nvSpPr>
          <p:cNvPr id="213" name="Text 184"/>
          <p:cNvSpPr/>
          <p:nvPr/>
        </p:nvSpPr>
        <p:spPr>
          <a:xfrm>
            <a:off x="7720812" y="3739753"/>
            <a:ext cx="623888" cy="76200"/>
          </a:xfrm>
          <a:prstGeom prst="rect">
            <a:avLst/>
          </a:prstGeom>
          <a:noFill/>
          <a:ln/>
        </p:spPr>
        <p:txBody>
          <a:bodyPr wrap="square" rtlCol="0" anchor="ctr"/>
          <a:lstStyle/>
          <a:p>
            <a:pPr algn="l" indent="0" marL="0">
              <a:lnSpc>
                <a:spcPts val="600"/>
              </a:lnSpc>
              <a:buNone/>
            </a:pPr>
            <a:r>
              <a:rPr lang="en-US" sz="450" b="1" dirty="0">
                <a:solidFill>
                  <a:srgbClr val="6B6D75">
                    <a:alpha val="99000"/>
                  </a:srgbClr>
                </a:solidFill>
                <a:latin typeface="Times" pitchFamily="34" charset="0"/>
                <a:ea typeface="Times" pitchFamily="34" charset="-122"/>
                <a:cs typeface="Times" pitchFamily="34" charset="-120"/>
              </a:rPr>
              <a:t>indoor</a:t>
            </a:r>
            <a:endParaRPr lang="en-US" sz="450" dirty="0"/>
          </a:p>
        </p:txBody>
      </p:sp>
      <p:sp>
        <p:nvSpPr>
          <p:cNvPr id="214" name="Text 185"/>
          <p:cNvSpPr/>
          <p:nvPr/>
        </p:nvSpPr>
        <p:spPr>
          <a:xfrm>
            <a:off x="7537438" y="3730228"/>
            <a:ext cx="523875" cy="9525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40</a:t>
            </a:r>
            <a:endParaRPr lang="en-US" sz="525" dirty="0"/>
          </a:p>
        </p:txBody>
      </p:sp>
      <p:sp>
        <p:nvSpPr>
          <p:cNvPr id="215" name="Text 186"/>
          <p:cNvSpPr/>
          <p:nvPr/>
        </p:nvSpPr>
        <p:spPr>
          <a:xfrm>
            <a:off x="7432663" y="3477816"/>
            <a:ext cx="1752600" cy="28575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Converted garage studio with professional sound equipment and lighting. Cozy atmosphere for up to 40 guests.</a:t>
            </a:r>
            <a:endParaRPr lang="en-US" sz="525" dirty="0"/>
          </a:p>
        </p:txBody>
      </p:sp>
      <p:sp>
        <p:nvSpPr>
          <p:cNvPr id="216" name="Text 187"/>
          <p:cNvSpPr/>
          <p:nvPr/>
        </p:nvSpPr>
        <p:spPr>
          <a:xfrm>
            <a:off x="7432663" y="3344466"/>
            <a:ext cx="919163"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Los Angeles, CA</a:t>
            </a:r>
            <a:endParaRPr lang="en-US" sz="525" dirty="0"/>
          </a:p>
        </p:txBody>
      </p:sp>
      <p:sp>
        <p:nvSpPr>
          <p:cNvPr id="217" name="Text 188"/>
          <p:cNvSpPr/>
          <p:nvPr/>
        </p:nvSpPr>
        <p:spPr>
          <a:xfrm>
            <a:off x="7432663" y="3213497"/>
            <a:ext cx="790575" cy="128588"/>
          </a:xfrm>
          <a:prstGeom prst="rect">
            <a:avLst/>
          </a:prstGeom>
          <a:noFill/>
          <a:ln/>
        </p:spPr>
        <p:txBody>
          <a:bodyPr wrap="square" rtlCol="0" anchor="ctr"/>
          <a:lstStyle/>
          <a:p>
            <a:pPr algn="l" indent="0" marL="0">
              <a:lnSpc>
                <a:spcPts val="1013"/>
              </a:lnSpc>
              <a:buNone/>
            </a:pPr>
            <a:r>
              <a:rPr lang="en-US" sz="675" b="1" dirty="0">
                <a:solidFill>
                  <a:srgbClr val="1C1E26">
                    <a:alpha val="99000"/>
                  </a:srgbClr>
                </a:solidFill>
                <a:latin typeface="Teko" pitchFamily="34" charset="0"/>
                <a:ea typeface="Teko" pitchFamily="34" charset="-122"/>
                <a:cs typeface="Teko" pitchFamily="34" charset="-120"/>
              </a:rPr>
              <a:t>Silver Lake</a:t>
            </a:r>
            <a:endParaRPr lang="en-US" sz="675" dirty="0"/>
          </a:p>
        </p:txBody>
      </p:sp>
      <p:sp>
        <p:nvSpPr>
          <p:cNvPr id="218" name="Text 189"/>
          <p:cNvSpPr/>
          <p:nvPr/>
        </p:nvSpPr>
        <p:spPr>
          <a:xfrm>
            <a:off x="5935638" y="4106466"/>
            <a:ext cx="1601800"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pitch yourself</a:t>
            </a:r>
            <a:endParaRPr lang="en-US" sz="525" dirty="0"/>
          </a:p>
        </p:txBody>
      </p:sp>
      <p:sp>
        <p:nvSpPr>
          <p:cNvPr id="219" name="Text 190"/>
          <p:cNvSpPr/>
          <p:nvPr/>
        </p:nvSpPr>
        <p:spPr>
          <a:xfrm>
            <a:off x="6709488" y="3901678"/>
            <a:ext cx="59531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Blues</a:t>
            </a:r>
            <a:endParaRPr lang="en-US" sz="450" dirty="0"/>
          </a:p>
        </p:txBody>
      </p:sp>
      <p:sp>
        <p:nvSpPr>
          <p:cNvPr id="220" name="Text 191"/>
          <p:cNvSpPr/>
          <p:nvPr/>
        </p:nvSpPr>
        <p:spPr>
          <a:xfrm>
            <a:off x="6326925" y="3901678"/>
            <a:ext cx="72866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Americana</a:t>
            </a:r>
            <a:endParaRPr lang="en-US" sz="450" dirty="0"/>
          </a:p>
        </p:txBody>
      </p:sp>
      <p:sp>
        <p:nvSpPr>
          <p:cNvPr id="221" name="Text 192"/>
          <p:cNvSpPr/>
          <p:nvPr/>
        </p:nvSpPr>
        <p:spPr>
          <a:xfrm>
            <a:off x="6005494" y="3901678"/>
            <a:ext cx="666750"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Country</a:t>
            </a:r>
            <a:endParaRPr lang="en-US" sz="450" dirty="0"/>
          </a:p>
        </p:txBody>
      </p:sp>
      <p:sp>
        <p:nvSpPr>
          <p:cNvPr id="222" name="Text 193"/>
          <p:cNvSpPr/>
          <p:nvPr/>
        </p:nvSpPr>
        <p:spPr>
          <a:xfrm>
            <a:off x="6149169" y="3739753"/>
            <a:ext cx="652463" cy="76200"/>
          </a:xfrm>
          <a:prstGeom prst="rect">
            <a:avLst/>
          </a:prstGeom>
          <a:noFill/>
          <a:ln/>
        </p:spPr>
        <p:txBody>
          <a:bodyPr wrap="square" rtlCol="0" anchor="ctr"/>
          <a:lstStyle/>
          <a:p>
            <a:pPr algn="l" indent="0" marL="0">
              <a:lnSpc>
                <a:spcPts val="600"/>
              </a:lnSpc>
              <a:buNone/>
            </a:pPr>
            <a:r>
              <a:rPr lang="en-US" sz="450" b="1" dirty="0">
                <a:solidFill>
                  <a:srgbClr val="6B6D75">
                    <a:alpha val="99000"/>
                  </a:srgbClr>
                </a:solidFill>
                <a:latin typeface="Times" pitchFamily="34" charset="0"/>
                <a:ea typeface="Times" pitchFamily="34" charset="-122"/>
                <a:cs typeface="Times" pitchFamily="34" charset="-120"/>
              </a:rPr>
              <a:t>outdoor</a:t>
            </a:r>
            <a:endParaRPr lang="en-US" sz="450" dirty="0"/>
          </a:p>
        </p:txBody>
      </p:sp>
      <p:sp>
        <p:nvSpPr>
          <p:cNvPr id="223" name="Text 194"/>
          <p:cNvSpPr/>
          <p:nvPr/>
        </p:nvSpPr>
        <p:spPr>
          <a:xfrm>
            <a:off x="5964213" y="3730228"/>
            <a:ext cx="523875" cy="9525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35</a:t>
            </a:r>
            <a:endParaRPr lang="en-US" sz="525" dirty="0"/>
          </a:p>
        </p:txBody>
      </p:sp>
      <p:sp>
        <p:nvSpPr>
          <p:cNvPr id="224" name="Text 195"/>
          <p:cNvSpPr/>
          <p:nvPr/>
        </p:nvSpPr>
        <p:spPr>
          <a:xfrm>
            <a:off x="5859438" y="3477816"/>
            <a:ext cx="1724025" cy="28575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Beautiful backyard venue with string lights and covered stage area. Rain or shine setup available.</a:t>
            </a:r>
            <a:endParaRPr lang="en-US" sz="525" dirty="0"/>
          </a:p>
        </p:txBody>
      </p:sp>
      <p:sp>
        <p:nvSpPr>
          <p:cNvPr id="225" name="Text 196"/>
          <p:cNvSpPr/>
          <p:nvPr/>
        </p:nvSpPr>
        <p:spPr>
          <a:xfrm>
            <a:off x="5859438" y="3344466"/>
            <a:ext cx="757238"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Austin, TX</a:t>
            </a:r>
            <a:endParaRPr lang="en-US" sz="525" dirty="0"/>
          </a:p>
        </p:txBody>
      </p:sp>
      <p:sp>
        <p:nvSpPr>
          <p:cNvPr id="226" name="Text 197"/>
          <p:cNvSpPr/>
          <p:nvPr/>
        </p:nvSpPr>
        <p:spPr>
          <a:xfrm>
            <a:off x="5859438" y="3213497"/>
            <a:ext cx="800100" cy="128588"/>
          </a:xfrm>
          <a:prstGeom prst="rect">
            <a:avLst/>
          </a:prstGeom>
          <a:noFill/>
          <a:ln/>
        </p:spPr>
        <p:txBody>
          <a:bodyPr wrap="square" rtlCol="0" anchor="ctr"/>
          <a:lstStyle/>
          <a:p>
            <a:pPr algn="l" indent="0" marL="0">
              <a:lnSpc>
                <a:spcPts val="1013"/>
              </a:lnSpc>
              <a:buNone/>
            </a:pPr>
            <a:r>
              <a:rPr lang="en-US" sz="675" b="1" dirty="0">
                <a:solidFill>
                  <a:srgbClr val="1C1E26">
                    <a:alpha val="99000"/>
                  </a:srgbClr>
                </a:solidFill>
                <a:latin typeface="Teko" pitchFamily="34" charset="0"/>
                <a:ea typeface="Teko" pitchFamily="34" charset="-122"/>
                <a:cs typeface="Teko" pitchFamily="34" charset="-120"/>
              </a:rPr>
              <a:t>East Austin</a:t>
            </a:r>
            <a:endParaRPr lang="en-US" sz="675" dirty="0"/>
          </a:p>
        </p:txBody>
      </p:sp>
      <p:sp>
        <p:nvSpPr>
          <p:cNvPr id="227" name="Text 198"/>
          <p:cNvSpPr/>
          <p:nvPr/>
        </p:nvSpPr>
        <p:spPr>
          <a:xfrm>
            <a:off x="4405313" y="2009775"/>
            <a:ext cx="814388" cy="76200"/>
          </a:xfrm>
          <a:prstGeom prst="rect">
            <a:avLst/>
          </a:prstGeom>
          <a:noFill/>
          <a:ln/>
        </p:spPr>
        <p:txBody>
          <a:bodyPr wrap="square" rtlCol="0" anchor="ctr"/>
          <a:lstStyle/>
          <a:p>
            <a:pPr algn="l" indent="0" marL="0">
              <a:lnSpc>
                <a:spcPts val="600"/>
              </a:lnSpc>
              <a:buNone/>
            </a:pPr>
            <a:r>
              <a:rPr lang="en-US" sz="450" b="1" dirty="0">
                <a:solidFill>
                  <a:srgbClr val="FAF7F2">
                    <a:alpha val="99000"/>
                  </a:srgbClr>
                </a:solidFill>
                <a:latin typeface="Times" pitchFamily="34" charset="0"/>
                <a:ea typeface="Times" pitchFamily="34" charset="-122"/>
                <a:cs typeface="Times" pitchFamily="34" charset="-120"/>
              </a:rPr>
              <a:t>sleep available</a:t>
            </a:r>
            <a:endParaRPr lang="en-US" sz="450" dirty="0"/>
          </a:p>
        </p:txBody>
      </p:sp>
      <p:sp>
        <p:nvSpPr>
          <p:cNvPr id="228" name="Text 199"/>
          <p:cNvSpPr/>
          <p:nvPr/>
        </p:nvSpPr>
        <p:spPr>
          <a:xfrm>
            <a:off x="4362450" y="4106428"/>
            <a:ext cx="1601763"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pitch yourself</a:t>
            </a:r>
            <a:endParaRPr lang="en-US" sz="525" dirty="0"/>
          </a:p>
        </p:txBody>
      </p:sp>
      <p:sp>
        <p:nvSpPr>
          <p:cNvPr id="229" name="Text 200"/>
          <p:cNvSpPr/>
          <p:nvPr/>
        </p:nvSpPr>
        <p:spPr>
          <a:xfrm>
            <a:off x="5039581" y="3901641"/>
            <a:ext cx="73818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Alternative</a:t>
            </a:r>
            <a:endParaRPr lang="en-US" sz="450" dirty="0"/>
          </a:p>
        </p:txBody>
      </p:sp>
      <p:sp>
        <p:nvSpPr>
          <p:cNvPr id="230" name="Text 201"/>
          <p:cNvSpPr/>
          <p:nvPr/>
        </p:nvSpPr>
        <p:spPr>
          <a:xfrm>
            <a:off x="4814962" y="3901641"/>
            <a:ext cx="571500"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Folk</a:t>
            </a:r>
            <a:endParaRPr lang="en-US" sz="450" dirty="0"/>
          </a:p>
        </p:txBody>
      </p:sp>
      <p:sp>
        <p:nvSpPr>
          <p:cNvPr id="231" name="Text 202"/>
          <p:cNvSpPr/>
          <p:nvPr/>
        </p:nvSpPr>
        <p:spPr>
          <a:xfrm>
            <a:off x="4432325" y="3901641"/>
            <a:ext cx="72866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Indie Rock</a:t>
            </a:r>
            <a:endParaRPr lang="en-US" sz="450" dirty="0"/>
          </a:p>
        </p:txBody>
      </p:sp>
      <p:sp>
        <p:nvSpPr>
          <p:cNvPr id="232" name="Text 203"/>
          <p:cNvSpPr/>
          <p:nvPr/>
        </p:nvSpPr>
        <p:spPr>
          <a:xfrm>
            <a:off x="4574400" y="3739716"/>
            <a:ext cx="623888" cy="76200"/>
          </a:xfrm>
          <a:prstGeom prst="rect">
            <a:avLst/>
          </a:prstGeom>
          <a:noFill/>
          <a:ln/>
        </p:spPr>
        <p:txBody>
          <a:bodyPr wrap="square" rtlCol="0" anchor="ctr"/>
          <a:lstStyle/>
          <a:p>
            <a:pPr algn="l" indent="0" marL="0">
              <a:lnSpc>
                <a:spcPts val="600"/>
              </a:lnSpc>
              <a:buNone/>
            </a:pPr>
            <a:r>
              <a:rPr lang="en-US" sz="450" b="1" dirty="0">
                <a:solidFill>
                  <a:srgbClr val="6B6D75">
                    <a:alpha val="99000"/>
                  </a:srgbClr>
                </a:solidFill>
                <a:latin typeface="Times" pitchFamily="34" charset="0"/>
                <a:ea typeface="Times" pitchFamily="34" charset="-122"/>
                <a:cs typeface="Times" pitchFamily="34" charset="-120"/>
              </a:rPr>
              <a:t>indoor</a:t>
            </a:r>
            <a:endParaRPr lang="en-US" sz="450" dirty="0"/>
          </a:p>
        </p:txBody>
      </p:sp>
      <p:sp>
        <p:nvSpPr>
          <p:cNvPr id="233" name="Text 204"/>
          <p:cNvSpPr/>
          <p:nvPr/>
        </p:nvSpPr>
        <p:spPr>
          <a:xfrm>
            <a:off x="4391025" y="3730191"/>
            <a:ext cx="523875" cy="9525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50</a:t>
            </a:r>
            <a:endParaRPr lang="en-US" sz="525" dirty="0"/>
          </a:p>
        </p:txBody>
      </p:sp>
      <p:sp>
        <p:nvSpPr>
          <p:cNvPr id="234" name="Text 205"/>
          <p:cNvSpPr/>
          <p:nvPr/>
        </p:nvSpPr>
        <p:spPr>
          <a:xfrm>
            <a:off x="4286250" y="3477778"/>
            <a:ext cx="1728788" cy="190500"/>
          </a:xfrm>
          <a:prstGeom prst="rect">
            <a:avLst/>
          </a:prstGeom>
          <a:noFill/>
          <a:ln/>
        </p:spPr>
        <p:txBody>
          <a:bodyPr wrap="square" rtlCol="0" anchor="ctr"/>
          <a:lstStyle/>
          <a:p>
            <a:pPr algn="l" indent="0" marL="0">
              <a:lnSpc>
                <a:spcPts val="750"/>
              </a:lnSpc>
              <a:buNone/>
            </a:pPr>
            <a:r>
              <a:rPr lang="en-US" sz="525" dirty="0">
                <a:solidFill>
                  <a:srgbClr val="1C1E26">
                    <a:alpha val="99000"/>
                  </a:srgbClr>
                </a:solidFill>
                <a:latin typeface="Times" pitchFamily="34" charset="0"/>
                <a:ea typeface="Times" pitchFamily="34" charset="-122"/>
                <a:cs typeface="Times" pitchFamily="34" charset="-120"/>
              </a:rPr>
              <a:t>Spacious loft with great acoustics and a built-in PA system. Perfect for intimate indie shows.</a:t>
            </a:r>
            <a:endParaRPr lang="en-US" sz="525" dirty="0"/>
          </a:p>
        </p:txBody>
      </p:sp>
      <p:sp>
        <p:nvSpPr>
          <p:cNvPr id="235" name="Text 206"/>
          <p:cNvSpPr/>
          <p:nvPr/>
        </p:nvSpPr>
        <p:spPr>
          <a:xfrm>
            <a:off x="4286250" y="3344428"/>
            <a:ext cx="842963"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Brooklyn, NY</a:t>
            </a:r>
            <a:endParaRPr lang="en-US" sz="525" dirty="0"/>
          </a:p>
        </p:txBody>
      </p:sp>
      <p:sp>
        <p:nvSpPr>
          <p:cNvPr id="236" name="Text 207"/>
          <p:cNvSpPr/>
          <p:nvPr/>
        </p:nvSpPr>
        <p:spPr>
          <a:xfrm>
            <a:off x="4286250" y="3213460"/>
            <a:ext cx="866775" cy="128588"/>
          </a:xfrm>
          <a:prstGeom prst="rect">
            <a:avLst/>
          </a:prstGeom>
          <a:noFill/>
          <a:ln/>
        </p:spPr>
        <p:txBody>
          <a:bodyPr wrap="square" rtlCol="0" anchor="ctr"/>
          <a:lstStyle/>
          <a:p>
            <a:pPr algn="l" indent="0" marL="0">
              <a:lnSpc>
                <a:spcPts val="1013"/>
              </a:lnSpc>
              <a:buNone/>
            </a:pPr>
            <a:r>
              <a:rPr lang="en-US" sz="675" b="1" dirty="0">
                <a:solidFill>
                  <a:srgbClr val="1C1E26">
                    <a:alpha val="99000"/>
                  </a:srgbClr>
                </a:solidFill>
                <a:latin typeface="Teko" pitchFamily="34" charset="0"/>
                <a:ea typeface="Teko" pitchFamily="34" charset="-122"/>
                <a:cs typeface="Teko" pitchFamily="34" charset="-120"/>
              </a:rPr>
              <a:t>Williamsburg</a:t>
            </a:r>
            <a:endParaRPr lang="en-US" sz="675" dirty="0"/>
          </a:p>
        </p:txBody>
      </p:sp>
      <p:sp>
        <p:nvSpPr>
          <p:cNvPr id="237" name="Text 208"/>
          <p:cNvSpPr/>
          <p:nvPr/>
        </p:nvSpPr>
        <p:spPr>
          <a:xfrm>
            <a:off x="4205288" y="1685925"/>
            <a:ext cx="785813" cy="95250"/>
          </a:xfrm>
          <a:prstGeom prst="rect">
            <a:avLst/>
          </a:prstGeom>
          <a:noFill/>
          <a:ln/>
        </p:spPr>
        <p:txBody>
          <a:bodyPr wrap="square" rtlCol="0" anchor="ctr"/>
          <a:lstStyle/>
          <a:p>
            <a:pPr algn="l" indent="0" marL="0">
              <a:lnSpc>
                <a:spcPts val="750"/>
              </a:lnSpc>
              <a:buNone/>
            </a:pPr>
            <a:r>
              <a:rPr lang="en-US" sz="525" spc="13" kern="0" dirty="0">
                <a:solidFill>
                  <a:srgbClr val="6B6D75">
                    <a:alpha val="99000"/>
                  </a:srgbClr>
                </a:solidFill>
                <a:latin typeface="Times" pitchFamily="34" charset="0"/>
                <a:ea typeface="Times" pitchFamily="34" charset="-122"/>
                <a:cs typeface="Times" pitchFamily="34" charset="-120"/>
              </a:rPr>
              <a:t>6 VENUES</a:t>
            </a:r>
            <a:endParaRPr lang="en-US" sz="525" dirty="0"/>
          </a:p>
        </p:txBody>
      </p:sp>
      <p:sp>
        <p:nvSpPr>
          <p:cNvPr id="238" name="Text 209"/>
          <p:cNvSpPr/>
          <p:nvPr/>
        </p:nvSpPr>
        <p:spPr>
          <a:xfrm>
            <a:off x="8078725" y="1323026"/>
            <a:ext cx="881063" cy="76200"/>
          </a:xfrm>
          <a:prstGeom prst="rect">
            <a:avLst/>
          </a:prstGeom>
          <a:noFill/>
          <a:ln/>
        </p:spPr>
        <p:txBody>
          <a:bodyPr wrap="square" rtlCol="0" anchor="ctr"/>
          <a:lstStyle/>
          <a:p>
            <a:pPr algn="l" indent="0" marL="0">
              <a:lnSpc>
                <a:spcPts val="600"/>
              </a:lnSpc>
              <a:buNone/>
            </a:pPr>
            <a:r>
              <a:rPr lang="en-US" sz="450" b="1" spc="11" kern="0" dirty="0">
                <a:solidFill>
                  <a:srgbClr val="6B6D75">
                    <a:alpha val="99000"/>
                  </a:srgbClr>
                </a:solidFill>
                <a:latin typeface="Times" pitchFamily="34" charset="0"/>
                <a:ea typeface="Times" pitchFamily="34" charset="-122"/>
                <a:cs typeface="Times" pitchFamily="34" charset="-120"/>
              </a:rPr>
              <a:t>ARTIST SLEEP</a:t>
            </a:r>
            <a:endParaRPr lang="en-US" sz="450" dirty="0"/>
          </a:p>
        </p:txBody>
      </p:sp>
      <p:sp>
        <p:nvSpPr>
          <p:cNvPr id="239" name="Text 210"/>
          <p:cNvSpPr/>
          <p:nvPr/>
        </p:nvSpPr>
        <p:spPr>
          <a:xfrm>
            <a:off x="6827267" y="1223963"/>
            <a:ext cx="966787" cy="76200"/>
          </a:xfrm>
          <a:prstGeom prst="rect">
            <a:avLst/>
          </a:prstGeom>
          <a:noFill/>
          <a:ln/>
        </p:spPr>
        <p:txBody>
          <a:bodyPr wrap="square" rtlCol="0" anchor="ctr"/>
          <a:lstStyle/>
          <a:p>
            <a:pPr algn="l" indent="0" marL="0">
              <a:lnSpc>
                <a:spcPts val="600"/>
              </a:lnSpc>
              <a:buNone/>
            </a:pPr>
            <a:r>
              <a:rPr lang="en-US" sz="450" b="1" spc="11" kern="0" dirty="0">
                <a:solidFill>
                  <a:srgbClr val="6B6D75">
                    <a:alpha val="99000"/>
                  </a:srgbClr>
                </a:solidFill>
                <a:latin typeface="Times" pitchFamily="34" charset="0"/>
                <a:ea typeface="Times" pitchFamily="34" charset="-122"/>
                <a:cs typeface="Times" pitchFamily="34" charset="-120"/>
              </a:rPr>
              <a:t>MIN CAPACITY: 0</a:t>
            </a:r>
            <a:endParaRPr lang="en-US" sz="450" dirty="0"/>
          </a:p>
        </p:txBody>
      </p:sp>
      <p:sp>
        <p:nvSpPr>
          <p:cNvPr id="240" name="Text 211"/>
          <p:cNvSpPr/>
          <p:nvPr/>
        </p:nvSpPr>
        <p:spPr>
          <a:xfrm>
            <a:off x="5637721" y="1281113"/>
            <a:ext cx="695325"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All Genres</a:t>
            </a:r>
            <a:endParaRPr lang="en-US" sz="525" dirty="0"/>
          </a:p>
        </p:txBody>
      </p:sp>
      <p:sp>
        <p:nvSpPr>
          <p:cNvPr id="241" name="Text 212"/>
          <p:cNvSpPr/>
          <p:nvPr/>
        </p:nvSpPr>
        <p:spPr>
          <a:xfrm>
            <a:off x="5575808" y="1128713"/>
            <a:ext cx="666750" cy="76200"/>
          </a:xfrm>
          <a:prstGeom prst="rect">
            <a:avLst/>
          </a:prstGeom>
          <a:noFill/>
          <a:ln/>
        </p:spPr>
        <p:txBody>
          <a:bodyPr wrap="square" rtlCol="0" anchor="ctr"/>
          <a:lstStyle/>
          <a:p>
            <a:pPr algn="l" indent="0" marL="0">
              <a:lnSpc>
                <a:spcPts val="600"/>
              </a:lnSpc>
              <a:buNone/>
            </a:pPr>
            <a:r>
              <a:rPr lang="en-US" sz="450" b="1" spc="11" kern="0" dirty="0">
                <a:solidFill>
                  <a:srgbClr val="6B6D75">
                    <a:alpha val="99000"/>
                  </a:srgbClr>
                </a:solidFill>
                <a:latin typeface="Times" pitchFamily="34" charset="0"/>
                <a:ea typeface="Times" pitchFamily="34" charset="-122"/>
                <a:cs typeface="Times" pitchFamily="34" charset="-120"/>
              </a:rPr>
              <a:t>GENRE</a:t>
            </a:r>
            <a:endParaRPr lang="en-US" sz="450" dirty="0"/>
          </a:p>
        </p:txBody>
      </p:sp>
      <p:sp>
        <p:nvSpPr>
          <p:cNvPr id="242" name="Text 213"/>
          <p:cNvSpPr/>
          <p:nvPr/>
        </p:nvSpPr>
        <p:spPr>
          <a:xfrm>
            <a:off x="4386263" y="1281113"/>
            <a:ext cx="666750"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All Cities</a:t>
            </a:r>
            <a:endParaRPr lang="en-US" sz="525" dirty="0"/>
          </a:p>
        </p:txBody>
      </p:sp>
      <p:sp>
        <p:nvSpPr>
          <p:cNvPr id="243" name="Text 214"/>
          <p:cNvSpPr/>
          <p:nvPr/>
        </p:nvSpPr>
        <p:spPr>
          <a:xfrm>
            <a:off x="4324350" y="1128713"/>
            <a:ext cx="604838" cy="76200"/>
          </a:xfrm>
          <a:prstGeom prst="rect">
            <a:avLst/>
          </a:prstGeom>
          <a:noFill/>
          <a:ln/>
        </p:spPr>
        <p:txBody>
          <a:bodyPr wrap="square" rtlCol="0" anchor="ctr"/>
          <a:lstStyle/>
          <a:p>
            <a:pPr algn="l" indent="0" marL="0">
              <a:lnSpc>
                <a:spcPts val="600"/>
              </a:lnSpc>
              <a:buNone/>
            </a:pPr>
            <a:r>
              <a:rPr lang="en-US" sz="450" b="1" spc="11" kern="0" dirty="0">
                <a:solidFill>
                  <a:srgbClr val="6B6D75">
                    <a:alpha val="99000"/>
                  </a:srgbClr>
                </a:solidFill>
                <a:latin typeface="Times" pitchFamily="34" charset="0"/>
                <a:ea typeface="Times" pitchFamily="34" charset="-122"/>
                <a:cs typeface="Times" pitchFamily="34" charset="-120"/>
              </a:rPr>
              <a:t>CITY</a:t>
            </a:r>
            <a:endParaRPr lang="en-US" sz="450" dirty="0"/>
          </a:p>
        </p:txBody>
      </p:sp>
      <p:sp>
        <p:nvSpPr>
          <p:cNvPr id="244" name="Text 215"/>
          <p:cNvSpPr/>
          <p:nvPr/>
        </p:nvSpPr>
        <p:spPr>
          <a:xfrm>
            <a:off x="4324350" y="995363"/>
            <a:ext cx="690562"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FILTERS</a:t>
            </a:r>
            <a:endParaRPr lang="en-US" sz="450" dirty="0"/>
          </a:p>
        </p:txBody>
      </p:sp>
      <p:sp>
        <p:nvSpPr>
          <p:cNvPr id="245" name="Text 216"/>
          <p:cNvSpPr/>
          <p:nvPr/>
        </p:nvSpPr>
        <p:spPr>
          <a:xfrm>
            <a:off x="5809766" y="590550"/>
            <a:ext cx="752475"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artist profile</a:t>
            </a:r>
            <a:endParaRPr lang="en-US" sz="525" dirty="0"/>
          </a:p>
        </p:txBody>
      </p:sp>
      <p:sp>
        <p:nvSpPr>
          <p:cNvPr id="246" name="Text 217"/>
          <p:cNvSpPr/>
          <p:nvPr/>
        </p:nvSpPr>
        <p:spPr>
          <a:xfrm>
            <a:off x="5342595" y="590550"/>
            <a:ext cx="728663"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host profile</a:t>
            </a:r>
            <a:endParaRPr lang="en-US" sz="525" dirty="0"/>
          </a:p>
        </p:txBody>
      </p:sp>
      <p:sp>
        <p:nvSpPr>
          <p:cNvPr id="247" name="Text 218"/>
          <p:cNvSpPr/>
          <p:nvPr/>
        </p:nvSpPr>
        <p:spPr>
          <a:xfrm>
            <a:off x="4745757" y="590550"/>
            <a:ext cx="857250"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upcoming shows</a:t>
            </a:r>
            <a:endParaRPr lang="en-US" sz="525" dirty="0"/>
          </a:p>
        </p:txBody>
      </p:sp>
      <p:sp>
        <p:nvSpPr>
          <p:cNvPr id="248" name="Text 219"/>
          <p:cNvSpPr/>
          <p:nvPr/>
        </p:nvSpPr>
        <p:spPr>
          <a:xfrm>
            <a:off x="4280874" y="590550"/>
            <a:ext cx="728663"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find venues</a:t>
            </a:r>
            <a:endParaRPr lang="en-US" sz="525" dirty="0"/>
          </a:p>
        </p:txBody>
      </p:sp>
      <p:sp>
        <p:nvSpPr>
          <p:cNvPr id="249" name="Text 220"/>
          <p:cNvSpPr/>
          <p:nvPr/>
        </p:nvSpPr>
        <p:spPr>
          <a:xfrm>
            <a:off x="176213" y="1600200"/>
            <a:ext cx="3695700" cy="6858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spc="-45" kern="0" dirty="0">
                <a:solidFill>
                  <a:srgbClr val="1C1E26">
                    <a:alpha val="99000"/>
                  </a:srgbClr>
                </a:solidFill>
                <a:latin typeface="Teko" pitchFamily="34" charset="0"/>
                <a:ea typeface="Teko" pitchFamily="34" charset="-122"/>
                <a:cs typeface="Teko" pitchFamily="34" charset="-120"/>
              </a:rPr>
              <a:t>The </a:t>
            </a:r>
            <a:pPr algn="l" indent="0" marL="0">
              <a:lnSpc>
                <a:spcPts val="2700"/>
              </a:lnSpc>
              <a:buNone/>
            </a:pPr>
            <a:r>
              <a:rPr lang="en-US" sz="2250" spc="-45" kern="0" dirty="0">
                <a:solidFill>
                  <a:srgbClr val="C35141">
                    <a:alpha val="99000"/>
                  </a:srgbClr>
                </a:solidFill>
                <a:latin typeface="Teko" pitchFamily="34" charset="0"/>
                <a:ea typeface="Teko" pitchFamily="34" charset="-122"/>
                <a:cs typeface="Teko" pitchFamily="34" charset="-120"/>
              </a:rPr>
              <a:t>a</a:t>
            </a:r>
            <a:pPr algn="l" indent="0" marL="0">
              <a:lnSpc>
                <a:spcPts val="2700"/>
              </a:lnSpc>
              <a:buNone/>
            </a:pPr>
            <a:r>
              <a:rPr lang="en-US" sz="2250" spc="-45" kern="0" dirty="0">
                <a:solidFill>
                  <a:srgbClr val="C35141">
                    <a:alpha val="99000"/>
                  </a:srgbClr>
                </a:solidFill>
                <a:latin typeface="Teko" pitchFamily="34" charset="0"/>
                <a:ea typeface="Teko" pitchFamily="34" charset="-122"/>
                <a:cs typeface="Teko" pitchFamily="34" charset="-120"/>
              </a:rPr>
              <a:t>rtist</a:t>
            </a:r>
            <a:pPr algn="l" indent="0" marL="0">
              <a:lnSpc>
                <a:spcPts val="2700"/>
              </a:lnSpc>
              <a:buNone/>
            </a:pPr>
            <a:r>
              <a:rPr lang="en-US" sz="2250" spc="-45" kern="0" dirty="0">
                <a:solidFill>
                  <a:srgbClr val="000000">
                    <a:alpha val="99000"/>
                  </a:srgbClr>
                </a:solidFill>
                <a:latin typeface="Teko" pitchFamily="34" charset="0"/>
                <a:ea typeface="Teko" pitchFamily="34" charset="-122"/>
                <a:cs typeface="Teko" pitchFamily="34" charset="-120"/>
              </a:rPr>
              <a:t> searches for </a:t>
            </a:r>
            <a:pPr algn="l" indent="0" marL="0">
              <a:lnSpc>
                <a:spcPts val="2700"/>
              </a:lnSpc>
              <a:buNone/>
            </a:pPr>
            <a:r>
              <a:rPr lang="en-US" sz="2250" spc="-45" kern="0" dirty="0">
                <a:solidFill>
                  <a:srgbClr val="4A7C7E">
                    <a:alpha val="99000"/>
                  </a:srgbClr>
                </a:solidFill>
                <a:latin typeface="Teko" pitchFamily="34" charset="0"/>
                <a:ea typeface="Teko" pitchFamily="34" charset="-122"/>
                <a:cs typeface="Teko" pitchFamily="34" charset="-120"/>
              </a:rPr>
              <a:t>hosts</a:t>
            </a:r>
            <a:pPr algn="l" indent="0" marL="0">
              <a:lnSpc>
                <a:spcPts val="2700"/>
              </a:lnSpc>
              <a:buNone/>
            </a:pPr>
            <a:r>
              <a:rPr lang="en-US" sz="2250" spc="-45" kern="0" dirty="0">
                <a:solidFill>
                  <a:srgbClr val="000000">
                    <a:alpha val="99000"/>
                  </a:srgbClr>
                </a:solidFill>
                <a:latin typeface="Teko" pitchFamily="34" charset="0"/>
                <a:ea typeface="Teko" pitchFamily="34" charset="-122"/>
                <a:cs typeface="Teko" pitchFamily="34" charset="-120"/>
              </a:rPr>
              <a:t> and pitches their show</a:t>
            </a:r>
            <a:endParaRPr lang="en-US" sz="2250" dirty="0"/>
          </a:p>
        </p:txBody>
      </p:sp>
      <p:sp>
        <p:nvSpPr>
          <p:cNvPr id="250" name="Text 221"/>
          <p:cNvSpPr/>
          <p:nvPr/>
        </p:nvSpPr>
        <p:spPr>
          <a:xfrm>
            <a:off x="176213" y="2400300"/>
            <a:ext cx="3695700" cy="1143000"/>
          </a:xfrm>
          <a:prstGeom prst="rect">
            <a:avLst/>
          </a:prstGeom>
          <a:noFill/>
          <a:ln/>
        </p:spPr>
        <p:txBody>
          <a:bodyPr wrap="square" rtlCol="0" anchor="ctr"/>
          <a:lstStyle/>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Artist can filter venues for city, genre, capacity, and artist sleep</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Pitches include the artist’s needs and vibes: the band size, the noise level, the audience type, the ticket price</a:t>
            </a:r>
            <a:endParaRPr lang="en-US" sz="1313"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176213" y="1543050"/>
            <a:ext cx="3238500" cy="2057400"/>
          </a:xfrm>
          <a:prstGeom prst="rect">
            <a:avLst/>
          </a:prstGeom>
          <a:noFill/>
          <a:ln/>
        </p:spPr>
      </p:sp>
      <p:sp>
        <p:nvSpPr>
          <p:cNvPr id="3" name="Shape 1"/>
          <p:cNvSpPr/>
          <p:nvPr/>
        </p:nvSpPr>
        <p:spPr>
          <a:xfrm>
            <a:off x="3581400" y="-223837"/>
            <a:ext cx="5443538" cy="11061985"/>
          </a:xfrm>
          <a:prstGeom prst="rect">
            <a:avLst/>
          </a:prstGeom>
          <a:solidFill>
            <a:srgbClr val="FAF7F2"/>
          </a:solidFill>
          <a:ln/>
        </p:spPr>
      </p:sp>
      <p:sp>
        <p:nvSpPr>
          <p:cNvPr id="4" name="Shape 2"/>
          <p:cNvSpPr/>
          <p:nvPr/>
        </p:nvSpPr>
        <p:spPr>
          <a:xfrm>
            <a:off x="3581400" y="128588"/>
            <a:ext cx="5443538" cy="709613"/>
          </a:xfrm>
          <a:prstGeom prst="rect">
            <a:avLst/>
          </a:prstGeom>
          <a:solidFill>
            <a:srgbClr val="FFFFFF"/>
          </a:solidFill>
          <a:ln w="12700">
            <a:solidFill>
              <a:srgbClr val="D4CFCA"/>
            </a:solidFill>
            <a:prstDash val="solid"/>
          </a:ln>
        </p:spPr>
      </p:sp>
      <p:sp>
        <p:nvSpPr>
          <p:cNvPr id="5" name="Shape 3"/>
          <p:cNvSpPr/>
          <p:nvPr/>
        </p:nvSpPr>
        <p:spPr>
          <a:xfrm>
            <a:off x="3581400" y="128588"/>
            <a:ext cx="5443538" cy="704850"/>
          </a:xfrm>
          <a:prstGeom prst="rect">
            <a:avLst/>
          </a:prstGeom>
          <a:noFill/>
          <a:ln/>
        </p:spPr>
      </p:sp>
      <p:sp>
        <p:nvSpPr>
          <p:cNvPr id="6" name="Shape 4"/>
          <p:cNvSpPr/>
          <p:nvPr/>
        </p:nvSpPr>
        <p:spPr>
          <a:xfrm>
            <a:off x="3733800" y="242888"/>
            <a:ext cx="5138738" cy="190500"/>
          </a:xfrm>
          <a:prstGeom prst="rect">
            <a:avLst/>
          </a:prstGeom>
          <a:noFill/>
          <a:ln/>
        </p:spPr>
      </p:sp>
      <p:sp>
        <p:nvSpPr>
          <p:cNvPr id="7" name="Shape 5"/>
          <p:cNvSpPr/>
          <p:nvPr/>
        </p:nvSpPr>
        <p:spPr>
          <a:xfrm>
            <a:off x="3733800" y="547688"/>
            <a:ext cx="5138738" cy="171450"/>
          </a:xfrm>
          <a:prstGeom prst="rect">
            <a:avLst/>
          </a:prstGeom>
          <a:noFill/>
          <a:ln/>
        </p:spPr>
      </p:sp>
      <p:sp>
        <p:nvSpPr>
          <p:cNvPr id="8" name="Shape 6"/>
          <p:cNvSpPr/>
          <p:nvPr/>
        </p:nvSpPr>
        <p:spPr>
          <a:xfrm>
            <a:off x="3733800" y="547688"/>
            <a:ext cx="5138738" cy="171450"/>
          </a:xfrm>
          <a:prstGeom prst="roundRect">
            <a:avLst>
              <a:gd name="adj" fmla="val 61867"/>
            </a:avLst>
          </a:prstGeom>
          <a:solidFill>
            <a:srgbClr val="F2EEE8"/>
          </a:solidFill>
          <a:ln w="12700">
            <a:solidFill>
              <a:srgbClr val="000000">
                <a:alpha val="0"/>
              </a:srgbClr>
            </a:solidFill>
            <a:prstDash val="solid"/>
          </a:ln>
        </p:spPr>
      </p:sp>
      <p:sp>
        <p:nvSpPr>
          <p:cNvPr id="9" name="Shape 7"/>
          <p:cNvSpPr/>
          <p:nvPr/>
        </p:nvSpPr>
        <p:spPr>
          <a:xfrm>
            <a:off x="3733800" y="242888"/>
            <a:ext cx="725091" cy="190500"/>
          </a:xfrm>
          <a:prstGeom prst="rect">
            <a:avLst/>
          </a:prstGeom>
          <a:noFill/>
          <a:ln/>
        </p:spPr>
      </p:sp>
      <p:sp>
        <p:nvSpPr>
          <p:cNvPr id="10" name="Shape 8"/>
          <p:cNvSpPr/>
          <p:nvPr/>
        </p:nvSpPr>
        <p:spPr>
          <a:xfrm>
            <a:off x="8365220" y="252413"/>
            <a:ext cx="507318" cy="171450"/>
          </a:xfrm>
          <a:prstGeom prst="roundRect">
            <a:avLst>
              <a:gd name="adj" fmla="val 61867"/>
            </a:avLst>
          </a:prstGeom>
          <a:solidFill>
            <a:srgbClr val="FAF7F2"/>
          </a:solidFill>
          <a:ln w="12700">
            <a:solidFill>
              <a:srgbClr val="D4CFCA"/>
            </a:solidFill>
            <a:prstDash val="solid"/>
          </a:ln>
        </p:spPr>
      </p:sp>
      <p:sp>
        <p:nvSpPr>
          <p:cNvPr id="11" name="Shape 9"/>
          <p:cNvSpPr/>
          <p:nvPr/>
        </p:nvSpPr>
        <p:spPr>
          <a:xfrm>
            <a:off x="4124325" y="242888"/>
            <a:ext cx="341040" cy="245269"/>
          </a:xfrm>
          <a:prstGeom prst="rect">
            <a:avLst/>
          </a:prstGeom>
          <a:noFill/>
          <a:ln/>
        </p:spPr>
      </p:sp>
      <p:sp>
        <p:nvSpPr>
          <p:cNvPr id="12" name="Shape 10"/>
          <p:cNvSpPr/>
          <p:nvPr/>
        </p:nvSpPr>
        <p:spPr>
          <a:xfrm>
            <a:off x="3733800" y="638175"/>
            <a:ext cx="5138738" cy="171450"/>
          </a:xfrm>
          <a:prstGeom prst="rect">
            <a:avLst/>
          </a:prstGeom>
          <a:noFill/>
          <a:ln/>
        </p:spPr>
      </p:sp>
      <p:sp>
        <p:nvSpPr>
          <p:cNvPr id="13" name="Shape 11"/>
          <p:cNvSpPr/>
          <p:nvPr/>
        </p:nvSpPr>
        <p:spPr>
          <a:xfrm>
            <a:off x="3733800" y="962025"/>
            <a:ext cx="5138738" cy="657225"/>
          </a:xfrm>
          <a:prstGeom prst="roundRect">
            <a:avLst>
              <a:gd name="adj" fmla="val 18922"/>
            </a:avLst>
          </a:prstGeom>
          <a:solidFill>
            <a:srgbClr val="FFFFFF"/>
          </a:solidFill>
          <a:ln w="12700">
            <a:solidFill>
              <a:srgbClr val="D4CFCA"/>
            </a:solidFill>
            <a:prstDash val="solid"/>
          </a:ln>
        </p:spPr>
      </p:sp>
      <p:sp>
        <p:nvSpPr>
          <p:cNvPr id="14" name="Shape 12"/>
          <p:cNvSpPr/>
          <p:nvPr/>
        </p:nvSpPr>
        <p:spPr>
          <a:xfrm>
            <a:off x="3733800" y="1771650"/>
            <a:ext cx="5138738" cy="95250"/>
          </a:xfrm>
          <a:prstGeom prst="rect">
            <a:avLst/>
          </a:prstGeom>
          <a:noFill/>
          <a:ln/>
        </p:spPr>
      </p:sp>
      <p:sp>
        <p:nvSpPr>
          <p:cNvPr id="15" name="Shape 13"/>
          <p:cNvSpPr/>
          <p:nvPr/>
        </p:nvSpPr>
        <p:spPr>
          <a:xfrm>
            <a:off x="3733800" y="2019300"/>
            <a:ext cx="5138738" cy="8704548"/>
          </a:xfrm>
          <a:prstGeom prst="rect">
            <a:avLst/>
          </a:prstGeom>
          <a:noFill/>
          <a:ln/>
        </p:spPr>
      </p:sp>
      <p:sp>
        <p:nvSpPr>
          <p:cNvPr id="16" name="Shape 14"/>
          <p:cNvSpPr/>
          <p:nvPr/>
        </p:nvSpPr>
        <p:spPr>
          <a:xfrm>
            <a:off x="3733800" y="2019300"/>
            <a:ext cx="1636700" cy="2825316"/>
          </a:xfrm>
          <a:prstGeom prst="roundRect">
            <a:avLst>
              <a:gd name="adj" fmla="val 9833"/>
            </a:avLst>
          </a:prstGeom>
          <a:solidFill>
            <a:srgbClr val="FFFFFF"/>
          </a:solidFill>
          <a:ln w="12700">
            <a:solidFill>
              <a:srgbClr val="D4CFCA"/>
            </a:solidFill>
            <a:prstDash val="solid"/>
          </a:ln>
        </p:spPr>
      </p:sp>
      <p:sp>
        <p:nvSpPr>
          <p:cNvPr id="17" name="Shape 15"/>
          <p:cNvSpPr/>
          <p:nvPr/>
        </p:nvSpPr>
        <p:spPr>
          <a:xfrm>
            <a:off x="5484800" y="2019300"/>
            <a:ext cx="1636700" cy="2825316"/>
          </a:xfrm>
          <a:prstGeom prst="roundRect">
            <a:avLst>
              <a:gd name="adj" fmla="val 9833"/>
            </a:avLst>
          </a:prstGeom>
          <a:solidFill>
            <a:srgbClr val="FFFFFF"/>
          </a:solidFill>
          <a:ln w="12700">
            <a:solidFill>
              <a:srgbClr val="D4CFCA"/>
            </a:solidFill>
            <a:prstDash val="solid"/>
          </a:ln>
        </p:spPr>
      </p:sp>
      <p:sp>
        <p:nvSpPr>
          <p:cNvPr id="18" name="Shape 16"/>
          <p:cNvSpPr/>
          <p:nvPr/>
        </p:nvSpPr>
        <p:spPr>
          <a:xfrm>
            <a:off x="7235800" y="2019300"/>
            <a:ext cx="1636700" cy="2825316"/>
          </a:xfrm>
          <a:prstGeom prst="roundRect">
            <a:avLst>
              <a:gd name="adj" fmla="val 9833"/>
            </a:avLst>
          </a:prstGeom>
          <a:solidFill>
            <a:srgbClr val="FFFFFF"/>
          </a:solidFill>
          <a:ln w="12700">
            <a:solidFill>
              <a:srgbClr val="D4CFCA"/>
            </a:solidFill>
            <a:prstDash val="solid"/>
          </a:ln>
        </p:spPr>
      </p:sp>
      <p:sp>
        <p:nvSpPr>
          <p:cNvPr id="19" name="Shape 17"/>
          <p:cNvSpPr/>
          <p:nvPr/>
        </p:nvSpPr>
        <p:spPr>
          <a:xfrm>
            <a:off x="3733800" y="7898532"/>
            <a:ext cx="1636700" cy="2825316"/>
          </a:xfrm>
          <a:prstGeom prst="roundRect">
            <a:avLst>
              <a:gd name="adj" fmla="val 9833"/>
            </a:avLst>
          </a:prstGeom>
          <a:solidFill>
            <a:srgbClr val="FFFFFF"/>
          </a:solidFill>
          <a:ln w="12700">
            <a:solidFill>
              <a:srgbClr val="D4CFCA"/>
            </a:solidFill>
            <a:prstDash val="solid"/>
          </a:ln>
        </p:spPr>
      </p:sp>
      <p:sp>
        <p:nvSpPr>
          <p:cNvPr id="20" name="Shape 18"/>
          <p:cNvSpPr/>
          <p:nvPr/>
        </p:nvSpPr>
        <p:spPr>
          <a:xfrm>
            <a:off x="5484800" y="7898532"/>
            <a:ext cx="1636700" cy="2825316"/>
          </a:xfrm>
          <a:prstGeom prst="roundRect">
            <a:avLst>
              <a:gd name="adj" fmla="val 9833"/>
            </a:avLst>
          </a:prstGeom>
          <a:solidFill>
            <a:srgbClr val="FFFFFF"/>
          </a:solidFill>
          <a:ln w="12700">
            <a:solidFill>
              <a:srgbClr val="D4CFCA"/>
            </a:solidFill>
            <a:prstDash val="solid"/>
          </a:ln>
        </p:spPr>
      </p:sp>
      <p:sp>
        <p:nvSpPr>
          <p:cNvPr id="21" name="Shape 19"/>
          <p:cNvSpPr/>
          <p:nvPr/>
        </p:nvSpPr>
        <p:spPr>
          <a:xfrm>
            <a:off x="5489563" y="9237948"/>
            <a:ext cx="1627175" cy="1481138"/>
          </a:xfrm>
          <a:prstGeom prst="rect">
            <a:avLst/>
          </a:prstGeom>
          <a:noFill/>
          <a:ln/>
        </p:spPr>
      </p:sp>
      <p:sp>
        <p:nvSpPr>
          <p:cNvPr id="22" name="Shape 20"/>
          <p:cNvSpPr/>
          <p:nvPr/>
        </p:nvSpPr>
        <p:spPr>
          <a:xfrm>
            <a:off x="5489563" y="7903294"/>
            <a:ext cx="1627175" cy="1220353"/>
          </a:xfrm>
          <a:prstGeom prst="rect">
            <a:avLst/>
          </a:prstGeom>
          <a:solidFill>
            <a:srgbClr val="E8E4DE"/>
          </a:solidFill>
          <a:ln/>
        </p:spPr>
      </p:sp>
      <p:sp>
        <p:nvSpPr>
          <p:cNvPr id="23" name="Shape 21"/>
          <p:cNvSpPr/>
          <p:nvPr/>
        </p:nvSpPr>
        <p:spPr>
          <a:xfrm>
            <a:off x="6701879" y="7903294"/>
            <a:ext cx="414858" cy="133350"/>
          </a:xfrm>
          <a:prstGeom prst="rect">
            <a:avLst/>
          </a:prstGeom>
          <a:solidFill>
            <a:srgbClr val="4A7C7E"/>
          </a:solidFill>
          <a:ln/>
        </p:spPr>
      </p:sp>
      <p:sp>
        <p:nvSpPr>
          <p:cNvPr id="24" name="Shape 22"/>
          <p:cNvSpPr/>
          <p:nvPr/>
        </p:nvSpPr>
        <p:spPr>
          <a:xfrm>
            <a:off x="5546713" y="8885523"/>
            <a:ext cx="447675" cy="180975"/>
          </a:xfrm>
          <a:prstGeom prst="roundRect">
            <a:avLst>
              <a:gd name="adj" fmla="val 84769010526"/>
            </a:avLst>
          </a:prstGeom>
          <a:solidFill>
            <a:srgbClr val="FFFFFF">
              <a:alpha val="95000"/>
            </a:srgbClr>
          </a:solidFill>
          <a:ln w="12700">
            <a:solidFill>
              <a:srgbClr val="D4CFCA"/>
            </a:solidFill>
            <a:prstDash val="solid"/>
          </a:ln>
        </p:spPr>
      </p:sp>
      <p:sp>
        <p:nvSpPr>
          <p:cNvPr id="25" name="Shape 23"/>
          <p:cNvSpPr/>
          <p:nvPr/>
        </p:nvSpPr>
        <p:spPr>
          <a:xfrm>
            <a:off x="5713400" y="8918860"/>
            <a:ext cx="95250" cy="114300"/>
          </a:xfrm>
          <a:prstGeom prst="rect">
            <a:avLst/>
          </a:prstGeom>
          <a:noFill/>
          <a:ln/>
        </p:spPr>
      </p:sp>
      <p:sp>
        <p:nvSpPr>
          <p:cNvPr id="26" name="Shape 24"/>
          <p:cNvSpPr/>
          <p:nvPr/>
        </p:nvSpPr>
        <p:spPr>
          <a:xfrm>
            <a:off x="5837225" y="8937910"/>
            <a:ext cx="95250" cy="76200"/>
          </a:xfrm>
          <a:prstGeom prst="rect">
            <a:avLst/>
          </a:prstGeom>
          <a:noFill/>
          <a:ln/>
        </p:spPr>
      </p:sp>
      <p:sp>
        <p:nvSpPr>
          <p:cNvPr id="27" name="Shape 25"/>
          <p:cNvSpPr/>
          <p:nvPr/>
        </p:nvSpPr>
        <p:spPr>
          <a:xfrm>
            <a:off x="5584813" y="9333198"/>
            <a:ext cx="1436675" cy="381000"/>
          </a:xfrm>
          <a:prstGeom prst="rect">
            <a:avLst/>
          </a:prstGeom>
          <a:noFill/>
          <a:ln/>
        </p:spPr>
      </p:sp>
      <p:sp>
        <p:nvSpPr>
          <p:cNvPr id="28" name="Shape 26"/>
          <p:cNvSpPr/>
          <p:nvPr/>
        </p:nvSpPr>
        <p:spPr>
          <a:xfrm>
            <a:off x="5584813" y="9771348"/>
            <a:ext cx="1436675" cy="104775"/>
          </a:xfrm>
          <a:prstGeom prst="rect">
            <a:avLst/>
          </a:prstGeom>
          <a:noFill/>
          <a:ln/>
        </p:spPr>
      </p:sp>
      <p:sp>
        <p:nvSpPr>
          <p:cNvPr id="29" name="Shape 27"/>
          <p:cNvSpPr/>
          <p:nvPr/>
        </p:nvSpPr>
        <p:spPr>
          <a:xfrm>
            <a:off x="5584813" y="9952323"/>
            <a:ext cx="1436675" cy="271463"/>
          </a:xfrm>
          <a:prstGeom prst="rect">
            <a:avLst/>
          </a:prstGeom>
          <a:noFill/>
          <a:ln w="12700">
            <a:solidFill>
              <a:srgbClr val="D4CFCA"/>
            </a:solidFill>
            <a:prstDash val="solid"/>
          </a:ln>
        </p:spPr>
      </p:sp>
      <p:sp>
        <p:nvSpPr>
          <p:cNvPr id="30" name="Shape 28"/>
          <p:cNvSpPr/>
          <p:nvPr/>
        </p:nvSpPr>
        <p:spPr>
          <a:xfrm>
            <a:off x="5584813" y="10299985"/>
            <a:ext cx="255612" cy="76200"/>
          </a:xfrm>
          <a:prstGeom prst="rect">
            <a:avLst/>
          </a:prstGeom>
          <a:noFill/>
          <a:ln/>
        </p:spPr>
      </p:sp>
      <p:sp>
        <p:nvSpPr>
          <p:cNvPr id="31" name="Shape 29"/>
          <p:cNvSpPr/>
          <p:nvPr/>
        </p:nvSpPr>
        <p:spPr>
          <a:xfrm>
            <a:off x="5584813" y="10452385"/>
            <a:ext cx="1436675" cy="171450"/>
          </a:xfrm>
          <a:prstGeom prst="rect">
            <a:avLst/>
          </a:prstGeom>
          <a:noFill/>
          <a:ln/>
        </p:spPr>
      </p:sp>
      <p:sp>
        <p:nvSpPr>
          <p:cNvPr id="32" name="Shape 30"/>
          <p:cNvSpPr/>
          <p:nvPr/>
        </p:nvSpPr>
        <p:spPr>
          <a:xfrm>
            <a:off x="5584813" y="10452385"/>
            <a:ext cx="699306" cy="171450"/>
          </a:xfrm>
          <a:prstGeom prst="roundRect">
            <a:avLst>
              <a:gd name="adj" fmla="val 61867"/>
            </a:avLst>
          </a:prstGeom>
          <a:solidFill>
            <a:srgbClr val="C35141"/>
          </a:solidFill>
          <a:ln/>
        </p:spPr>
      </p:sp>
      <p:sp>
        <p:nvSpPr>
          <p:cNvPr id="33" name="Shape 31"/>
          <p:cNvSpPr/>
          <p:nvPr/>
        </p:nvSpPr>
        <p:spPr>
          <a:xfrm>
            <a:off x="6322219" y="10452385"/>
            <a:ext cx="699306" cy="171450"/>
          </a:xfrm>
          <a:prstGeom prst="roundRect">
            <a:avLst>
              <a:gd name="adj" fmla="val 61867"/>
            </a:avLst>
          </a:prstGeom>
          <a:solidFill>
            <a:srgbClr val="FAF7F2"/>
          </a:solidFill>
          <a:ln w="12700">
            <a:solidFill>
              <a:srgbClr val="D4CFCA"/>
            </a:solidFill>
            <a:prstDash val="solid"/>
          </a:ln>
        </p:spPr>
      </p:sp>
      <p:sp>
        <p:nvSpPr>
          <p:cNvPr id="34" name="Shape 32"/>
          <p:cNvSpPr/>
          <p:nvPr/>
        </p:nvSpPr>
        <p:spPr>
          <a:xfrm>
            <a:off x="5661013" y="10299985"/>
            <a:ext cx="179412" cy="76200"/>
          </a:xfrm>
          <a:prstGeom prst="rect">
            <a:avLst/>
          </a:prstGeom>
          <a:noFill/>
          <a:ln/>
        </p:spPr>
      </p:sp>
      <p:sp>
        <p:nvSpPr>
          <p:cNvPr id="35" name="Shape 33"/>
          <p:cNvSpPr/>
          <p:nvPr/>
        </p:nvSpPr>
        <p:spPr>
          <a:xfrm>
            <a:off x="5584813" y="9952323"/>
            <a:ext cx="689744" cy="190500"/>
          </a:xfrm>
          <a:prstGeom prst="rect">
            <a:avLst/>
          </a:prstGeom>
          <a:noFill/>
          <a:ln/>
        </p:spPr>
      </p:sp>
      <p:sp>
        <p:nvSpPr>
          <p:cNvPr id="36" name="Shape 34"/>
          <p:cNvSpPr/>
          <p:nvPr/>
        </p:nvSpPr>
        <p:spPr>
          <a:xfrm>
            <a:off x="6331707" y="9952323"/>
            <a:ext cx="689781" cy="190500"/>
          </a:xfrm>
          <a:prstGeom prst="rect">
            <a:avLst/>
          </a:prstGeom>
          <a:noFill/>
          <a:ln/>
        </p:spPr>
      </p:sp>
      <p:sp>
        <p:nvSpPr>
          <p:cNvPr id="37" name="Shape 35"/>
          <p:cNvSpPr/>
          <p:nvPr/>
        </p:nvSpPr>
        <p:spPr>
          <a:xfrm>
            <a:off x="6446007" y="9952323"/>
            <a:ext cx="440717" cy="190500"/>
          </a:xfrm>
          <a:prstGeom prst="rect">
            <a:avLst/>
          </a:prstGeom>
          <a:noFill/>
          <a:ln/>
        </p:spPr>
      </p:sp>
      <p:sp>
        <p:nvSpPr>
          <p:cNvPr id="38" name="Shape 36"/>
          <p:cNvSpPr/>
          <p:nvPr/>
        </p:nvSpPr>
        <p:spPr>
          <a:xfrm>
            <a:off x="6446007" y="9952323"/>
            <a:ext cx="440717" cy="76200"/>
          </a:xfrm>
          <a:prstGeom prst="rect">
            <a:avLst/>
          </a:prstGeom>
          <a:noFill/>
          <a:ln/>
        </p:spPr>
      </p:sp>
      <p:sp>
        <p:nvSpPr>
          <p:cNvPr id="39" name="Shape 37"/>
          <p:cNvSpPr/>
          <p:nvPr/>
        </p:nvSpPr>
        <p:spPr>
          <a:xfrm>
            <a:off x="6446007" y="10028523"/>
            <a:ext cx="440717" cy="114300"/>
          </a:xfrm>
          <a:prstGeom prst="rect">
            <a:avLst/>
          </a:prstGeom>
          <a:noFill/>
          <a:ln/>
        </p:spPr>
      </p:sp>
      <p:sp>
        <p:nvSpPr>
          <p:cNvPr id="40" name="Shape 38"/>
          <p:cNvSpPr/>
          <p:nvPr/>
        </p:nvSpPr>
        <p:spPr>
          <a:xfrm>
            <a:off x="5699113" y="9952323"/>
            <a:ext cx="309749" cy="190500"/>
          </a:xfrm>
          <a:prstGeom prst="rect">
            <a:avLst/>
          </a:prstGeom>
          <a:noFill/>
          <a:ln/>
        </p:spPr>
      </p:sp>
      <p:sp>
        <p:nvSpPr>
          <p:cNvPr id="41" name="Shape 39"/>
          <p:cNvSpPr/>
          <p:nvPr/>
        </p:nvSpPr>
        <p:spPr>
          <a:xfrm>
            <a:off x="5699113" y="9952323"/>
            <a:ext cx="309749" cy="76200"/>
          </a:xfrm>
          <a:prstGeom prst="rect">
            <a:avLst/>
          </a:prstGeom>
          <a:noFill/>
          <a:ln/>
        </p:spPr>
      </p:sp>
      <p:sp>
        <p:nvSpPr>
          <p:cNvPr id="42" name="Shape 40"/>
          <p:cNvSpPr/>
          <p:nvPr/>
        </p:nvSpPr>
        <p:spPr>
          <a:xfrm>
            <a:off x="5699113" y="10028523"/>
            <a:ext cx="309749" cy="114300"/>
          </a:xfrm>
          <a:prstGeom prst="rect">
            <a:avLst/>
          </a:prstGeom>
          <a:noFill/>
          <a:ln/>
        </p:spPr>
      </p:sp>
      <p:sp>
        <p:nvSpPr>
          <p:cNvPr id="43" name="Shape 41"/>
          <p:cNvSpPr/>
          <p:nvPr/>
        </p:nvSpPr>
        <p:spPr>
          <a:xfrm>
            <a:off x="5584813" y="9771348"/>
            <a:ext cx="238162" cy="104775"/>
          </a:xfrm>
          <a:prstGeom prst="roundRect">
            <a:avLst>
              <a:gd name="adj" fmla="val 101236"/>
            </a:avLst>
          </a:prstGeom>
          <a:solidFill>
            <a:srgbClr val="F5E6E3"/>
          </a:solidFill>
          <a:ln w="12700">
            <a:solidFill>
              <a:srgbClr val="000000">
                <a:alpha val="0"/>
              </a:srgbClr>
            </a:solidFill>
            <a:prstDash val="solid"/>
          </a:ln>
        </p:spPr>
      </p:sp>
      <p:sp>
        <p:nvSpPr>
          <p:cNvPr id="44" name="Shape 42"/>
          <p:cNvSpPr/>
          <p:nvPr/>
        </p:nvSpPr>
        <p:spPr>
          <a:xfrm>
            <a:off x="5851550" y="9771348"/>
            <a:ext cx="219075" cy="104775"/>
          </a:xfrm>
          <a:prstGeom prst="roundRect">
            <a:avLst>
              <a:gd name="adj" fmla="val 101236"/>
            </a:avLst>
          </a:prstGeom>
          <a:solidFill>
            <a:srgbClr val="F5E6E3"/>
          </a:solidFill>
          <a:ln w="12700">
            <a:solidFill>
              <a:srgbClr val="000000">
                <a:alpha val="0"/>
              </a:srgbClr>
            </a:solidFill>
            <a:prstDash val="solid"/>
          </a:ln>
        </p:spPr>
      </p:sp>
      <p:sp>
        <p:nvSpPr>
          <p:cNvPr id="45" name="Shape 43"/>
          <p:cNvSpPr/>
          <p:nvPr/>
        </p:nvSpPr>
        <p:spPr>
          <a:xfrm>
            <a:off x="6099200" y="9771348"/>
            <a:ext cx="335459" cy="104775"/>
          </a:xfrm>
          <a:prstGeom prst="roundRect">
            <a:avLst>
              <a:gd name="adj" fmla="val 101236"/>
            </a:avLst>
          </a:prstGeom>
          <a:solidFill>
            <a:srgbClr val="F5E6E3"/>
          </a:solidFill>
          <a:ln w="12700">
            <a:solidFill>
              <a:srgbClr val="000000">
                <a:alpha val="0"/>
              </a:srgbClr>
            </a:solidFill>
            <a:prstDash val="solid"/>
          </a:ln>
        </p:spPr>
      </p:sp>
      <p:sp>
        <p:nvSpPr>
          <p:cNvPr id="46" name="Shape 44"/>
          <p:cNvSpPr/>
          <p:nvPr/>
        </p:nvSpPr>
        <p:spPr>
          <a:xfrm>
            <a:off x="5584813" y="9333198"/>
            <a:ext cx="1436675" cy="133350"/>
          </a:xfrm>
          <a:prstGeom prst="rect">
            <a:avLst/>
          </a:prstGeom>
          <a:noFill/>
          <a:ln/>
        </p:spPr>
      </p:sp>
      <p:sp>
        <p:nvSpPr>
          <p:cNvPr id="47" name="Shape 45"/>
          <p:cNvSpPr/>
          <p:nvPr/>
        </p:nvSpPr>
        <p:spPr>
          <a:xfrm>
            <a:off x="5584813" y="9485598"/>
            <a:ext cx="1436675" cy="95250"/>
          </a:xfrm>
          <a:prstGeom prst="rect">
            <a:avLst/>
          </a:prstGeom>
          <a:noFill/>
          <a:ln/>
        </p:spPr>
      </p:sp>
      <p:sp>
        <p:nvSpPr>
          <p:cNvPr id="48" name="Shape 46"/>
          <p:cNvSpPr/>
          <p:nvPr/>
        </p:nvSpPr>
        <p:spPr>
          <a:xfrm>
            <a:off x="5584813" y="9599898"/>
            <a:ext cx="1436675" cy="95250"/>
          </a:xfrm>
          <a:prstGeom prst="rect">
            <a:avLst/>
          </a:prstGeom>
          <a:noFill/>
          <a:ln/>
        </p:spPr>
      </p:sp>
      <p:sp>
        <p:nvSpPr>
          <p:cNvPr id="49" name="Shape 47"/>
          <p:cNvSpPr/>
          <p:nvPr/>
        </p:nvSpPr>
        <p:spPr>
          <a:xfrm>
            <a:off x="5689588" y="9599898"/>
            <a:ext cx="288950" cy="95250"/>
          </a:xfrm>
          <a:prstGeom prst="rect">
            <a:avLst/>
          </a:prstGeom>
          <a:noFill/>
          <a:ln/>
        </p:spPr>
      </p:sp>
      <p:sp>
        <p:nvSpPr>
          <p:cNvPr id="50" name="Shape 48"/>
          <p:cNvSpPr/>
          <p:nvPr/>
        </p:nvSpPr>
        <p:spPr>
          <a:xfrm>
            <a:off x="3738563" y="9237948"/>
            <a:ext cx="1627175" cy="1481138"/>
          </a:xfrm>
          <a:prstGeom prst="rect">
            <a:avLst/>
          </a:prstGeom>
          <a:noFill/>
          <a:ln/>
        </p:spPr>
      </p:sp>
      <p:sp>
        <p:nvSpPr>
          <p:cNvPr id="51" name="Shape 49"/>
          <p:cNvSpPr/>
          <p:nvPr/>
        </p:nvSpPr>
        <p:spPr>
          <a:xfrm>
            <a:off x="3738563" y="7903294"/>
            <a:ext cx="1627175" cy="1220353"/>
          </a:xfrm>
          <a:prstGeom prst="rect">
            <a:avLst/>
          </a:prstGeom>
          <a:solidFill>
            <a:srgbClr val="E8E4DE"/>
          </a:solidFill>
          <a:ln/>
        </p:spPr>
      </p:sp>
      <p:sp>
        <p:nvSpPr>
          <p:cNvPr id="52" name="Shape 50"/>
          <p:cNvSpPr/>
          <p:nvPr/>
        </p:nvSpPr>
        <p:spPr>
          <a:xfrm>
            <a:off x="3795713" y="8885523"/>
            <a:ext cx="447675" cy="180975"/>
          </a:xfrm>
          <a:prstGeom prst="roundRect">
            <a:avLst>
              <a:gd name="adj" fmla="val 84769010526"/>
            </a:avLst>
          </a:prstGeom>
          <a:solidFill>
            <a:srgbClr val="FFFFFF">
              <a:alpha val="95000"/>
            </a:srgbClr>
          </a:solidFill>
          <a:ln w="12700">
            <a:solidFill>
              <a:srgbClr val="D4CFCA"/>
            </a:solidFill>
            <a:prstDash val="solid"/>
          </a:ln>
        </p:spPr>
      </p:sp>
      <p:sp>
        <p:nvSpPr>
          <p:cNvPr id="53" name="Shape 51"/>
          <p:cNvSpPr/>
          <p:nvPr/>
        </p:nvSpPr>
        <p:spPr>
          <a:xfrm>
            <a:off x="3962400" y="8918860"/>
            <a:ext cx="95250" cy="114300"/>
          </a:xfrm>
          <a:prstGeom prst="rect">
            <a:avLst/>
          </a:prstGeom>
          <a:noFill/>
          <a:ln/>
        </p:spPr>
      </p:sp>
      <p:sp>
        <p:nvSpPr>
          <p:cNvPr id="54" name="Shape 52"/>
          <p:cNvSpPr/>
          <p:nvPr/>
        </p:nvSpPr>
        <p:spPr>
          <a:xfrm>
            <a:off x="4086225" y="8937910"/>
            <a:ext cx="95250" cy="76200"/>
          </a:xfrm>
          <a:prstGeom prst="rect">
            <a:avLst/>
          </a:prstGeom>
          <a:noFill/>
          <a:ln/>
        </p:spPr>
      </p:sp>
      <p:sp>
        <p:nvSpPr>
          <p:cNvPr id="55" name="Shape 53"/>
          <p:cNvSpPr/>
          <p:nvPr/>
        </p:nvSpPr>
        <p:spPr>
          <a:xfrm>
            <a:off x="3833812" y="9333198"/>
            <a:ext cx="1436675" cy="381000"/>
          </a:xfrm>
          <a:prstGeom prst="rect">
            <a:avLst/>
          </a:prstGeom>
          <a:noFill/>
          <a:ln/>
        </p:spPr>
      </p:sp>
      <p:sp>
        <p:nvSpPr>
          <p:cNvPr id="56" name="Shape 54"/>
          <p:cNvSpPr/>
          <p:nvPr/>
        </p:nvSpPr>
        <p:spPr>
          <a:xfrm>
            <a:off x="3833812" y="9771348"/>
            <a:ext cx="1436675" cy="104775"/>
          </a:xfrm>
          <a:prstGeom prst="rect">
            <a:avLst/>
          </a:prstGeom>
          <a:noFill/>
          <a:ln/>
        </p:spPr>
      </p:sp>
      <p:sp>
        <p:nvSpPr>
          <p:cNvPr id="57" name="Shape 55"/>
          <p:cNvSpPr/>
          <p:nvPr/>
        </p:nvSpPr>
        <p:spPr>
          <a:xfrm>
            <a:off x="3833812" y="9952323"/>
            <a:ext cx="1436675" cy="271463"/>
          </a:xfrm>
          <a:prstGeom prst="rect">
            <a:avLst/>
          </a:prstGeom>
          <a:noFill/>
          <a:ln w="12700">
            <a:solidFill>
              <a:srgbClr val="D4CFCA"/>
            </a:solidFill>
            <a:prstDash val="solid"/>
          </a:ln>
        </p:spPr>
      </p:sp>
      <p:sp>
        <p:nvSpPr>
          <p:cNvPr id="58" name="Shape 56"/>
          <p:cNvSpPr/>
          <p:nvPr/>
        </p:nvSpPr>
        <p:spPr>
          <a:xfrm>
            <a:off x="3833812" y="10299985"/>
            <a:ext cx="319013" cy="76200"/>
          </a:xfrm>
          <a:prstGeom prst="rect">
            <a:avLst/>
          </a:prstGeom>
          <a:noFill/>
          <a:ln/>
        </p:spPr>
      </p:sp>
      <p:sp>
        <p:nvSpPr>
          <p:cNvPr id="59" name="Shape 57"/>
          <p:cNvSpPr/>
          <p:nvPr/>
        </p:nvSpPr>
        <p:spPr>
          <a:xfrm>
            <a:off x="3833812" y="10452385"/>
            <a:ext cx="1436675" cy="171450"/>
          </a:xfrm>
          <a:prstGeom prst="rect">
            <a:avLst/>
          </a:prstGeom>
          <a:noFill/>
          <a:ln/>
        </p:spPr>
      </p:sp>
      <p:sp>
        <p:nvSpPr>
          <p:cNvPr id="60" name="Shape 58"/>
          <p:cNvSpPr/>
          <p:nvPr/>
        </p:nvSpPr>
        <p:spPr>
          <a:xfrm>
            <a:off x="3833812" y="10452385"/>
            <a:ext cx="699306" cy="171450"/>
          </a:xfrm>
          <a:prstGeom prst="roundRect">
            <a:avLst>
              <a:gd name="adj" fmla="val 61867"/>
            </a:avLst>
          </a:prstGeom>
          <a:solidFill>
            <a:srgbClr val="C35141"/>
          </a:solidFill>
          <a:ln/>
        </p:spPr>
      </p:sp>
      <p:sp>
        <p:nvSpPr>
          <p:cNvPr id="61" name="Shape 59"/>
          <p:cNvSpPr/>
          <p:nvPr/>
        </p:nvSpPr>
        <p:spPr>
          <a:xfrm>
            <a:off x="4571219" y="10452385"/>
            <a:ext cx="699306" cy="171450"/>
          </a:xfrm>
          <a:prstGeom prst="roundRect">
            <a:avLst>
              <a:gd name="adj" fmla="val 61867"/>
            </a:avLst>
          </a:prstGeom>
          <a:solidFill>
            <a:srgbClr val="FAF7F2"/>
          </a:solidFill>
          <a:ln w="12700">
            <a:solidFill>
              <a:srgbClr val="D4CFCA"/>
            </a:solidFill>
            <a:prstDash val="solid"/>
          </a:ln>
        </p:spPr>
      </p:sp>
      <p:sp>
        <p:nvSpPr>
          <p:cNvPr id="62" name="Shape 60"/>
          <p:cNvSpPr/>
          <p:nvPr/>
        </p:nvSpPr>
        <p:spPr>
          <a:xfrm>
            <a:off x="3890962" y="10299985"/>
            <a:ext cx="261863" cy="76200"/>
          </a:xfrm>
          <a:prstGeom prst="rect">
            <a:avLst/>
          </a:prstGeom>
          <a:noFill/>
          <a:ln/>
        </p:spPr>
      </p:sp>
      <p:sp>
        <p:nvSpPr>
          <p:cNvPr id="63" name="Shape 61"/>
          <p:cNvSpPr/>
          <p:nvPr/>
        </p:nvSpPr>
        <p:spPr>
          <a:xfrm>
            <a:off x="3833812" y="9952323"/>
            <a:ext cx="689744" cy="190500"/>
          </a:xfrm>
          <a:prstGeom prst="rect">
            <a:avLst/>
          </a:prstGeom>
          <a:noFill/>
          <a:ln/>
        </p:spPr>
      </p:sp>
      <p:sp>
        <p:nvSpPr>
          <p:cNvPr id="64" name="Shape 62"/>
          <p:cNvSpPr/>
          <p:nvPr/>
        </p:nvSpPr>
        <p:spPr>
          <a:xfrm>
            <a:off x="4580706" y="9952323"/>
            <a:ext cx="689781" cy="190500"/>
          </a:xfrm>
          <a:prstGeom prst="rect">
            <a:avLst/>
          </a:prstGeom>
          <a:noFill/>
          <a:ln/>
        </p:spPr>
      </p:sp>
      <p:sp>
        <p:nvSpPr>
          <p:cNvPr id="65" name="Shape 63"/>
          <p:cNvSpPr/>
          <p:nvPr/>
        </p:nvSpPr>
        <p:spPr>
          <a:xfrm>
            <a:off x="4695006" y="9952323"/>
            <a:ext cx="440717" cy="190500"/>
          </a:xfrm>
          <a:prstGeom prst="rect">
            <a:avLst/>
          </a:prstGeom>
          <a:noFill/>
          <a:ln/>
        </p:spPr>
      </p:sp>
      <p:sp>
        <p:nvSpPr>
          <p:cNvPr id="66" name="Shape 64"/>
          <p:cNvSpPr/>
          <p:nvPr/>
        </p:nvSpPr>
        <p:spPr>
          <a:xfrm>
            <a:off x="4695006" y="9952323"/>
            <a:ext cx="440717" cy="76200"/>
          </a:xfrm>
          <a:prstGeom prst="rect">
            <a:avLst/>
          </a:prstGeom>
          <a:noFill/>
          <a:ln/>
        </p:spPr>
      </p:sp>
      <p:sp>
        <p:nvSpPr>
          <p:cNvPr id="67" name="Shape 65"/>
          <p:cNvSpPr/>
          <p:nvPr/>
        </p:nvSpPr>
        <p:spPr>
          <a:xfrm>
            <a:off x="4695006" y="10028523"/>
            <a:ext cx="440717" cy="114300"/>
          </a:xfrm>
          <a:prstGeom prst="rect">
            <a:avLst/>
          </a:prstGeom>
          <a:noFill/>
          <a:ln/>
        </p:spPr>
      </p:sp>
      <p:sp>
        <p:nvSpPr>
          <p:cNvPr id="68" name="Shape 66"/>
          <p:cNvSpPr/>
          <p:nvPr/>
        </p:nvSpPr>
        <p:spPr>
          <a:xfrm>
            <a:off x="3948112" y="9952323"/>
            <a:ext cx="309749" cy="190500"/>
          </a:xfrm>
          <a:prstGeom prst="rect">
            <a:avLst/>
          </a:prstGeom>
          <a:noFill/>
          <a:ln/>
        </p:spPr>
      </p:sp>
      <p:sp>
        <p:nvSpPr>
          <p:cNvPr id="69" name="Shape 67"/>
          <p:cNvSpPr/>
          <p:nvPr/>
        </p:nvSpPr>
        <p:spPr>
          <a:xfrm>
            <a:off x="3948112" y="9952323"/>
            <a:ext cx="309749" cy="76200"/>
          </a:xfrm>
          <a:prstGeom prst="rect">
            <a:avLst/>
          </a:prstGeom>
          <a:noFill/>
          <a:ln/>
        </p:spPr>
      </p:sp>
      <p:sp>
        <p:nvSpPr>
          <p:cNvPr id="70" name="Shape 68"/>
          <p:cNvSpPr/>
          <p:nvPr/>
        </p:nvSpPr>
        <p:spPr>
          <a:xfrm>
            <a:off x="3948112" y="10028523"/>
            <a:ext cx="309749" cy="114300"/>
          </a:xfrm>
          <a:prstGeom prst="rect">
            <a:avLst/>
          </a:prstGeom>
          <a:noFill/>
          <a:ln/>
        </p:spPr>
      </p:sp>
      <p:sp>
        <p:nvSpPr>
          <p:cNvPr id="71" name="Shape 69"/>
          <p:cNvSpPr/>
          <p:nvPr/>
        </p:nvSpPr>
        <p:spPr>
          <a:xfrm>
            <a:off x="3833812" y="9771348"/>
            <a:ext cx="360350" cy="104775"/>
          </a:xfrm>
          <a:prstGeom prst="roundRect">
            <a:avLst>
              <a:gd name="adj" fmla="val 101236"/>
            </a:avLst>
          </a:prstGeom>
          <a:solidFill>
            <a:srgbClr val="F5E6E3"/>
          </a:solidFill>
          <a:ln w="12700">
            <a:solidFill>
              <a:srgbClr val="000000">
                <a:alpha val="0"/>
              </a:srgbClr>
            </a:solidFill>
            <a:prstDash val="solid"/>
          </a:ln>
        </p:spPr>
      </p:sp>
      <p:sp>
        <p:nvSpPr>
          <p:cNvPr id="72" name="Shape 70"/>
          <p:cNvSpPr/>
          <p:nvPr/>
        </p:nvSpPr>
        <p:spPr>
          <a:xfrm>
            <a:off x="4222738" y="9771348"/>
            <a:ext cx="200025" cy="104775"/>
          </a:xfrm>
          <a:prstGeom prst="roundRect">
            <a:avLst>
              <a:gd name="adj" fmla="val 101236"/>
            </a:avLst>
          </a:prstGeom>
          <a:solidFill>
            <a:srgbClr val="F5E6E3"/>
          </a:solidFill>
          <a:ln w="12700">
            <a:solidFill>
              <a:srgbClr val="000000">
                <a:alpha val="0"/>
              </a:srgbClr>
            </a:solidFill>
            <a:prstDash val="solid"/>
          </a:ln>
        </p:spPr>
      </p:sp>
      <p:sp>
        <p:nvSpPr>
          <p:cNvPr id="73" name="Shape 71"/>
          <p:cNvSpPr/>
          <p:nvPr/>
        </p:nvSpPr>
        <p:spPr>
          <a:xfrm>
            <a:off x="4451338" y="9771348"/>
            <a:ext cx="336538" cy="104775"/>
          </a:xfrm>
          <a:prstGeom prst="roundRect">
            <a:avLst>
              <a:gd name="adj" fmla="val 101236"/>
            </a:avLst>
          </a:prstGeom>
          <a:solidFill>
            <a:srgbClr val="F5E6E3"/>
          </a:solidFill>
          <a:ln w="12700">
            <a:solidFill>
              <a:srgbClr val="000000">
                <a:alpha val="0"/>
              </a:srgbClr>
            </a:solidFill>
            <a:prstDash val="solid"/>
          </a:ln>
        </p:spPr>
      </p:sp>
      <p:sp>
        <p:nvSpPr>
          <p:cNvPr id="74" name="Shape 72"/>
          <p:cNvSpPr/>
          <p:nvPr/>
        </p:nvSpPr>
        <p:spPr>
          <a:xfrm>
            <a:off x="3833812" y="9333198"/>
            <a:ext cx="1436675" cy="133350"/>
          </a:xfrm>
          <a:prstGeom prst="rect">
            <a:avLst/>
          </a:prstGeom>
          <a:noFill/>
          <a:ln/>
        </p:spPr>
      </p:sp>
      <p:sp>
        <p:nvSpPr>
          <p:cNvPr id="75" name="Shape 73"/>
          <p:cNvSpPr/>
          <p:nvPr/>
        </p:nvSpPr>
        <p:spPr>
          <a:xfrm>
            <a:off x="3833812" y="9485598"/>
            <a:ext cx="1436675" cy="95250"/>
          </a:xfrm>
          <a:prstGeom prst="rect">
            <a:avLst/>
          </a:prstGeom>
          <a:noFill/>
          <a:ln/>
        </p:spPr>
      </p:sp>
      <p:sp>
        <p:nvSpPr>
          <p:cNvPr id="76" name="Shape 74"/>
          <p:cNvSpPr/>
          <p:nvPr/>
        </p:nvSpPr>
        <p:spPr>
          <a:xfrm>
            <a:off x="3833812" y="9599898"/>
            <a:ext cx="1436675" cy="95250"/>
          </a:xfrm>
          <a:prstGeom prst="rect">
            <a:avLst/>
          </a:prstGeom>
          <a:noFill/>
          <a:ln/>
        </p:spPr>
      </p:sp>
      <p:sp>
        <p:nvSpPr>
          <p:cNvPr id="77" name="Shape 75"/>
          <p:cNvSpPr/>
          <p:nvPr/>
        </p:nvSpPr>
        <p:spPr>
          <a:xfrm>
            <a:off x="3938588" y="9599898"/>
            <a:ext cx="318492" cy="95250"/>
          </a:xfrm>
          <a:prstGeom prst="rect">
            <a:avLst/>
          </a:prstGeom>
          <a:noFill/>
          <a:ln/>
        </p:spPr>
      </p:sp>
      <p:sp>
        <p:nvSpPr>
          <p:cNvPr id="78" name="Shape 76"/>
          <p:cNvSpPr/>
          <p:nvPr/>
        </p:nvSpPr>
        <p:spPr>
          <a:xfrm>
            <a:off x="7240563" y="3358716"/>
            <a:ext cx="1627175" cy="1481138"/>
          </a:xfrm>
          <a:prstGeom prst="rect">
            <a:avLst/>
          </a:prstGeom>
          <a:noFill/>
          <a:ln/>
        </p:spPr>
      </p:sp>
      <p:sp>
        <p:nvSpPr>
          <p:cNvPr id="79" name="Shape 77"/>
          <p:cNvSpPr/>
          <p:nvPr/>
        </p:nvSpPr>
        <p:spPr>
          <a:xfrm>
            <a:off x="8452879" y="2024062"/>
            <a:ext cx="414858" cy="133350"/>
          </a:xfrm>
          <a:prstGeom prst="rect">
            <a:avLst/>
          </a:prstGeom>
          <a:solidFill>
            <a:srgbClr val="4A7C7E"/>
          </a:solidFill>
          <a:ln/>
        </p:spPr>
      </p:sp>
      <p:sp>
        <p:nvSpPr>
          <p:cNvPr id="80" name="Shape 78"/>
          <p:cNvSpPr/>
          <p:nvPr/>
        </p:nvSpPr>
        <p:spPr>
          <a:xfrm>
            <a:off x="7335813" y="3453966"/>
            <a:ext cx="1436675" cy="381000"/>
          </a:xfrm>
          <a:prstGeom prst="rect">
            <a:avLst/>
          </a:prstGeom>
          <a:noFill/>
          <a:ln/>
        </p:spPr>
      </p:sp>
      <p:sp>
        <p:nvSpPr>
          <p:cNvPr id="81" name="Shape 79"/>
          <p:cNvSpPr/>
          <p:nvPr/>
        </p:nvSpPr>
        <p:spPr>
          <a:xfrm>
            <a:off x="7335813" y="3892116"/>
            <a:ext cx="1436675" cy="104775"/>
          </a:xfrm>
          <a:prstGeom prst="rect">
            <a:avLst/>
          </a:prstGeom>
          <a:noFill/>
          <a:ln/>
        </p:spPr>
      </p:sp>
      <p:sp>
        <p:nvSpPr>
          <p:cNvPr id="82" name="Shape 80"/>
          <p:cNvSpPr/>
          <p:nvPr/>
        </p:nvSpPr>
        <p:spPr>
          <a:xfrm>
            <a:off x="7335813" y="4073091"/>
            <a:ext cx="1436675" cy="271463"/>
          </a:xfrm>
          <a:prstGeom prst="rect">
            <a:avLst/>
          </a:prstGeom>
          <a:noFill/>
          <a:ln w="12700">
            <a:solidFill>
              <a:srgbClr val="D4CFCA"/>
            </a:solidFill>
            <a:prstDash val="solid"/>
          </a:ln>
        </p:spPr>
      </p:sp>
      <p:sp>
        <p:nvSpPr>
          <p:cNvPr id="83" name="Shape 81"/>
          <p:cNvSpPr/>
          <p:nvPr/>
        </p:nvSpPr>
        <p:spPr>
          <a:xfrm>
            <a:off x="7335813" y="4420753"/>
            <a:ext cx="650825" cy="76200"/>
          </a:xfrm>
          <a:prstGeom prst="rect">
            <a:avLst/>
          </a:prstGeom>
          <a:noFill/>
          <a:ln/>
        </p:spPr>
      </p:sp>
      <p:sp>
        <p:nvSpPr>
          <p:cNvPr id="84" name="Shape 82"/>
          <p:cNvSpPr/>
          <p:nvPr/>
        </p:nvSpPr>
        <p:spPr>
          <a:xfrm>
            <a:off x="7335813" y="4573153"/>
            <a:ext cx="1436675" cy="171450"/>
          </a:xfrm>
          <a:prstGeom prst="rect">
            <a:avLst/>
          </a:prstGeom>
          <a:noFill/>
          <a:ln/>
        </p:spPr>
      </p:sp>
      <p:sp>
        <p:nvSpPr>
          <p:cNvPr id="85" name="Shape 83"/>
          <p:cNvSpPr/>
          <p:nvPr/>
        </p:nvSpPr>
        <p:spPr>
          <a:xfrm>
            <a:off x="7335813" y="4573153"/>
            <a:ext cx="699306" cy="171450"/>
          </a:xfrm>
          <a:prstGeom prst="roundRect">
            <a:avLst>
              <a:gd name="adj" fmla="val 61867"/>
            </a:avLst>
          </a:prstGeom>
          <a:solidFill>
            <a:srgbClr val="C35141"/>
          </a:solidFill>
          <a:ln/>
        </p:spPr>
      </p:sp>
      <p:sp>
        <p:nvSpPr>
          <p:cNvPr id="86" name="Shape 84"/>
          <p:cNvSpPr/>
          <p:nvPr/>
        </p:nvSpPr>
        <p:spPr>
          <a:xfrm>
            <a:off x="8073219" y="4573153"/>
            <a:ext cx="699306" cy="171450"/>
          </a:xfrm>
          <a:prstGeom prst="roundRect">
            <a:avLst>
              <a:gd name="adj" fmla="val 61867"/>
            </a:avLst>
          </a:prstGeom>
          <a:solidFill>
            <a:srgbClr val="FAF7F2"/>
          </a:solidFill>
          <a:ln w="12700">
            <a:solidFill>
              <a:srgbClr val="D4CFCA"/>
            </a:solidFill>
            <a:prstDash val="solid"/>
          </a:ln>
        </p:spPr>
      </p:sp>
      <p:sp>
        <p:nvSpPr>
          <p:cNvPr id="87" name="Shape 85"/>
          <p:cNvSpPr/>
          <p:nvPr/>
        </p:nvSpPr>
        <p:spPr>
          <a:xfrm>
            <a:off x="7335813" y="4420753"/>
            <a:ext cx="319013" cy="76200"/>
          </a:xfrm>
          <a:prstGeom prst="rect">
            <a:avLst/>
          </a:prstGeom>
          <a:noFill/>
          <a:ln/>
        </p:spPr>
      </p:sp>
      <p:sp>
        <p:nvSpPr>
          <p:cNvPr id="88" name="Shape 86"/>
          <p:cNvSpPr/>
          <p:nvPr/>
        </p:nvSpPr>
        <p:spPr>
          <a:xfrm>
            <a:off x="7731026" y="4420753"/>
            <a:ext cx="255612" cy="76200"/>
          </a:xfrm>
          <a:prstGeom prst="rect">
            <a:avLst/>
          </a:prstGeom>
          <a:noFill/>
          <a:ln/>
        </p:spPr>
      </p:sp>
      <p:sp>
        <p:nvSpPr>
          <p:cNvPr id="89" name="Shape 87"/>
          <p:cNvSpPr/>
          <p:nvPr/>
        </p:nvSpPr>
        <p:spPr>
          <a:xfrm>
            <a:off x="7807226" y="4420753"/>
            <a:ext cx="179412" cy="76200"/>
          </a:xfrm>
          <a:prstGeom prst="rect">
            <a:avLst/>
          </a:prstGeom>
          <a:noFill/>
          <a:ln/>
        </p:spPr>
      </p:sp>
      <p:sp>
        <p:nvSpPr>
          <p:cNvPr id="90" name="Shape 88"/>
          <p:cNvSpPr/>
          <p:nvPr/>
        </p:nvSpPr>
        <p:spPr>
          <a:xfrm>
            <a:off x="7392963" y="4420753"/>
            <a:ext cx="261863" cy="76200"/>
          </a:xfrm>
          <a:prstGeom prst="rect">
            <a:avLst/>
          </a:prstGeom>
          <a:noFill/>
          <a:ln/>
        </p:spPr>
      </p:sp>
      <p:sp>
        <p:nvSpPr>
          <p:cNvPr id="91" name="Shape 89"/>
          <p:cNvSpPr/>
          <p:nvPr/>
        </p:nvSpPr>
        <p:spPr>
          <a:xfrm>
            <a:off x="7335813" y="4073091"/>
            <a:ext cx="689744" cy="190500"/>
          </a:xfrm>
          <a:prstGeom prst="rect">
            <a:avLst/>
          </a:prstGeom>
          <a:noFill/>
          <a:ln/>
        </p:spPr>
      </p:sp>
      <p:sp>
        <p:nvSpPr>
          <p:cNvPr id="92" name="Shape 90"/>
          <p:cNvSpPr/>
          <p:nvPr/>
        </p:nvSpPr>
        <p:spPr>
          <a:xfrm>
            <a:off x="8082707" y="4073091"/>
            <a:ext cx="689781" cy="190500"/>
          </a:xfrm>
          <a:prstGeom prst="rect">
            <a:avLst/>
          </a:prstGeom>
          <a:noFill/>
          <a:ln/>
        </p:spPr>
      </p:sp>
      <p:sp>
        <p:nvSpPr>
          <p:cNvPr id="93" name="Shape 91"/>
          <p:cNvSpPr/>
          <p:nvPr/>
        </p:nvSpPr>
        <p:spPr>
          <a:xfrm>
            <a:off x="8197007" y="4073091"/>
            <a:ext cx="440717" cy="190500"/>
          </a:xfrm>
          <a:prstGeom prst="rect">
            <a:avLst/>
          </a:prstGeom>
          <a:noFill/>
          <a:ln/>
        </p:spPr>
      </p:sp>
      <p:sp>
        <p:nvSpPr>
          <p:cNvPr id="94" name="Shape 92"/>
          <p:cNvSpPr/>
          <p:nvPr/>
        </p:nvSpPr>
        <p:spPr>
          <a:xfrm>
            <a:off x="8197007" y="4073091"/>
            <a:ext cx="440717" cy="76200"/>
          </a:xfrm>
          <a:prstGeom prst="rect">
            <a:avLst/>
          </a:prstGeom>
          <a:noFill/>
          <a:ln/>
        </p:spPr>
      </p:sp>
      <p:sp>
        <p:nvSpPr>
          <p:cNvPr id="95" name="Shape 93"/>
          <p:cNvSpPr/>
          <p:nvPr/>
        </p:nvSpPr>
        <p:spPr>
          <a:xfrm>
            <a:off x="8197007" y="4149291"/>
            <a:ext cx="440717" cy="114300"/>
          </a:xfrm>
          <a:prstGeom prst="rect">
            <a:avLst/>
          </a:prstGeom>
          <a:noFill/>
          <a:ln/>
        </p:spPr>
      </p:sp>
      <p:sp>
        <p:nvSpPr>
          <p:cNvPr id="96" name="Shape 94"/>
          <p:cNvSpPr/>
          <p:nvPr/>
        </p:nvSpPr>
        <p:spPr>
          <a:xfrm>
            <a:off x="7450113" y="4073091"/>
            <a:ext cx="309749" cy="190500"/>
          </a:xfrm>
          <a:prstGeom prst="rect">
            <a:avLst/>
          </a:prstGeom>
          <a:noFill/>
          <a:ln/>
        </p:spPr>
      </p:sp>
      <p:sp>
        <p:nvSpPr>
          <p:cNvPr id="97" name="Shape 95"/>
          <p:cNvSpPr/>
          <p:nvPr/>
        </p:nvSpPr>
        <p:spPr>
          <a:xfrm>
            <a:off x="7450113" y="4073091"/>
            <a:ext cx="309749" cy="76200"/>
          </a:xfrm>
          <a:prstGeom prst="rect">
            <a:avLst/>
          </a:prstGeom>
          <a:noFill/>
          <a:ln/>
        </p:spPr>
      </p:sp>
      <p:sp>
        <p:nvSpPr>
          <p:cNvPr id="98" name="Shape 96"/>
          <p:cNvSpPr/>
          <p:nvPr/>
        </p:nvSpPr>
        <p:spPr>
          <a:xfrm>
            <a:off x="7450113" y="4149291"/>
            <a:ext cx="309749" cy="114300"/>
          </a:xfrm>
          <a:prstGeom prst="rect">
            <a:avLst/>
          </a:prstGeom>
          <a:noFill/>
          <a:ln/>
        </p:spPr>
      </p:sp>
      <p:sp>
        <p:nvSpPr>
          <p:cNvPr id="99" name="Shape 97"/>
          <p:cNvSpPr/>
          <p:nvPr/>
        </p:nvSpPr>
        <p:spPr>
          <a:xfrm>
            <a:off x="7335813" y="3892116"/>
            <a:ext cx="323887" cy="104775"/>
          </a:xfrm>
          <a:prstGeom prst="roundRect">
            <a:avLst>
              <a:gd name="adj" fmla="val 101236"/>
            </a:avLst>
          </a:prstGeom>
          <a:solidFill>
            <a:srgbClr val="F5E6E3"/>
          </a:solidFill>
          <a:ln w="12700">
            <a:solidFill>
              <a:srgbClr val="000000">
                <a:alpha val="0"/>
              </a:srgbClr>
            </a:solidFill>
            <a:prstDash val="solid"/>
          </a:ln>
        </p:spPr>
      </p:sp>
      <p:sp>
        <p:nvSpPr>
          <p:cNvPr id="100" name="Shape 98"/>
          <p:cNvSpPr/>
          <p:nvPr/>
        </p:nvSpPr>
        <p:spPr>
          <a:xfrm>
            <a:off x="7688275" y="3892116"/>
            <a:ext cx="196900" cy="104775"/>
          </a:xfrm>
          <a:prstGeom prst="roundRect">
            <a:avLst>
              <a:gd name="adj" fmla="val 101236"/>
            </a:avLst>
          </a:prstGeom>
          <a:solidFill>
            <a:srgbClr val="F5E6E3"/>
          </a:solidFill>
          <a:ln w="12700">
            <a:solidFill>
              <a:srgbClr val="000000">
                <a:alpha val="0"/>
              </a:srgbClr>
            </a:solidFill>
            <a:prstDash val="solid"/>
          </a:ln>
        </p:spPr>
      </p:sp>
      <p:sp>
        <p:nvSpPr>
          <p:cNvPr id="101" name="Shape 99"/>
          <p:cNvSpPr/>
          <p:nvPr/>
        </p:nvSpPr>
        <p:spPr>
          <a:xfrm>
            <a:off x="7913750" y="3892116"/>
            <a:ext cx="355513" cy="104775"/>
          </a:xfrm>
          <a:prstGeom prst="roundRect">
            <a:avLst>
              <a:gd name="adj" fmla="val 101236"/>
            </a:avLst>
          </a:prstGeom>
          <a:solidFill>
            <a:srgbClr val="F5E6E3"/>
          </a:solidFill>
          <a:ln w="12700">
            <a:solidFill>
              <a:srgbClr val="000000">
                <a:alpha val="0"/>
              </a:srgbClr>
            </a:solidFill>
            <a:prstDash val="solid"/>
          </a:ln>
        </p:spPr>
      </p:sp>
      <p:sp>
        <p:nvSpPr>
          <p:cNvPr id="102" name="Shape 100"/>
          <p:cNvSpPr/>
          <p:nvPr/>
        </p:nvSpPr>
        <p:spPr>
          <a:xfrm>
            <a:off x="7335813" y="3453966"/>
            <a:ext cx="1436675" cy="133350"/>
          </a:xfrm>
          <a:prstGeom prst="rect">
            <a:avLst/>
          </a:prstGeom>
          <a:noFill/>
          <a:ln/>
        </p:spPr>
      </p:sp>
      <p:sp>
        <p:nvSpPr>
          <p:cNvPr id="103" name="Shape 101"/>
          <p:cNvSpPr/>
          <p:nvPr/>
        </p:nvSpPr>
        <p:spPr>
          <a:xfrm>
            <a:off x="7335813" y="3606366"/>
            <a:ext cx="1436675" cy="95250"/>
          </a:xfrm>
          <a:prstGeom prst="rect">
            <a:avLst/>
          </a:prstGeom>
          <a:noFill/>
          <a:ln/>
        </p:spPr>
      </p:sp>
      <p:sp>
        <p:nvSpPr>
          <p:cNvPr id="104" name="Shape 102"/>
          <p:cNvSpPr/>
          <p:nvPr/>
        </p:nvSpPr>
        <p:spPr>
          <a:xfrm>
            <a:off x="7335813" y="3720666"/>
            <a:ext cx="1436675" cy="95250"/>
          </a:xfrm>
          <a:prstGeom prst="rect">
            <a:avLst/>
          </a:prstGeom>
          <a:noFill/>
          <a:ln/>
        </p:spPr>
      </p:sp>
      <p:sp>
        <p:nvSpPr>
          <p:cNvPr id="105" name="Shape 103"/>
          <p:cNvSpPr/>
          <p:nvPr/>
        </p:nvSpPr>
        <p:spPr>
          <a:xfrm>
            <a:off x="7440588" y="3720666"/>
            <a:ext cx="376610" cy="95250"/>
          </a:xfrm>
          <a:prstGeom prst="rect">
            <a:avLst/>
          </a:prstGeom>
          <a:noFill/>
          <a:ln/>
        </p:spPr>
      </p:sp>
      <p:sp>
        <p:nvSpPr>
          <p:cNvPr id="106" name="Shape 104"/>
          <p:cNvSpPr/>
          <p:nvPr/>
        </p:nvSpPr>
        <p:spPr>
          <a:xfrm>
            <a:off x="5489563" y="3358716"/>
            <a:ext cx="1627175" cy="1404938"/>
          </a:xfrm>
          <a:prstGeom prst="rect">
            <a:avLst/>
          </a:prstGeom>
          <a:noFill/>
          <a:ln/>
        </p:spPr>
      </p:sp>
      <p:sp>
        <p:nvSpPr>
          <p:cNvPr id="107" name="Shape 105"/>
          <p:cNvSpPr/>
          <p:nvPr/>
        </p:nvSpPr>
        <p:spPr>
          <a:xfrm>
            <a:off x="5584813" y="3453966"/>
            <a:ext cx="1436675" cy="381000"/>
          </a:xfrm>
          <a:prstGeom prst="rect">
            <a:avLst/>
          </a:prstGeom>
          <a:noFill/>
          <a:ln/>
        </p:spPr>
      </p:sp>
      <p:sp>
        <p:nvSpPr>
          <p:cNvPr id="108" name="Shape 106"/>
          <p:cNvSpPr/>
          <p:nvPr/>
        </p:nvSpPr>
        <p:spPr>
          <a:xfrm>
            <a:off x="5584813" y="3892116"/>
            <a:ext cx="1436675" cy="104775"/>
          </a:xfrm>
          <a:prstGeom prst="rect">
            <a:avLst/>
          </a:prstGeom>
          <a:noFill/>
          <a:ln/>
        </p:spPr>
      </p:sp>
      <p:sp>
        <p:nvSpPr>
          <p:cNvPr id="109" name="Shape 107"/>
          <p:cNvSpPr/>
          <p:nvPr/>
        </p:nvSpPr>
        <p:spPr>
          <a:xfrm>
            <a:off x="5584813" y="4073091"/>
            <a:ext cx="1436675" cy="271463"/>
          </a:xfrm>
          <a:prstGeom prst="rect">
            <a:avLst/>
          </a:prstGeom>
          <a:noFill/>
          <a:ln w="12700">
            <a:solidFill>
              <a:srgbClr val="D4CFCA"/>
            </a:solidFill>
            <a:prstDash val="solid"/>
          </a:ln>
        </p:spPr>
      </p:sp>
      <p:sp>
        <p:nvSpPr>
          <p:cNvPr id="110" name="Shape 108"/>
          <p:cNvSpPr/>
          <p:nvPr/>
        </p:nvSpPr>
        <p:spPr>
          <a:xfrm>
            <a:off x="5584813" y="4496953"/>
            <a:ext cx="1436675" cy="171450"/>
          </a:xfrm>
          <a:prstGeom prst="rect">
            <a:avLst/>
          </a:prstGeom>
          <a:noFill/>
          <a:ln/>
        </p:spPr>
      </p:sp>
      <p:sp>
        <p:nvSpPr>
          <p:cNvPr id="111" name="Shape 109"/>
          <p:cNvSpPr/>
          <p:nvPr/>
        </p:nvSpPr>
        <p:spPr>
          <a:xfrm>
            <a:off x="5584813" y="4496953"/>
            <a:ext cx="699306" cy="171450"/>
          </a:xfrm>
          <a:prstGeom prst="roundRect">
            <a:avLst>
              <a:gd name="adj" fmla="val 61867"/>
            </a:avLst>
          </a:prstGeom>
          <a:solidFill>
            <a:srgbClr val="C35141"/>
          </a:solidFill>
          <a:ln/>
        </p:spPr>
      </p:sp>
      <p:sp>
        <p:nvSpPr>
          <p:cNvPr id="112" name="Shape 110"/>
          <p:cNvSpPr/>
          <p:nvPr/>
        </p:nvSpPr>
        <p:spPr>
          <a:xfrm>
            <a:off x="6322219" y="4496953"/>
            <a:ext cx="699306" cy="171450"/>
          </a:xfrm>
          <a:prstGeom prst="roundRect">
            <a:avLst>
              <a:gd name="adj" fmla="val 61867"/>
            </a:avLst>
          </a:prstGeom>
          <a:solidFill>
            <a:srgbClr val="FAF7F2"/>
          </a:solidFill>
          <a:ln w="12700">
            <a:solidFill>
              <a:srgbClr val="D4CFCA"/>
            </a:solidFill>
            <a:prstDash val="solid"/>
          </a:ln>
        </p:spPr>
      </p:sp>
      <p:sp>
        <p:nvSpPr>
          <p:cNvPr id="113" name="Shape 111"/>
          <p:cNvSpPr/>
          <p:nvPr/>
        </p:nvSpPr>
        <p:spPr>
          <a:xfrm>
            <a:off x="5584813" y="4073091"/>
            <a:ext cx="689744" cy="190500"/>
          </a:xfrm>
          <a:prstGeom prst="rect">
            <a:avLst/>
          </a:prstGeom>
          <a:noFill/>
          <a:ln/>
        </p:spPr>
      </p:sp>
      <p:sp>
        <p:nvSpPr>
          <p:cNvPr id="114" name="Shape 112"/>
          <p:cNvSpPr/>
          <p:nvPr/>
        </p:nvSpPr>
        <p:spPr>
          <a:xfrm>
            <a:off x="6331707" y="4073091"/>
            <a:ext cx="689781" cy="190500"/>
          </a:xfrm>
          <a:prstGeom prst="rect">
            <a:avLst/>
          </a:prstGeom>
          <a:noFill/>
          <a:ln/>
        </p:spPr>
      </p:sp>
      <p:sp>
        <p:nvSpPr>
          <p:cNvPr id="115" name="Shape 113"/>
          <p:cNvSpPr/>
          <p:nvPr/>
        </p:nvSpPr>
        <p:spPr>
          <a:xfrm>
            <a:off x="6446007" y="4073091"/>
            <a:ext cx="440717" cy="190500"/>
          </a:xfrm>
          <a:prstGeom prst="rect">
            <a:avLst/>
          </a:prstGeom>
          <a:noFill/>
          <a:ln/>
        </p:spPr>
      </p:sp>
      <p:sp>
        <p:nvSpPr>
          <p:cNvPr id="116" name="Shape 114"/>
          <p:cNvSpPr/>
          <p:nvPr/>
        </p:nvSpPr>
        <p:spPr>
          <a:xfrm>
            <a:off x="6446007" y="4073091"/>
            <a:ext cx="440717" cy="76200"/>
          </a:xfrm>
          <a:prstGeom prst="rect">
            <a:avLst/>
          </a:prstGeom>
          <a:noFill/>
          <a:ln/>
        </p:spPr>
      </p:sp>
      <p:sp>
        <p:nvSpPr>
          <p:cNvPr id="117" name="Shape 115"/>
          <p:cNvSpPr/>
          <p:nvPr/>
        </p:nvSpPr>
        <p:spPr>
          <a:xfrm>
            <a:off x="6446007" y="4149291"/>
            <a:ext cx="440717" cy="114300"/>
          </a:xfrm>
          <a:prstGeom prst="rect">
            <a:avLst/>
          </a:prstGeom>
          <a:noFill/>
          <a:ln/>
        </p:spPr>
      </p:sp>
      <p:sp>
        <p:nvSpPr>
          <p:cNvPr id="118" name="Shape 116"/>
          <p:cNvSpPr/>
          <p:nvPr/>
        </p:nvSpPr>
        <p:spPr>
          <a:xfrm>
            <a:off x="5699113" y="4073091"/>
            <a:ext cx="309749" cy="190500"/>
          </a:xfrm>
          <a:prstGeom prst="rect">
            <a:avLst/>
          </a:prstGeom>
          <a:noFill/>
          <a:ln/>
        </p:spPr>
      </p:sp>
      <p:sp>
        <p:nvSpPr>
          <p:cNvPr id="119" name="Shape 117"/>
          <p:cNvSpPr/>
          <p:nvPr/>
        </p:nvSpPr>
        <p:spPr>
          <a:xfrm>
            <a:off x="5699113" y="4073091"/>
            <a:ext cx="309749" cy="76200"/>
          </a:xfrm>
          <a:prstGeom prst="rect">
            <a:avLst/>
          </a:prstGeom>
          <a:noFill/>
          <a:ln/>
        </p:spPr>
      </p:sp>
      <p:sp>
        <p:nvSpPr>
          <p:cNvPr id="120" name="Shape 118"/>
          <p:cNvSpPr/>
          <p:nvPr/>
        </p:nvSpPr>
        <p:spPr>
          <a:xfrm>
            <a:off x="5699113" y="4149291"/>
            <a:ext cx="309749" cy="114300"/>
          </a:xfrm>
          <a:prstGeom prst="rect">
            <a:avLst/>
          </a:prstGeom>
          <a:noFill/>
          <a:ln/>
        </p:spPr>
      </p:sp>
      <p:sp>
        <p:nvSpPr>
          <p:cNvPr id="121" name="Shape 119"/>
          <p:cNvSpPr/>
          <p:nvPr/>
        </p:nvSpPr>
        <p:spPr>
          <a:xfrm>
            <a:off x="5584813" y="3892116"/>
            <a:ext cx="335459" cy="104775"/>
          </a:xfrm>
          <a:prstGeom prst="roundRect">
            <a:avLst>
              <a:gd name="adj" fmla="val 101236"/>
            </a:avLst>
          </a:prstGeom>
          <a:solidFill>
            <a:srgbClr val="F5E6E3"/>
          </a:solidFill>
          <a:ln w="12700">
            <a:solidFill>
              <a:srgbClr val="000000">
                <a:alpha val="0"/>
              </a:srgbClr>
            </a:solidFill>
            <a:prstDash val="solid"/>
          </a:ln>
        </p:spPr>
      </p:sp>
      <p:sp>
        <p:nvSpPr>
          <p:cNvPr id="122" name="Shape 120"/>
          <p:cNvSpPr/>
          <p:nvPr/>
        </p:nvSpPr>
        <p:spPr>
          <a:xfrm>
            <a:off x="5948846" y="3892116"/>
            <a:ext cx="322362" cy="104775"/>
          </a:xfrm>
          <a:prstGeom prst="roundRect">
            <a:avLst>
              <a:gd name="adj" fmla="val 101236"/>
            </a:avLst>
          </a:prstGeom>
          <a:solidFill>
            <a:srgbClr val="F5E6E3"/>
          </a:solidFill>
          <a:ln w="12700">
            <a:solidFill>
              <a:srgbClr val="000000">
                <a:alpha val="0"/>
              </a:srgbClr>
            </a:solidFill>
            <a:prstDash val="solid"/>
          </a:ln>
        </p:spPr>
      </p:sp>
      <p:sp>
        <p:nvSpPr>
          <p:cNvPr id="123" name="Shape 121"/>
          <p:cNvSpPr/>
          <p:nvPr/>
        </p:nvSpPr>
        <p:spPr>
          <a:xfrm>
            <a:off x="6299783" y="3892116"/>
            <a:ext cx="352499" cy="104775"/>
          </a:xfrm>
          <a:prstGeom prst="roundRect">
            <a:avLst>
              <a:gd name="adj" fmla="val 101236"/>
            </a:avLst>
          </a:prstGeom>
          <a:solidFill>
            <a:srgbClr val="F5E6E3"/>
          </a:solidFill>
          <a:ln w="12700">
            <a:solidFill>
              <a:srgbClr val="000000">
                <a:alpha val="0"/>
              </a:srgbClr>
            </a:solidFill>
            <a:prstDash val="solid"/>
          </a:ln>
        </p:spPr>
      </p:sp>
      <p:sp>
        <p:nvSpPr>
          <p:cNvPr id="124" name="Shape 122"/>
          <p:cNvSpPr/>
          <p:nvPr/>
        </p:nvSpPr>
        <p:spPr>
          <a:xfrm>
            <a:off x="5584813" y="3453966"/>
            <a:ext cx="1436675" cy="133350"/>
          </a:xfrm>
          <a:prstGeom prst="rect">
            <a:avLst/>
          </a:prstGeom>
          <a:noFill/>
          <a:ln/>
        </p:spPr>
      </p:sp>
      <p:sp>
        <p:nvSpPr>
          <p:cNvPr id="125" name="Shape 123"/>
          <p:cNvSpPr/>
          <p:nvPr/>
        </p:nvSpPr>
        <p:spPr>
          <a:xfrm>
            <a:off x="5584813" y="3606366"/>
            <a:ext cx="1436675" cy="95250"/>
          </a:xfrm>
          <a:prstGeom prst="rect">
            <a:avLst/>
          </a:prstGeom>
          <a:noFill/>
          <a:ln/>
        </p:spPr>
      </p:sp>
      <p:sp>
        <p:nvSpPr>
          <p:cNvPr id="126" name="Shape 124"/>
          <p:cNvSpPr/>
          <p:nvPr/>
        </p:nvSpPr>
        <p:spPr>
          <a:xfrm>
            <a:off x="5584813" y="3720666"/>
            <a:ext cx="1436675" cy="95250"/>
          </a:xfrm>
          <a:prstGeom prst="rect">
            <a:avLst/>
          </a:prstGeom>
          <a:noFill/>
          <a:ln/>
        </p:spPr>
      </p:sp>
      <p:sp>
        <p:nvSpPr>
          <p:cNvPr id="127" name="Shape 125"/>
          <p:cNvSpPr/>
          <p:nvPr/>
        </p:nvSpPr>
        <p:spPr>
          <a:xfrm>
            <a:off x="5689588" y="3720666"/>
            <a:ext cx="298884" cy="95250"/>
          </a:xfrm>
          <a:prstGeom prst="rect">
            <a:avLst/>
          </a:prstGeom>
          <a:noFill/>
          <a:ln/>
        </p:spPr>
      </p:sp>
      <p:sp>
        <p:nvSpPr>
          <p:cNvPr id="128" name="Shape 126"/>
          <p:cNvSpPr/>
          <p:nvPr/>
        </p:nvSpPr>
        <p:spPr>
          <a:xfrm>
            <a:off x="3738563" y="3358716"/>
            <a:ext cx="1627175" cy="1481138"/>
          </a:xfrm>
          <a:prstGeom prst="rect">
            <a:avLst/>
          </a:prstGeom>
          <a:noFill/>
          <a:ln/>
        </p:spPr>
      </p:sp>
      <p:sp>
        <p:nvSpPr>
          <p:cNvPr id="129" name="Shape 127"/>
          <p:cNvSpPr/>
          <p:nvPr/>
        </p:nvSpPr>
        <p:spPr>
          <a:xfrm>
            <a:off x="3833812" y="3453966"/>
            <a:ext cx="1436675" cy="381000"/>
          </a:xfrm>
          <a:prstGeom prst="rect">
            <a:avLst/>
          </a:prstGeom>
          <a:noFill/>
          <a:ln/>
        </p:spPr>
      </p:sp>
      <p:sp>
        <p:nvSpPr>
          <p:cNvPr id="130" name="Shape 128"/>
          <p:cNvSpPr/>
          <p:nvPr/>
        </p:nvSpPr>
        <p:spPr>
          <a:xfrm>
            <a:off x="3833812" y="3892116"/>
            <a:ext cx="1436675" cy="104775"/>
          </a:xfrm>
          <a:prstGeom prst="rect">
            <a:avLst/>
          </a:prstGeom>
          <a:noFill/>
          <a:ln/>
        </p:spPr>
      </p:sp>
      <p:sp>
        <p:nvSpPr>
          <p:cNvPr id="131" name="Shape 129"/>
          <p:cNvSpPr/>
          <p:nvPr/>
        </p:nvSpPr>
        <p:spPr>
          <a:xfrm>
            <a:off x="3833812" y="4073091"/>
            <a:ext cx="1436675" cy="271463"/>
          </a:xfrm>
          <a:prstGeom prst="rect">
            <a:avLst/>
          </a:prstGeom>
          <a:noFill/>
          <a:ln w="12700">
            <a:solidFill>
              <a:srgbClr val="D4CFCA"/>
            </a:solidFill>
            <a:prstDash val="solid"/>
          </a:ln>
        </p:spPr>
      </p:sp>
      <p:sp>
        <p:nvSpPr>
          <p:cNvPr id="132" name="Shape 130"/>
          <p:cNvSpPr/>
          <p:nvPr/>
        </p:nvSpPr>
        <p:spPr>
          <a:xfrm>
            <a:off x="3833812" y="4420753"/>
            <a:ext cx="650825" cy="76200"/>
          </a:xfrm>
          <a:prstGeom prst="rect">
            <a:avLst/>
          </a:prstGeom>
          <a:noFill/>
          <a:ln/>
        </p:spPr>
      </p:sp>
      <p:sp>
        <p:nvSpPr>
          <p:cNvPr id="133" name="Shape 131"/>
          <p:cNvSpPr/>
          <p:nvPr/>
        </p:nvSpPr>
        <p:spPr>
          <a:xfrm>
            <a:off x="3833812" y="4573153"/>
            <a:ext cx="1436675" cy="171450"/>
          </a:xfrm>
          <a:prstGeom prst="rect">
            <a:avLst/>
          </a:prstGeom>
          <a:noFill/>
          <a:ln/>
        </p:spPr>
      </p:sp>
      <p:sp>
        <p:nvSpPr>
          <p:cNvPr id="134" name="Shape 132"/>
          <p:cNvSpPr/>
          <p:nvPr/>
        </p:nvSpPr>
        <p:spPr>
          <a:xfrm>
            <a:off x="3833812" y="4573153"/>
            <a:ext cx="699306" cy="171450"/>
          </a:xfrm>
          <a:prstGeom prst="roundRect">
            <a:avLst>
              <a:gd name="adj" fmla="val 61867"/>
            </a:avLst>
          </a:prstGeom>
          <a:solidFill>
            <a:srgbClr val="C35141"/>
          </a:solidFill>
          <a:ln/>
        </p:spPr>
      </p:sp>
      <p:sp>
        <p:nvSpPr>
          <p:cNvPr id="135" name="Shape 133"/>
          <p:cNvSpPr/>
          <p:nvPr/>
        </p:nvSpPr>
        <p:spPr>
          <a:xfrm>
            <a:off x="4571219" y="4573153"/>
            <a:ext cx="699306" cy="171450"/>
          </a:xfrm>
          <a:prstGeom prst="roundRect">
            <a:avLst>
              <a:gd name="adj" fmla="val 61867"/>
            </a:avLst>
          </a:prstGeom>
          <a:solidFill>
            <a:srgbClr val="FAF7F2"/>
          </a:solidFill>
          <a:ln w="12700">
            <a:solidFill>
              <a:srgbClr val="D4CFCA"/>
            </a:solidFill>
            <a:prstDash val="solid"/>
          </a:ln>
        </p:spPr>
      </p:sp>
      <p:sp>
        <p:nvSpPr>
          <p:cNvPr id="136" name="Shape 134"/>
          <p:cNvSpPr/>
          <p:nvPr/>
        </p:nvSpPr>
        <p:spPr>
          <a:xfrm>
            <a:off x="3833812" y="4420753"/>
            <a:ext cx="319013" cy="76200"/>
          </a:xfrm>
          <a:prstGeom prst="rect">
            <a:avLst/>
          </a:prstGeom>
          <a:noFill/>
          <a:ln/>
        </p:spPr>
      </p:sp>
      <p:sp>
        <p:nvSpPr>
          <p:cNvPr id="137" name="Shape 135"/>
          <p:cNvSpPr/>
          <p:nvPr/>
        </p:nvSpPr>
        <p:spPr>
          <a:xfrm>
            <a:off x="4229026" y="4420753"/>
            <a:ext cx="255612" cy="76200"/>
          </a:xfrm>
          <a:prstGeom prst="rect">
            <a:avLst/>
          </a:prstGeom>
          <a:noFill/>
          <a:ln/>
        </p:spPr>
      </p:sp>
      <p:sp>
        <p:nvSpPr>
          <p:cNvPr id="138" name="Shape 136"/>
          <p:cNvSpPr/>
          <p:nvPr/>
        </p:nvSpPr>
        <p:spPr>
          <a:xfrm>
            <a:off x="4305226" y="4420753"/>
            <a:ext cx="179412" cy="76200"/>
          </a:xfrm>
          <a:prstGeom prst="rect">
            <a:avLst/>
          </a:prstGeom>
          <a:noFill/>
          <a:ln/>
        </p:spPr>
      </p:sp>
      <p:sp>
        <p:nvSpPr>
          <p:cNvPr id="139" name="Shape 137"/>
          <p:cNvSpPr/>
          <p:nvPr/>
        </p:nvSpPr>
        <p:spPr>
          <a:xfrm>
            <a:off x="3890962" y="4420753"/>
            <a:ext cx="261863" cy="76200"/>
          </a:xfrm>
          <a:prstGeom prst="rect">
            <a:avLst/>
          </a:prstGeom>
          <a:noFill/>
          <a:ln/>
        </p:spPr>
      </p:sp>
      <p:sp>
        <p:nvSpPr>
          <p:cNvPr id="140" name="Shape 138"/>
          <p:cNvSpPr/>
          <p:nvPr/>
        </p:nvSpPr>
        <p:spPr>
          <a:xfrm>
            <a:off x="3833812" y="4073091"/>
            <a:ext cx="689744" cy="190500"/>
          </a:xfrm>
          <a:prstGeom prst="rect">
            <a:avLst/>
          </a:prstGeom>
          <a:noFill/>
          <a:ln/>
        </p:spPr>
      </p:sp>
      <p:sp>
        <p:nvSpPr>
          <p:cNvPr id="141" name="Shape 139"/>
          <p:cNvSpPr/>
          <p:nvPr/>
        </p:nvSpPr>
        <p:spPr>
          <a:xfrm>
            <a:off x="4580706" y="4073091"/>
            <a:ext cx="689781" cy="190500"/>
          </a:xfrm>
          <a:prstGeom prst="rect">
            <a:avLst/>
          </a:prstGeom>
          <a:noFill/>
          <a:ln/>
        </p:spPr>
      </p:sp>
      <p:sp>
        <p:nvSpPr>
          <p:cNvPr id="142" name="Shape 140"/>
          <p:cNvSpPr/>
          <p:nvPr/>
        </p:nvSpPr>
        <p:spPr>
          <a:xfrm>
            <a:off x="4695006" y="4073091"/>
            <a:ext cx="440717" cy="190500"/>
          </a:xfrm>
          <a:prstGeom prst="rect">
            <a:avLst/>
          </a:prstGeom>
          <a:noFill/>
          <a:ln/>
        </p:spPr>
      </p:sp>
      <p:sp>
        <p:nvSpPr>
          <p:cNvPr id="143" name="Shape 141"/>
          <p:cNvSpPr/>
          <p:nvPr/>
        </p:nvSpPr>
        <p:spPr>
          <a:xfrm>
            <a:off x="4695006" y="4073091"/>
            <a:ext cx="440717" cy="76200"/>
          </a:xfrm>
          <a:prstGeom prst="rect">
            <a:avLst/>
          </a:prstGeom>
          <a:noFill/>
          <a:ln/>
        </p:spPr>
      </p:sp>
      <p:sp>
        <p:nvSpPr>
          <p:cNvPr id="144" name="Shape 142"/>
          <p:cNvSpPr/>
          <p:nvPr/>
        </p:nvSpPr>
        <p:spPr>
          <a:xfrm>
            <a:off x="4695006" y="4149291"/>
            <a:ext cx="440717" cy="114300"/>
          </a:xfrm>
          <a:prstGeom prst="rect">
            <a:avLst/>
          </a:prstGeom>
          <a:noFill/>
          <a:ln/>
        </p:spPr>
      </p:sp>
      <p:sp>
        <p:nvSpPr>
          <p:cNvPr id="145" name="Shape 143"/>
          <p:cNvSpPr/>
          <p:nvPr/>
        </p:nvSpPr>
        <p:spPr>
          <a:xfrm>
            <a:off x="3948112" y="4073091"/>
            <a:ext cx="309749" cy="190500"/>
          </a:xfrm>
          <a:prstGeom prst="rect">
            <a:avLst/>
          </a:prstGeom>
          <a:noFill/>
          <a:ln/>
        </p:spPr>
      </p:sp>
      <p:sp>
        <p:nvSpPr>
          <p:cNvPr id="146" name="Shape 144"/>
          <p:cNvSpPr/>
          <p:nvPr/>
        </p:nvSpPr>
        <p:spPr>
          <a:xfrm>
            <a:off x="3948112" y="4073091"/>
            <a:ext cx="309749" cy="76200"/>
          </a:xfrm>
          <a:prstGeom prst="rect">
            <a:avLst/>
          </a:prstGeom>
          <a:noFill/>
          <a:ln/>
        </p:spPr>
      </p:sp>
      <p:sp>
        <p:nvSpPr>
          <p:cNvPr id="147" name="Shape 145"/>
          <p:cNvSpPr/>
          <p:nvPr/>
        </p:nvSpPr>
        <p:spPr>
          <a:xfrm>
            <a:off x="3948112" y="4149291"/>
            <a:ext cx="309749" cy="114300"/>
          </a:xfrm>
          <a:prstGeom prst="rect">
            <a:avLst/>
          </a:prstGeom>
          <a:noFill/>
          <a:ln/>
        </p:spPr>
      </p:sp>
      <p:sp>
        <p:nvSpPr>
          <p:cNvPr id="148" name="Shape 146"/>
          <p:cNvSpPr/>
          <p:nvPr/>
        </p:nvSpPr>
        <p:spPr>
          <a:xfrm>
            <a:off x="3833812" y="3892116"/>
            <a:ext cx="354062" cy="104775"/>
          </a:xfrm>
          <a:prstGeom prst="roundRect">
            <a:avLst>
              <a:gd name="adj" fmla="val 101236"/>
            </a:avLst>
          </a:prstGeom>
          <a:solidFill>
            <a:srgbClr val="F5E6E3"/>
          </a:solidFill>
          <a:ln w="12700">
            <a:solidFill>
              <a:srgbClr val="000000">
                <a:alpha val="0"/>
              </a:srgbClr>
            </a:solidFill>
            <a:prstDash val="solid"/>
          </a:ln>
        </p:spPr>
      </p:sp>
      <p:sp>
        <p:nvSpPr>
          <p:cNvPr id="149" name="Shape 147"/>
          <p:cNvSpPr/>
          <p:nvPr/>
        </p:nvSpPr>
        <p:spPr>
          <a:xfrm>
            <a:off x="4216450" y="3892116"/>
            <a:ext cx="362471" cy="104775"/>
          </a:xfrm>
          <a:prstGeom prst="roundRect">
            <a:avLst>
              <a:gd name="adj" fmla="val 101236"/>
            </a:avLst>
          </a:prstGeom>
          <a:solidFill>
            <a:srgbClr val="F5E6E3"/>
          </a:solidFill>
          <a:ln w="12700">
            <a:solidFill>
              <a:srgbClr val="000000">
                <a:alpha val="0"/>
              </a:srgbClr>
            </a:solidFill>
            <a:prstDash val="solid"/>
          </a:ln>
        </p:spPr>
      </p:sp>
      <p:sp>
        <p:nvSpPr>
          <p:cNvPr id="150" name="Shape 148"/>
          <p:cNvSpPr/>
          <p:nvPr/>
        </p:nvSpPr>
        <p:spPr>
          <a:xfrm>
            <a:off x="4607496" y="3892116"/>
            <a:ext cx="361876" cy="104775"/>
          </a:xfrm>
          <a:prstGeom prst="roundRect">
            <a:avLst>
              <a:gd name="adj" fmla="val 101236"/>
            </a:avLst>
          </a:prstGeom>
          <a:solidFill>
            <a:srgbClr val="F5E6E3"/>
          </a:solidFill>
          <a:ln w="12700">
            <a:solidFill>
              <a:srgbClr val="000000">
                <a:alpha val="0"/>
              </a:srgbClr>
            </a:solidFill>
            <a:prstDash val="solid"/>
          </a:ln>
        </p:spPr>
      </p:sp>
      <p:sp>
        <p:nvSpPr>
          <p:cNvPr id="151" name="Shape 149"/>
          <p:cNvSpPr/>
          <p:nvPr/>
        </p:nvSpPr>
        <p:spPr>
          <a:xfrm>
            <a:off x="3833812" y="3453966"/>
            <a:ext cx="1436675" cy="133350"/>
          </a:xfrm>
          <a:prstGeom prst="rect">
            <a:avLst/>
          </a:prstGeom>
          <a:noFill/>
          <a:ln/>
        </p:spPr>
      </p:sp>
      <p:sp>
        <p:nvSpPr>
          <p:cNvPr id="152" name="Shape 150"/>
          <p:cNvSpPr/>
          <p:nvPr/>
        </p:nvSpPr>
        <p:spPr>
          <a:xfrm>
            <a:off x="3833812" y="3606366"/>
            <a:ext cx="1436675" cy="95250"/>
          </a:xfrm>
          <a:prstGeom prst="rect">
            <a:avLst/>
          </a:prstGeom>
          <a:noFill/>
          <a:ln/>
        </p:spPr>
      </p:sp>
      <p:sp>
        <p:nvSpPr>
          <p:cNvPr id="153" name="Shape 151"/>
          <p:cNvSpPr/>
          <p:nvPr/>
        </p:nvSpPr>
        <p:spPr>
          <a:xfrm>
            <a:off x="3833812" y="3720666"/>
            <a:ext cx="1436675" cy="95250"/>
          </a:xfrm>
          <a:prstGeom prst="rect">
            <a:avLst/>
          </a:prstGeom>
          <a:noFill/>
          <a:ln/>
        </p:spPr>
      </p:sp>
      <p:sp>
        <p:nvSpPr>
          <p:cNvPr id="154" name="Shape 152"/>
          <p:cNvSpPr/>
          <p:nvPr/>
        </p:nvSpPr>
        <p:spPr>
          <a:xfrm>
            <a:off x="3938588" y="3720666"/>
            <a:ext cx="381558" cy="95250"/>
          </a:xfrm>
          <a:prstGeom prst="rect">
            <a:avLst/>
          </a:prstGeom>
          <a:noFill/>
          <a:ln/>
        </p:spPr>
      </p:sp>
      <p:sp>
        <p:nvSpPr>
          <p:cNvPr id="155" name="Shape 153"/>
          <p:cNvSpPr/>
          <p:nvPr/>
        </p:nvSpPr>
        <p:spPr>
          <a:xfrm>
            <a:off x="3852863" y="1081088"/>
            <a:ext cx="4900613" cy="76200"/>
          </a:xfrm>
          <a:prstGeom prst="rect">
            <a:avLst/>
          </a:prstGeom>
          <a:noFill/>
          <a:ln/>
        </p:spPr>
      </p:sp>
      <p:sp>
        <p:nvSpPr>
          <p:cNvPr id="156" name="Shape 154"/>
          <p:cNvSpPr/>
          <p:nvPr/>
        </p:nvSpPr>
        <p:spPr>
          <a:xfrm>
            <a:off x="3852863" y="1214438"/>
            <a:ext cx="4900613" cy="285750"/>
          </a:xfrm>
          <a:prstGeom prst="rect">
            <a:avLst/>
          </a:prstGeom>
          <a:noFill/>
          <a:ln/>
        </p:spPr>
      </p:sp>
      <p:sp>
        <p:nvSpPr>
          <p:cNvPr id="157" name="Shape 155"/>
          <p:cNvSpPr/>
          <p:nvPr/>
        </p:nvSpPr>
        <p:spPr>
          <a:xfrm>
            <a:off x="3852863" y="1214438"/>
            <a:ext cx="1528539" cy="285750"/>
          </a:xfrm>
          <a:prstGeom prst="rect">
            <a:avLst/>
          </a:prstGeom>
          <a:noFill/>
          <a:ln/>
        </p:spPr>
      </p:sp>
      <p:sp>
        <p:nvSpPr>
          <p:cNvPr id="158" name="Shape 156"/>
          <p:cNvSpPr/>
          <p:nvPr/>
        </p:nvSpPr>
        <p:spPr>
          <a:xfrm>
            <a:off x="5457602" y="1214438"/>
            <a:ext cx="1528539" cy="285750"/>
          </a:xfrm>
          <a:prstGeom prst="rect">
            <a:avLst/>
          </a:prstGeom>
          <a:noFill/>
          <a:ln/>
        </p:spPr>
      </p:sp>
      <p:sp>
        <p:nvSpPr>
          <p:cNvPr id="159" name="Shape 157"/>
          <p:cNvSpPr/>
          <p:nvPr/>
        </p:nvSpPr>
        <p:spPr>
          <a:xfrm>
            <a:off x="7062341" y="1393515"/>
            <a:ext cx="482947" cy="106673"/>
          </a:xfrm>
          <a:prstGeom prst="rect">
            <a:avLst/>
          </a:prstGeom>
          <a:noFill/>
          <a:ln/>
        </p:spPr>
      </p:sp>
      <p:sp>
        <p:nvSpPr>
          <p:cNvPr id="160" name="Shape 158"/>
          <p:cNvSpPr/>
          <p:nvPr/>
        </p:nvSpPr>
        <p:spPr>
          <a:xfrm>
            <a:off x="7621488" y="1393515"/>
            <a:ext cx="463637" cy="106673"/>
          </a:xfrm>
          <a:prstGeom prst="rect">
            <a:avLst/>
          </a:prstGeom>
          <a:noFill/>
          <a:ln/>
        </p:spPr>
      </p:sp>
      <p:sp>
        <p:nvSpPr>
          <p:cNvPr id="161" name="Shape 159"/>
          <p:cNvSpPr/>
          <p:nvPr/>
        </p:nvSpPr>
        <p:spPr>
          <a:xfrm>
            <a:off x="8161325" y="1393515"/>
            <a:ext cx="592150" cy="106673"/>
          </a:xfrm>
          <a:prstGeom prst="rect">
            <a:avLst/>
          </a:prstGeom>
          <a:noFill/>
          <a:ln/>
        </p:spPr>
      </p:sp>
      <p:sp>
        <p:nvSpPr>
          <p:cNvPr id="162" name="Shape 160"/>
          <p:cNvSpPr/>
          <p:nvPr/>
        </p:nvSpPr>
        <p:spPr>
          <a:xfrm>
            <a:off x="8161325" y="1408751"/>
            <a:ext cx="401650" cy="76200"/>
          </a:xfrm>
          <a:prstGeom prst="rect">
            <a:avLst/>
          </a:prstGeom>
          <a:noFill/>
          <a:ln/>
        </p:spPr>
      </p:sp>
      <p:sp>
        <p:nvSpPr>
          <p:cNvPr id="163" name="Shape 161"/>
          <p:cNvSpPr/>
          <p:nvPr/>
        </p:nvSpPr>
        <p:spPr>
          <a:xfrm>
            <a:off x="8601075" y="1403040"/>
            <a:ext cx="152400" cy="87623"/>
          </a:xfrm>
          <a:prstGeom prst="roundRect">
            <a:avLst>
              <a:gd name="adj" fmla="val 175080420438"/>
            </a:avLst>
          </a:prstGeom>
          <a:solidFill>
            <a:srgbClr val="D4CFCA"/>
          </a:solidFill>
          <a:ln w="12700">
            <a:solidFill>
              <a:srgbClr val="000000">
                <a:alpha val="0"/>
              </a:srgbClr>
            </a:solidFill>
            <a:prstDash val="solid"/>
          </a:ln>
        </p:spPr>
      </p:sp>
      <p:sp>
        <p:nvSpPr>
          <p:cNvPr id="164" name="Shape 162"/>
          <p:cNvSpPr/>
          <p:nvPr/>
        </p:nvSpPr>
        <p:spPr>
          <a:xfrm>
            <a:off x="7621488" y="1408751"/>
            <a:ext cx="273137" cy="76200"/>
          </a:xfrm>
          <a:prstGeom prst="rect">
            <a:avLst/>
          </a:prstGeom>
          <a:noFill/>
          <a:ln/>
        </p:spPr>
      </p:sp>
      <p:sp>
        <p:nvSpPr>
          <p:cNvPr id="165" name="Shape 163"/>
          <p:cNvSpPr/>
          <p:nvPr/>
        </p:nvSpPr>
        <p:spPr>
          <a:xfrm>
            <a:off x="7932725" y="1403040"/>
            <a:ext cx="152400" cy="87623"/>
          </a:xfrm>
          <a:prstGeom prst="roundRect">
            <a:avLst>
              <a:gd name="adj" fmla="val 175080420438"/>
            </a:avLst>
          </a:prstGeom>
          <a:solidFill>
            <a:srgbClr val="D4CFCA"/>
          </a:solidFill>
          <a:ln w="12700">
            <a:solidFill>
              <a:srgbClr val="000000">
                <a:alpha val="0"/>
              </a:srgbClr>
            </a:solidFill>
            <a:prstDash val="solid"/>
          </a:ln>
        </p:spPr>
      </p:sp>
      <p:sp>
        <p:nvSpPr>
          <p:cNvPr id="166" name="Shape 164"/>
          <p:cNvSpPr/>
          <p:nvPr/>
        </p:nvSpPr>
        <p:spPr>
          <a:xfrm>
            <a:off x="7062341" y="1408751"/>
            <a:ext cx="292447" cy="76200"/>
          </a:xfrm>
          <a:prstGeom prst="rect">
            <a:avLst/>
          </a:prstGeom>
          <a:noFill/>
          <a:ln/>
        </p:spPr>
      </p:sp>
      <p:sp>
        <p:nvSpPr>
          <p:cNvPr id="167" name="Shape 165"/>
          <p:cNvSpPr/>
          <p:nvPr/>
        </p:nvSpPr>
        <p:spPr>
          <a:xfrm>
            <a:off x="7392888" y="1403040"/>
            <a:ext cx="152400" cy="87623"/>
          </a:xfrm>
          <a:prstGeom prst="roundRect">
            <a:avLst>
              <a:gd name="adj" fmla="val 175080420438"/>
            </a:avLst>
          </a:prstGeom>
          <a:solidFill>
            <a:srgbClr val="D4CFCA"/>
          </a:solidFill>
          <a:ln w="12700">
            <a:solidFill>
              <a:srgbClr val="000000">
                <a:alpha val="0"/>
              </a:srgbClr>
            </a:solidFill>
            <a:prstDash val="solid"/>
          </a:ln>
        </p:spPr>
      </p:sp>
      <p:sp>
        <p:nvSpPr>
          <p:cNvPr id="168" name="Shape 166"/>
          <p:cNvSpPr/>
          <p:nvPr/>
        </p:nvSpPr>
        <p:spPr>
          <a:xfrm>
            <a:off x="5457602" y="1214438"/>
            <a:ext cx="1528539" cy="76200"/>
          </a:xfrm>
          <a:prstGeom prst="rect">
            <a:avLst/>
          </a:prstGeom>
          <a:noFill/>
          <a:ln/>
        </p:spPr>
      </p:sp>
      <p:sp>
        <p:nvSpPr>
          <p:cNvPr id="169" name="Shape 167"/>
          <p:cNvSpPr/>
          <p:nvPr/>
        </p:nvSpPr>
        <p:spPr>
          <a:xfrm>
            <a:off x="5457602" y="1328738"/>
            <a:ext cx="1528539" cy="171450"/>
          </a:xfrm>
          <a:prstGeom prst="roundRect">
            <a:avLst>
              <a:gd name="adj" fmla="val 61867"/>
            </a:avLst>
          </a:prstGeom>
          <a:solidFill>
            <a:srgbClr val="F5E6E3"/>
          </a:solidFill>
          <a:ln w="12700">
            <a:solidFill>
              <a:srgbClr val="D4CFCA"/>
            </a:solidFill>
            <a:prstDash val="solid"/>
          </a:ln>
        </p:spPr>
      </p:sp>
      <p:sp>
        <p:nvSpPr>
          <p:cNvPr id="170" name="Shape 168"/>
          <p:cNvSpPr/>
          <p:nvPr/>
        </p:nvSpPr>
        <p:spPr>
          <a:xfrm>
            <a:off x="5519514" y="1366838"/>
            <a:ext cx="237344" cy="95250"/>
          </a:xfrm>
          <a:prstGeom prst="rect">
            <a:avLst/>
          </a:prstGeom>
          <a:noFill/>
          <a:ln/>
        </p:spPr>
      </p:sp>
      <p:sp>
        <p:nvSpPr>
          <p:cNvPr id="171" name="Shape 169"/>
          <p:cNvSpPr/>
          <p:nvPr/>
        </p:nvSpPr>
        <p:spPr>
          <a:xfrm>
            <a:off x="3852863" y="1214438"/>
            <a:ext cx="1528539" cy="76200"/>
          </a:xfrm>
          <a:prstGeom prst="rect">
            <a:avLst/>
          </a:prstGeom>
          <a:noFill/>
          <a:ln/>
        </p:spPr>
      </p:sp>
      <p:sp>
        <p:nvSpPr>
          <p:cNvPr id="172" name="Shape 170"/>
          <p:cNvSpPr/>
          <p:nvPr/>
        </p:nvSpPr>
        <p:spPr>
          <a:xfrm>
            <a:off x="3852863" y="1328738"/>
            <a:ext cx="1528539" cy="171450"/>
          </a:xfrm>
          <a:prstGeom prst="roundRect">
            <a:avLst>
              <a:gd name="adj" fmla="val 61867"/>
            </a:avLst>
          </a:prstGeom>
          <a:solidFill>
            <a:srgbClr val="F5E6E3"/>
          </a:solidFill>
          <a:ln w="12700">
            <a:solidFill>
              <a:srgbClr val="D4CFCA"/>
            </a:solidFill>
            <a:prstDash val="solid"/>
          </a:ln>
        </p:spPr>
      </p:sp>
      <p:sp>
        <p:nvSpPr>
          <p:cNvPr id="173" name="Shape 171"/>
          <p:cNvSpPr/>
          <p:nvPr/>
        </p:nvSpPr>
        <p:spPr>
          <a:xfrm>
            <a:off x="3914775" y="1366838"/>
            <a:ext cx="207020" cy="95250"/>
          </a:xfrm>
          <a:prstGeom prst="rect">
            <a:avLst/>
          </a:prstGeom>
          <a:noFill/>
          <a:ln/>
        </p:spPr>
      </p:sp>
      <p:sp>
        <p:nvSpPr>
          <p:cNvPr id="174" name="Shape 172"/>
          <p:cNvSpPr/>
          <p:nvPr/>
        </p:nvSpPr>
        <p:spPr>
          <a:xfrm>
            <a:off x="3733800" y="638175"/>
            <a:ext cx="432160" cy="171450"/>
          </a:xfrm>
          <a:prstGeom prst="roundRect">
            <a:avLst>
              <a:gd name="adj" fmla="val 61867"/>
            </a:avLst>
          </a:prstGeom>
          <a:solidFill>
            <a:srgbClr val="FAF7F2"/>
          </a:solidFill>
          <a:ln w="12700">
            <a:solidFill>
              <a:srgbClr val="D4CFCA"/>
            </a:solidFill>
            <a:prstDash val="solid"/>
          </a:ln>
        </p:spPr>
      </p:sp>
      <p:sp>
        <p:nvSpPr>
          <p:cNvPr id="175" name="Shape 173"/>
          <p:cNvSpPr/>
          <p:nvPr/>
        </p:nvSpPr>
        <p:spPr>
          <a:xfrm>
            <a:off x="4204060" y="638175"/>
            <a:ext cx="406450" cy="171450"/>
          </a:xfrm>
          <a:prstGeom prst="roundRect">
            <a:avLst>
              <a:gd name="adj" fmla="val 61867"/>
            </a:avLst>
          </a:prstGeom>
          <a:solidFill>
            <a:srgbClr val="C35141"/>
          </a:solidFill>
          <a:ln/>
        </p:spPr>
      </p:sp>
      <p:sp>
        <p:nvSpPr>
          <p:cNvPr id="176" name="Shape 174"/>
          <p:cNvSpPr/>
          <p:nvPr/>
        </p:nvSpPr>
        <p:spPr>
          <a:xfrm>
            <a:off x="4648609" y="638175"/>
            <a:ext cx="559519" cy="171450"/>
          </a:xfrm>
          <a:prstGeom prst="roundRect">
            <a:avLst>
              <a:gd name="adj" fmla="val 61867"/>
            </a:avLst>
          </a:prstGeom>
          <a:solidFill>
            <a:srgbClr val="FAF7F2"/>
          </a:solidFill>
          <a:ln w="12700">
            <a:solidFill>
              <a:srgbClr val="D4CFCA"/>
            </a:solidFill>
            <a:prstDash val="solid"/>
          </a:ln>
        </p:spPr>
      </p:sp>
      <p:sp>
        <p:nvSpPr>
          <p:cNvPr id="177" name="Shape 175"/>
          <p:cNvSpPr/>
          <p:nvPr/>
        </p:nvSpPr>
        <p:spPr>
          <a:xfrm>
            <a:off x="5246229" y="638175"/>
            <a:ext cx="429369" cy="171450"/>
          </a:xfrm>
          <a:prstGeom prst="roundRect">
            <a:avLst>
              <a:gd name="adj" fmla="val 61867"/>
            </a:avLst>
          </a:prstGeom>
          <a:solidFill>
            <a:srgbClr val="FAF7F2"/>
          </a:solidFill>
          <a:ln w="12700">
            <a:solidFill>
              <a:srgbClr val="D4CFCA"/>
            </a:solidFill>
            <a:prstDash val="solid"/>
          </a:ln>
        </p:spPr>
      </p:sp>
      <p:sp>
        <p:nvSpPr>
          <p:cNvPr id="178" name="Shape 176"/>
          <p:cNvSpPr/>
          <p:nvPr/>
        </p:nvSpPr>
        <p:spPr>
          <a:xfrm>
            <a:off x="5713698" y="638175"/>
            <a:ext cx="452586" cy="171450"/>
          </a:xfrm>
          <a:prstGeom prst="roundRect">
            <a:avLst>
              <a:gd name="adj" fmla="val 61867"/>
            </a:avLst>
          </a:prstGeom>
          <a:solidFill>
            <a:srgbClr val="FAF7F2"/>
          </a:solidFill>
          <a:ln w="12700">
            <a:solidFill>
              <a:srgbClr val="D4CFCA"/>
            </a:solidFill>
            <a:prstDash val="solid"/>
          </a:ln>
        </p:spPr>
      </p:sp>
      <p:pic>
        <p:nvPicPr>
          <p:cNvPr id="179" name="Image 0" descr="preencoded.png">    </p:cNvPr>
          <p:cNvPicPr>
            <a:picLocks noChangeAspect="1"/>
          </p:cNvPicPr>
          <p:nvPr/>
        </p:nvPicPr>
        <p:blipFill>
          <a:blip r:embed="rId1"/>
          <a:stretch>
            <a:fillRect/>
          </a:stretch>
        </p:blipFill>
        <p:spPr>
          <a:xfrm>
            <a:off x="3810000" y="585788"/>
            <a:ext cx="95250" cy="95250"/>
          </a:xfrm>
          <a:prstGeom prst="rect">
            <a:avLst/>
          </a:prstGeom>
        </p:spPr>
      </p:pic>
      <p:pic>
        <p:nvPicPr>
          <p:cNvPr id="180" name="Image 1" descr="preencoded.png">    </p:cNvPr>
          <p:cNvPicPr>
            <a:picLocks noChangeAspect="1"/>
          </p:cNvPicPr>
          <p:nvPr/>
        </p:nvPicPr>
        <p:blipFill>
          <a:blip r:embed="rId2"/>
          <a:stretch>
            <a:fillRect/>
          </a:stretch>
        </p:blipFill>
        <p:spPr>
          <a:xfrm>
            <a:off x="6757988" y="2019300"/>
            <a:ext cx="1636700" cy="1333500"/>
          </a:xfrm>
          <a:prstGeom prst="rect">
            <a:avLst/>
          </a:prstGeom>
        </p:spPr>
      </p:pic>
      <p:pic>
        <p:nvPicPr>
          <p:cNvPr id="181" name="Image 2" descr="preencoded.png">    </p:cNvPr>
          <p:cNvPicPr>
            <a:picLocks noChangeAspect="1"/>
          </p:cNvPicPr>
          <p:nvPr/>
        </p:nvPicPr>
        <p:blipFill>
          <a:blip r:embed="rId3"/>
          <a:stretch>
            <a:fillRect/>
          </a:stretch>
        </p:blipFill>
        <p:spPr>
          <a:xfrm>
            <a:off x="7731026" y="4430278"/>
            <a:ext cx="57150" cy="57150"/>
          </a:xfrm>
          <a:prstGeom prst="rect">
            <a:avLst/>
          </a:prstGeom>
        </p:spPr>
      </p:pic>
      <p:pic>
        <p:nvPicPr>
          <p:cNvPr id="182" name="Image 3" descr="preencoded.png">    </p:cNvPr>
          <p:cNvPicPr>
            <a:picLocks noChangeAspect="1"/>
          </p:cNvPicPr>
          <p:nvPr/>
        </p:nvPicPr>
        <p:blipFill>
          <a:blip r:embed="rId4"/>
          <a:stretch>
            <a:fillRect/>
          </a:stretch>
        </p:blipFill>
        <p:spPr>
          <a:xfrm>
            <a:off x="7335813" y="4439803"/>
            <a:ext cx="38100" cy="38100"/>
          </a:xfrm>
          <a:prstGeom prst="rect">
            <a:avLst/>
          </a:prstGeom>
        </p:spPr>
      </p:pic>
      <p:pic>
        <p:nvPicPr>
          <p:cNvPr id="183" name="Image 4" descr="preencoded.png">    </p:cNvPr>
          <p:cNvPicPr>
            <a:picLocks noChangeAspect="1"/>
          </p:cNvPicPr>
          <p:nvPr/>
        </p:nvPicPr>
        <p:blipFill>
          <a:blip r:embed="rId5"/>
          <a:stretch>
            <a:fillRect/>
          </a:stretch>
        </p:blipFill>
        <p:spPr>
          <a:xfrm>
            <a:off x="8082707" y="4130241"/>
            <a:ext cx="76200" cy="76200"/>
          </a:xfrm>
          <a:prstGeom prst="rect">
            <a:avLst/>
          </a:prstGeom>
        </p:spPr>
      </p:pic>
      <p:pic>
        <p:nvPicPr>
          <p:cNvPr id="184" name="Image 5" descr="preencoded.png">    </p:cNvPr>
          <p:cNvPicPr>
            <a:picLocks noChangeAspect="1"/>
          </p:cNvPicPr>
          <p:nvPr/>
        </p:nvPicPr>
        <p:blipFill>
          <a:blip r:embed="rId6"/>
          <a:stretch>
            <a:fillRect/>
          </a:stretch>
        </p:blipFill>
        <p:spPr>
          <a:xfrm>
            <a:off x="7335813" y="4130241"/>
            <a:ext cx="76200" cy="76200"/>
          </a:xfrm>
          <a:prstGeom prst="rect">
            <a:avLst/>
          </a:prstGeom>
        </p:spPr>
      </p:pic>
      <p:pic>
        <p:nvPicPr>
          <p:cNvPr id="185" name="Image 6" descr="preencoded.png">    </p:cNvPr>
          <p:cNvPicPr>
            <a:picLocks noChangeAspect="1"/>
          </p:cNvPicPr>
          <p:nvPr/>
        </p:nvPicPr>
        <p:blipFill>
          <a:blip r:embed="rId7"/>
          <a:stretch>
            <a:fillRect/>
          </a:stretch>
        </p:blipFill>
        <p:spPr>
          <a:xfrm>
            <a:off x="7335813" y="3730191"/>
            <a:ext cx="76200" cy="76200"/>
          </a:xfrm>
          <a:prstGeom prst="rect">
            <a:avLst/>
          </a:prstGeom>
        </p:spPr>
      </p:pic>
      <p:pic>
        <p:nvPicPr>
          <p:cNvPr id="186" name="Image 7" descr="preencoded.png">    </p:cNvPr>
          <p:cNvPicPr>
            <a:picLocks noChangeAspect="1"/>
          </p:cNvPicPr>
          <p:nvPr/>
        </p:nvPicPr>
        <p:blipFill>
          <a:blip r:embed="rId8"/>
          <a:stretch>
            <a:fillRect/>
          </a:stretch>
        </p:blipFill>
        <p:spPr>
          <a:xfrm>
            <a:off x="5400675" y="2000250"/>
            <a:ext cx="1636700" cy="1338263"/>
          </a:xfrm>
          <a:prstGeom prst="rect">
            <a:avLst/>
          </a:prstGeom>
        </p:spPr>
      </p:pic>
      <p:pic>
        <p:nvPicPr>
          <p:cNvPr id="187" name="Image 8" descr="preencoded.png">    </p:cNvPr>
          <p:cNvPicPr>
            <a:picLocks noChangeAspect="1"/>
          </p:cNvPicPr>
          <p:nvPr/>
        </p:nvPicPr>
        <p:blipFill>
          <a:blip r:embed="rId9"/>
          <a:stretch>
            <a:fillRect/>
          </a:stretch>
        </p:blipFill>
        <p:spPr>
          <a:xfrm>
            <a:off x="5584813" y="4420753"/>
            <a:ext cx="0" cy="1"/>
          </a:xfrm>
          <a:prstGeom prst="rect">
            <a:avLst/>
          </a:prstGeom>
        </p:spPr>
      </p:pic>
      <p:pic>
        <p:nvPicPr>
          <p:cNvPr id="188" name="Image 9" descr="preencoded.png">    </p:cNvPr>
          <p:cNvPicPr>
            <a:picLocks noChangeAspect="1"/>
          </p:cNvPicPr>
          <p:nvPr/>
        </p:nvPicPr>
        <p:blipFill>
          <a:blip r:embed="rId10"/>
          <a:stretch>
            <a:fillRect/>
          </a:stretch>
        </p:blipFill>
        <p:spPr>
          <a:xfrm>
            <a:off x="6331707" y="4130241"/>
            <a:ext cx="76200" cy="76200"/>
          </a:xfrm>
          <a:prstGeom prst="rect">
            <a:avLst/>
          </a:prstGeom>
        </p:spPr>
      </p:pic>
      <p:pic>
        <p:nvPicPr>
          <p:cNvPr id="189" name="Image 10" descr="preencoded.png">    </p:cNvPr>
          <p:cNvPicPr>
            <a:picLocks noChangeAspect="1"/>
          </p:cNvPicPr>
          <p:nvPr/>
        </p:nvPicPr>
        <p:blipFill>
          <a:blip r:embed="rId11"/>
          <a:stretch>
            <a:fillRect/>
          </a:stretch>
        </p:blipFill>
        <p:spPr>
          <a:xfrm>
            <a:off x="5584813" y="4130241"/>
            <a:ext cx="76200" cy="76200"/>
          </a:xfrm>
          <a:prstGeom prst="rect">
            <a:avLst/>
          </a:prstGeom>
        </p:spPr>
      </p:pic>
      <p:pic>
        <p:nvPicPr>
          <p:cNvPr id="190" name="Image 11" descr="preencoded.png">    </p:cNvPr>
          <p:cNvPicPr>
            <a:picLocks noChangeAspect="1"/>
          </p:cNvPicPr>
          <p:nvPr/>
        </p:nvPicPr>
        <p:blipFill>
          <a:blip r:embed="rId12"/>
          <a:stretch>
            <a:fillRect/>
          </a:stretch>
        </p:blipFill>
        <p:spPr>
          <a:xfrm>
            <a:off x="5584813" y="3730191"/>
            <a:ext cx="76200" cy="76200"/>
          </a:xfrm>
          <a:prstGeom prst="rect">
            <a:avLst/>
          </a:prstGeom>
        </p:spPr>
      </p:pic>
      <p:pic>
        <p:nvPicPr>
          <p:cNvPr id="191" name="Image 12" descr="preencoded.png">    </p:cNvPr>
          <p:cNvPicPr>
            <a:picLocks noChangeAspect="1"/>
          </p:cNvPicPr>
          <p:nvPr/>
        </p:nvPicPr>
        <p:blipFill>
          <a:blip r:embed="rId13"/>
          <a:stretch>
            <a:fillRect/>
          </a:stretch>
        </p:blipFill>
        <p:spPr>
          <a:xfrm>
            <a:off x="3590925" y="1966912"/>
            <a:ext cx="1636700" cy="1343025"/>
          </a:xfrm>
          <a:prstGeom prst="rect">
            <a:avLst/>
          </a:prstGeom>
        </p:spPr>
      </p:pic>
      <p:pic>
        <p:nvPicPr>
          <p:cNvPr id="192" name="Image 13" descr="preencoded.png">    </p:cNvPr>
          <p:cNvPicPr>
            <a:picLocks noChangeAspect="1"/>
          </p:cNvPicPr>
          <p:nvPr/>
        </p:nvPicPr>
        <p:blipFill>
          <a:blip r:embed="rId14"/>
          <a:stretch>
            <a:fillRect/>
          </a:stretch>
        </p:blipFill>
        <p:spPr>
          <a:xfrm>
            <a:off x="4229026" y="4430278"/>
            <a:ext cx="57150" cy="57150"/>
          </a:xfrm>
          <a:prstGeom prst="rect">
            <a:avLst/>
          </a:prstGeom>
        </p:spPr>
      </p:pic>
      <p:pic>
        <p:nvPicPr>
          <p:cNvPr id="193" name="Image 14" descr="preencoded.png">    </p:cNvPr>
          <p:cNvPicPr>
            <a:picLocks noChangeAspect="1"/>
          </p:cNvPicPr>
          <p:nvPr/>
        </p:nvPicPr>
        <p:blipFill>
          <a:blip r:embed="rId15"/>
          <a:stretch>
            <a:fillRect/>
          </a:stretch>
        </p:blipFill>
        <p:spPr>
          <a:xfrm>
            <a:off x="3833812" y="4439803"/>
            <a:ext cx="38100" cy="38100"/>
          </a:xfrm>
          <a:prstGeom prst="rect">
            <a:avLst/>
          </a:prstGeom>
        </p:spPr>
      </p:pic>
      <p:pic>
        <p:nvPicPr>
          <p:cNvPr id="194" name="Image 15" descr="preencoded.png">    </p:cNvPr>
          <p:cNvPicPr>
            <a:picLocks noChangeAspect="1"/>
          </p:cNvPicPr>
          <p:nvPr/>
        </p:nvPicPr>
        <p:blipFill>
          <a:blip r:embed="rId16"/>
          <a:stretch>
            <a:fillRect/>
          </a:stretch>
        </p:blipFill>
        <p:spPr>
          <a:xfrm>
            <a:off x="4580706" y="4130241"/>
            <a:ext cx="76200" cy="76200"/>
          </a:xfrm>
          <a:prstGeom prst="rect">
            <a:avLst/>
          </a:prstGeom>
        </p:spPr>
      </p:pic>
      <p:pic>
        <p:nvPicPr>
          <p:cNvPr id="195" name="Image 16" descr="preencoded.png">    </p:cNvPr>
          <p:cNvPicPr>
            <a:picLocks noChangeAspect="1"/>
          </p:cNvPicPr>
          <p:nvPr/>
        </p:nvPicPr>
        <p:blipFill>
          <a:blip r:embed="rId17"/>
          <a:stretch>
            <a:fillRect/>
          </a:stretch>
        </p:blipFill>
        <p:spPr>
          <a:xfrm>
            <a:off x="3833812" y="4130241"/>
            <a:ext cx="76200" cy="76200"/>
          </a:xfrm>
          <a:prstGeom prst="rect">
            <a:avLst/>
          </a:prstGeom>
        </p:spPr>
      </p:pic>
      <p:pic>
        <p:nvPicPr>
          <p:cNvPr id="196" name="Image 17" descr="preencoded.png">    </p:cNvPr>
          <p:cNvPicPr>
            <a:picLocks noChangeAspect="1"/>
          </p:cNvPicPr>
          <p:nvPr/>
        </p:nvPicPr>
        <p:blipFill>
          <a:blip r:embed="rId18"/>
          <a:stretch>
            <a:fillRect/>
          </a:stretch>
        </p:blipFill>
        <p:spPr>
          <a:xfrm>
            <a:off x="3833812" y="3730191"/>
            <a:ext cx="76200" cy="76200"/>
          </a:xfrm>
          <a:prstGeom prst="rect">
            <a:avLst/>
          </a:prstGeom>
        </p:spPr>
      </p:pic>
      <p:pic>
        <p:nvPicPr>
          <p:cNvPr id="197" name="Image 18" descr="preencoded.png">    </p:cNvPr>
          <p:cNvPicPr>
            <a:picLocks noChangeAspect="1"/>
          </p:cNvPicPr>
          <p:nvPr/>
        </p:nvPicPr>
        <p:blipFill>
          <a:blip r:embed="rId19"/>
          <a:stretch>
            <a:fillRect/>
          </a:stretch>
        </p:blipFill>
        <p:spPr>
          <a:xfrm>
            <a:off x="8605838" y="1408751"/>
            <a:ext cx="76200" cy="76200"/>
          </a:xfrm>
          <a:prstGeom prst="rect">
            <a:avLst/>
          </a:prstGeom>
        </p:spPr>
      </p:pic>
      <p:pic>
        <p:nvPicPr>
          <p:cNvPr id="198" name="Image 19" descr="preencoded.png">    </p:cNvPr>
          <p:cNvPicPr>
            <a:picLocks noChangeAspect="1"/>
          </p:cNvPicPr>
          <p:nvPr/>
        </p:nvPicPr>
        <p:blipFill>
          <a:blip r:embed="rId20"/>
          <a:stretch>
            <a:fillRect/>
          </a:stretch>
        </p:blipFill>
        <p:spPr>
          <a:xfrm>
            <a:off x="7937488" y="1408751"/>
            <a:ext cx="76200" cy="76200"/>
          </a:xfrm>
          <a:prstGeom prst="rect">
            <a:avLst/>
          </a:prstGeom>
        </p:spPr>
      </p:pic>
      <p:pic>
        <p:nvPicPr>
          <p:cNvPr id="199" name="Image 20" descr="preencoded.png">    </p:cNvPr>
          <p:cNvPicPr>
            <a:picLocks noChangeAspect="1"/>
          </p:cNvPicPr>
          <p:nvPr/>
        </p:nvPicPr>
        <p:blipFill>
          <a:blip r:embed="rId21"/>
          <a:stretch>
            <a:fillRect/>
          </a:stretch>
        </p:blipFill>
        <p:spPr>
          <a:xfrm>
            <a:off x="7397651" y="1408751"/>
            <a:ext cx="76200" cy="76200"/>
          </a:xfrm>
          <a:prstGeom prst="rect">
            <a:avLst/>
          </a:prstGeom>
        </p:spPr>
      </p:pic>
      <p:pic>
        <p:nvPicPr>
          <p:cNvPr id="200" name="Image 21" descr="preencoded.png">    </p:cNvPr>
          <p:cNvPicPr>
            <a:picLocks noChangeAspect="1"/>
          </p:cNvPicPr>
          <p:nvPr/>
        </p:nvPicPr>
        <p:blipFill>
          <a:blip r:embed="rId22"/>
          <a:stretch>
            <a:fillRect/>
          </a:stretch>
        </p:blipFill>
        <p:spPr>
          <a:xfrm>
            <a:off x="6848029" y="1376363"/>
            <a:ext cx="76200" cy="76200"/>
          </a:xfrm>
          <a:prstGeom prst="rect">
            <a:avLst/>
          </a:prstGeom>
        </p:spPr>
      </p:pic>
      <p:pic>
        <p:nvPicPr>
          <p:cNvPr id="201" name="Image 22" descr="preencoded.png">    </p:cNvPr>
          <p:cNvPicPr>
            <a:picLocks noChangeAspect="1"/>
          </p:cNvPicPr>
          <p:nvPr/>
        </p:nvPicPr>
        <p:blipFill>
          <a:blip r:embed="rId23"/>
          <a:stretch>
            <a:fillRect/>
          </a:stretch>
        </p:blipFill>
        <p:spPr>
          <a:xfrm>
            <a:off x="5243289" y="1376363"/>
            <a:ext cx="76200" cy="76200"/>
          </a:xfrm>
          <a:prstGeom prst="rect">
            <a:avLst/>
          </a:prstGeom>
        </p:spPr>
      </p:pic>
      <p:sp>
        <p:nvSpPr>
          <p:cNvPr id="202" name="Text 177"/>
          <p:cNvSpPr/>
          <p:nvPr/>
        </p:nvSpPr>
        <p:spPr>
          <a:xfrm>
            <a:off x="3962400" y="595313"/>
            <a:ext cx="1171575" cy="76200"/>
          </a:xfrm>
          <a:prstGeom prst="rect">
            <a:avLst/>
          </a:prstGeom>
          <a:noFill/>
          <a:ln/>
        </p:spPr>
        <p:txBody>
          <a:bodyPr wrap="square" rtlCol="0" anchor="ctr"/>
          <a:lstStyle/>
          <a:p>
            <a:pPr algn="l" indent="0" marL="0">
              <a:lnSpc>
                <a:spcPts val="604"/>
              </a:lnSpc>
              <a:buNone/>
            </a:pPr>
            <a:r>
              <a:rPr lang="en-US" sz="525" dirty="0">
                <a:solidFill>
                  <a:srgbClr val="6B6D75">
                    <a:alpha val="99000"/>
                  </a:srgbClr>
                </a:solidFill>
                <a:latin typeface="Times" pitchFamily="34" charset="0"/>
                <a:ea typeface="Times" pitchFamily="34" charset="-122"/>
                <a:cs typeface="Times" pitchFamily="34" charset="-120"/>
              </a:rPr>
              <a:t>Search by name or genre...</a:t>
            </a:r>
            <a:endParaRPr lang="en-US" sz="525" dirty="0"/>
          </a:p>
        </p:txBody>
      </p:sp>
      <p:sp>
        <p:nvSpPr>
          <p:cNvPr id="203" name="Text 178"/>
          <p:cNvSpPr/>
          <p:nvPr/>
        </p:nvSpPr>
        <p:spPr>
          <a:xfrm>
            <a:off x="8490291" y="290513"/>
            <a:ext cx="714375"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Dashboard</a:t>
            </a:r>
            <a:endParaRPr lang="en-US" sz="525" dirty="0"/>
          </a:p>
        </p:txBody>
      </p:sp>
      <p:sp>
        <p:nvSpPr>
          <p:cNvPr id="204" name="Text 179"/>
          <p:cNvSpPr/>
          <p:nvPr/>
        </p:nvSpPr>
        <p:spPr>
          <a:xfrm>
            <a:off x="3733800" y="242888"/>
            <a:ext cx="847725" cy="190500"/>
          </a:xfrm>
          <a:prstGeom prst="rect">
            <a:avLst/>
          </a:prstGeom>
          <a:noFill/>
          <a:ln/>
        </p:spPr>
        <p:txBody>
          <a:bodyPr wrap="square" rtlCol="0" anchor="ctr"/>
          <a:lstStyle/>
          <a:p>
            <a:pPr algn="l" indent="0" marL="0">
              <a:lnSpc>
                <a:spcPts val="1500"/>
              </a:lnSpc>
              <a:buNone/>
            </a:pPr>
            <a:r>
              <a:rPr lang="en-US" sz="1350" b="1" spc="-34" kern="0" dirty="0">
                <a:solidFill>
                  <a:srgbClr val="1C1E26">
                    <a:alpha val="99000"/>
                  </a:srgbClr>
                </a:solidFill>
                <a:latin typeface="Teko" pitchFamily="34" charset="0"/>
                <a:ea typeface="Teko" pitchFamily="34" charset="-122"/>
                <a:cs typeface="Teko" pitchFamily="34" charset="-120"/>
              </a:rPr>
              <a:t>house</a:t>
            </a:r>
            <a:endParaRPr lang="en-US" sz="1350" dirty="0"/>
          </a:p>
        </p:txBody>
      </p:sp>
      <p:sp>
        <p:nvSpPr>
          <p:cNvPr id="205" name="Text 180"/>
          <p:cNvSpPr/>
          <p:nvPr/>
        </p:nvSpPr>
        <p:spPr>
          <a:xfrm>
            <a:off x="4124325" y="242888"/>
            <a:ext cx="804862" cy="190500"/>
          </a:xfrm>
          <a:prstGeom prst="rect">
            <a:avLst/>
          </a:prstGeom>
          <a:noFill/>
          <a:ln/>
        </p:spPr>
        <p:txBody>
          <a:bodyPr wrap="square" rtlCol="0" anchor="ctr"/>
          <a:lstStyle/>
          <a:p>
            <a:pPr algn="l" indent="0" marL="0">
              <a:lnSpc>
                <a:spcPts val="1500"/>
              </a:lnSpc>
              <a:buNone/>
            </a:pPr>
            <a:r>
              <a:rPr lang="en-US" sz="1350" b="1" spc="-34" kern="0" dirty="0">
                <a:solidFill>
                  <a:srgbClr val="C35141">
                    <a:alpha val="99000"/>
                  </a:srgbClr>
                </a:solidFill>
                <a:latin typeface="Teko" pitchFamily="34" charset="0"/>
                <a:ea typeface="Teko" pitchFamily="34" charset="-122"/>
                <a:cs typeface="Teko" pitchFamily="34" charset="-120"/>
              </a:rPr>
              <a:t>show</a:t>
            </a:r>
            <a:endParaRPr lang="en-US" sz="1350" dirty="0"/>
          </a:p>
        </p:txBody>
      </p:sp>
      <p:sp>
        <p:nvSpPr>
          <p:cNvPr id="206" name="Text 181"/>
          <p:cNvSpPr/>
          <p:nvPr/>
        </p:nvSpPr>
        <p:spPr>
          <a:xfrm>
            <a:off x="6778079" y="7931869"/>
            <a:ext cx="719137" cy="76200"/>
          </a:xfrm>
          <a:prstGeom prst="rect">
            <a:avLst/>
          </a:prstGeom>
          <a:noFill/>
          <a:ln/>
        </p:spPr>
        <p:txBody>
          <a:bodyPr wrap="square" rtlCol="0" anchor="ctr"/>
          <a:lstStyle/>
          <a:p>
            <a:pPr algn="l" indent="0" marL="0">
              <a:lnSpc>
                <a:spcPts val="600"/>
              </a:lnSpc>
              <a:buNone/>
            </a:pPr>
            <a:r>
              <a:rPr lang="en-US" sz="450" b="1" spc="11" kern="0" dirty="0">
                <a:solidFill>
                  <a:srgbClr val="FAF7F2">
                    <a:alpha val="99000"/>
                  </a:srgbClr>
                </a:solidFill>
                <a:latin typeface="Times" pitchFamily="34" charset="0"/>
                <a:ea typeface="Times" pitchFamily="34" charset="-122"/>
                <a:cs typeface="Times" pitchFamily="34" charset="-120"/>
              </a:rPr>
              <a:t>HIRE ME</a:t>
            </a:r>
            <a:endParaRPr lang="en-US" sz="450" dirty="0"/>
          </a:p>
        </p:txBody>
      </p:sp>
      <p:sp>
        <p:nvSpPr>
          <p:cNvPr id="207" name="Text 182"/>
          <p:cNvSpPr/>
          <p:nvPr/>
        </p:nvSpPr>
        <p:spPr>
          <a:xfrm>
            <a:off x="5837225" y="8937910"/>
            <a:ext cx="552450"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(89)</a:t>
            </a:r>
            <a:endParaRPr lang="en-US" sz="450" dirty="0"/>
          </a:p>
        </p:txBody>
      </p:sp>
      <p:sp>
        <p:nvSpPr>
          <p:cNvPr id="208" name="Text 183"/>
          <p:cNvSpPr/>
          <p:nvPr/>
        </p:nvSpPr>
        <p:spPr>
          <a:xfrm>
            <a:off x="5713400" y="8916479"/>
            <a:ext cx="552450"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4.8</a:t>
            </a:r>
            <a:endParaRPr lang="en-US" sz="600" dirty="0"/>
          </a:p>
        </p:txBody>
      </p:sp>
      <p:sp>
        <p:nvSpPr>
          <p:cNvPr id="209" name="Text 184"/>
          <p:cNvSpPr/>
          <p:nvPr/>
        </p:nvSpPr>
        <p:spPr>
          <a:xfrm>
            <a:off x="6540903" y="10490485"/>
            <a:ext cx="719137"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pitch show</a:t>
            </a:r>
            <a:endParaRPr lang="en-US" sz="525" dirty="0"/>
          </a:p>
        </p:txBody>
      </p:sp>
      <p:sp>
        <p:nvSpPr>
          <p:cNvPr id="210" name="Text 185"/>
          <p:cNvSpPr/>
          <p:nvPr/>
        </p:nvSpPr>
        <p:spPr>
          <a:xfrm>
            <a:off x="5793972" y="10490485"/>
            <a:ext cx="738188"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view profile</a:t>
            </a:r>
            <a:endParaRPr lang="en-US" sz="525" dirty="0"/>
          </a:p>
        </p:txBody>
      </p:sp>
      <p:sp>
        <p:nvSpPr>
          <p:cNvPr id="211" name="Text 186"/>
          <p:cNvSpPr/>
          <p:nvPr/>
        </p:nvSpPr>
        <p:spPr>
          <a:xfrm>
            <a:off x="5661013" y="10299985"/>
            <a:ext cx="638175" cy="76200"/>
          </a:xfrm>
          <a:prstGeom prst="rect">
            <a:avLst/>
          </a:prstGeom>
          <a:noFill/>
          <a:ln/>
        </p:spPr>
        <p:txBody>
          <a:bodyPr wrap="square" rtlCol="0" anchor="ctr"/>
          <a:lstStyle/>
          <a:p>
            <a:pPr algn="l" indent="0" marL="0">
              <a:lnSpc>
                <a:spcPts val="600"/>
              </a:lnSpc>
              <a:buNone/>
            </a:pPr>
            <a:r>
              <a:rPr lang="en-US" sz="450" b="1" dirty="0">
                <a:solidFill>
                  <a:srgbClr val="4A7C7E">
                    <a:alpha val="99000"/>
                  </a:srgbClr>
                </a:solidFill>
                <a:latin typeface="Times" pitchFamily="34" charset="0"/>
                <a:ea typeface="Times" pitchFamily="34" charset="-122"/>
                <a:cs typeface="Times" pitchFamily="34" charset="-120"/>
              </a:rPr>
              <a:t>on tour</a:t>
            </a:r>
            <a:endParaRPr lang="en-US" sz="450" dirty="0"/>
          </a:p>
        </p:txBody>
      </p:sp>
      <p:sp>
        <p:nvSpPr>
          <p:cNvPr id="212" name="Text 187"/>
          <p:cNvSpPr/>
          <p:nvPr/>
        </p:nvSpPr>
        <p:spPr>
          <a:xfrm>
            <a:off x="6446007" y="10026142"/>
            <a:ext cx="676275"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60-100</a:t>
            </a:r>
            <a:endParaRPr lang="en-US" sz="600" dirty="0"/>
          </a:p>
        </p:txBody>
      </p:sp>
      <p:sp>
        <p:nvSpPr>
          <p:cNvPr id="213" name="Text 188"/>
          <p:cNvSpPr/>
          <p:nvPr/>
        </p:nvSpPr>
        <p:spPr>
          <a:xfrm>
            <a:off x="6446007" y="9952323"/>
            <a:ext cx="90011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TYPICAL DRAW</a:t>
            </a:r>
            <a:endParaRPr lang="en-US" sz="450" dirty="0"/>
          </a:p>
        </p:txBody>
      </p:sp>
      <p:sp>
        <p:nvSpPr>
          <p:cNvPr id="214" name="Text 189"/>
          <p:cNvSpPr/>
          <p:nvPr/>
        </p:nvSpPr>
        <p:spPr>
          <a:xfrm>
            <a:off x="5699113" y="10026142"/>
            <a:ext cx="495300"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1</a:t>
            </a:r>
            <a:endParaRPr lang="en-US" sz="600" dirty="0"/>
          </a:p>
        </p:txBody>
      </p:sp>
      <p:sp>
        <p:nvSpPr>
          <p:cNvPr id="215" name="Text 190"/>
          <p:cNvSpPr/>
          <p:nvPr/>
        </p:nvSpPr>
        <p:spPr>
          <a:xfrm>
            <a:off x="5699113" y="9952323"/>
            <a:ext cx="76676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BAND SIZE</a:t>
            </a:r>
            <a:endParaRPr lang="en-US" sz="450" dirty="0"/>
          </a:p>
        </p:txBody>
      </p:sp>
      <p:sp>
        <p:nvSpPr>
          <p:cNvPr id="216" name="Text 191"/>
          <p:cNvSpPr/>
          <p:nvPr/>
        </p:nvSpPr>
        <p:spPr>
          <a:xfrm>
            <a:off x="6140723" y="9785635"/>
            <a:ext cx="70961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Electronic</a:t>
            </a:r>
            <a:endParaRPr lang="en-US" sz="450" dirty="0"/>
          </a:p>
        </p:txBody>
      </p:sp>
      <p:sp>
        <p:nvSpPr>
          <p:cNvPr id="217" name="Text 192"/>
          <p:cNvSpPr/>
          <p:nvPr/>
        </p:nvSpPr>
        <p:spPr>
          <a:xfrm>
            <a:off x="5892031" y="9785635"/>
            <a:ext cx="59531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Disco</a:t>
            </a:r>
            <a:endParaRPr lang="en-US" sz="450" dirty="0"/>
          </a:p>
        </p:txBody>
      </p:sp>
      <p:sp>
        <p:nvSpPr>
          <p:cNvPr id="218" name="Text 193"/>
          <p:cNvSpPr/>
          <p:nvPr/>
        </p:nvSpPr>
        <p:spPr>
          <a:xfrm>
            <a:off x="5625312" y="9785635"/>
            <a:ext cx="61436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House</a:t>
            </a:r>
            <a:endParaRPr lang="en-US" sz="450" dirty="0"/>
          </a:p>
        </p:txBody>
      </p:sp>
      <p:sp>
        <p:nvSpPr>
          <p:cNvPr id="219" name="Text 194"/>
          <p:cNvSpPr/>
          <p:nvPr/>
        </p:nvSpPr>
        <p:spPr>
          <a:xfrm>
            <a:off x="5689588" y="9599898"/>
            <a:ext cx="747712"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Miami, FL</a:t>
            </a:r>
            <a:endParaRPr lang="en-US" sz="525" dirty="0"/>
          </a:p>
        </p:txBody>
      </p:sp>
      <p:sp>
        <p:nvSpPr>
          <p:cNvPr id="220" name="Text 195"/>
          <p:cNvSpPr/>
          <p:nvPr/>
        </p:nvSpPr>
        <p:spPr>
          <a:xfrm>
            <a:off x="5584813" y="9485598"/>
            <a:ext cx="1143000" cy="95250"/>
          </a:xfrm>
          <a:prstGeom prst="rect">
            <a:avLst/>
          </a:prstGeom>
          <a:noFill/>
          <a:ln/>
        </p:spPr>
        <p:txBody>
          <a:bodyPr wrap="square" rtlCol="0" anchor="ctr"/>
          <a:lstStyle/>
          <a:p>
            <a:pPr algn="l" indent="0" marL="0">
              <a:lnSpc>
                <a:spcPts val="750"/>
              </a:lnSpc>
              <a:buNone/>
            </a:pPr>
            <a:r>
              <a:rPr lang="en-US" sz="525" i="1" dirty="0">
                <a:solidFill>
                  <a:srgbClr val="6B6D75">
                    <a:alpha val="99000"/>
                  </a:srgbClr>
                </a:solidFill>
                <a:latin typeface="Times" pitchFamily="34" charset="0"/>
                <a:ea typeface="Times" pitchFamily="34" charset="-122"/>
                <a:cs typeface="Times" pitchFamily="34" charset="-120"/>
              </a:rPr>
              <a:t>vinyl sets • house to disco</a:t>
            </a:r>
            <a:endParaRPr lang="en-US" sz="525" dirty="0"/>
          </a:p>
        </p:txBody>
      </p:sp>
      <p:sp>
        <p:nvSpPr>
          <p:cNvPr id="221" name="Text 196"/>
          <p:cNvSpPr/>
          <p:nvPr/>
        </p:nvSpPr>
        <p:spPr>
          <a:xfrm>
            <a:off x="5584813" y="9330817"/>
            <a:ext cx="1009650"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DJ Sunset Blvd</a:t>
            </a:r>
            <a:endParaRPr lang="en-US" sz="750" dirty="0"/>
          </a:p>
        </p:txBody>
      </p:sp>
      <p:sp>
        <p:nvSpPr>
          <p:cNvPr id="222" name="Text 197"/>
          <p:cNvSpPr/>
          <p:nvPr/>
        </p:nvSpPr>
        <p:spPr>
          <a:xfrm>
            <a:off x="4086225" y="8937910"/>
            <a:ext cx="552450"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(45)</a:t>
            </a:r>
            <a:endParaRPr lang="en-US" sz="450" dirty="0"/>
          </a:p>
        </p:txBody>
      </p:sp>
      <p:sp>
        <p:nvSpPr>
          <p:cNvPr id="223" name="Text 198"/>
          <p:cNvSpPr/>
          <p:nvPr/>
        </p:nvSpPr>
        <p:spPr>
          <a:xfrm>
            <a:off x="3962400" y="8916479"/>
            <a:ext cx="552450"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4.7</a:t>
            </a:r>
            <a:endParaRPr lang="en-US" sz="600" dirty="0"/>
          </a:p>
        </p:txBody>
      </p:sp>
      <p:sp>
        <p:nvSpPr>
          <p:cNvPr id="224" name="Text 199"/>
          <p:cNvSpPr/>
          <p:nvPr/>
        </p:nvSpPr>
        <p:spPr>
          <a:xfrm>
            <a:off x="4789903" y="10490485"/>
            <a:ext cx="719137"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pitch show</a:t>
            </a:r>
            <a:endParaRPr lang="en-US" sz="525" dirty="0"/>
          </a:p>
        </p:txBody>
      </p:sp>
      <p:sp>
        <p:nvSpPr>
          <p:cNvPr id="225" name="Text 200"/>
          <p:cNvSpPr/>
          <p:nvPr/>
        </p:nvSpPr>
        <p:spPr>
          <a:xfrm>
            <a:off x="4042972" y="10490485"/>
            <a:ext cx="738188"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view profile</a:t>
            </a:r>
            <a:endParaRPr lang="en-US" sz="525" dirty="0"/>
          </a:p>
        </p:txBody>
      </p:sp>
      <p:sp>
        <p:nvSpPr>
          <p:cNvPr id="226" name="Text 201"/>
          <p:cNvSpPr/>
          <p:nvPr/>
        </p:nvSpPr>
        <p:spPr>
          <a:xfrm>
            <a:off x="3890962" y="10299985"/>
            <a:ext cx="723900"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needs sleep</a:t>
            </a:r>
            <a:endParaRPr lang="en-US" sz="450" dirty="0"/>
          </a:p>
        </p:txBody>
      </p:sp>
      <p:sp>
        <p:nvSpPr>
          <p:cNvPr id="227" name="Text 202"/>
          <p:cNvSpPr/>
          <p:nvPr/>
        </p:nvSpPr>
        <p:spPr>
          <a:xfrm>
            <a:off x="4695006" y="10026142"/>
            <a:ext cx="638175"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35-50</a:t>
            </a:r>
            <a:endParaRPr lang="en-US" sz="600" dirty="0"/>
          </a:p>
        </p:txBody>
      </p:sp>
      <p:sp>
        <p:nvSpPr>
          <p:cNvPr id="228" name="Text 203"/>
          <p:cNvSpPr/>
          <p:nvPr/>
        </p:nvSpPr>
        <p:spPr>
          <a:xfrm>
            <a:off x="4695006" y="9952323"/>
            <a:ext cx="90011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TYPICAL DRAW</a:t>
            </a:r>
            <a:endParaRPr lang="en-US" sz="450" dirty="0"/>
          </a:p>
        </p:txBody>
      </p:sp>
      <p:sp>
        <p:nvSpPr>
          <p:cNvPr id="229" name="Text 204"/>
          <p:cNvSpPr/>
          <p:nvPr/>
        </p:nvSpPr>
        <p:spPr>
          <a:xfrm>
            <a:off x="3948112" y="10026142"/>
            <a:ext cx="495300"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3</a:t>
            </a:r>
            <a:endParaRPr lang="en-US" sz="600" dirty="0"/>
          </a:p>
        </p:txBody>
      </p:sp>
      <p:sp>
        <p:nvSpPr>
          <p:cNvPr id="230" name="Text 205"/>
          <p:cNvSpPr/>
          <p:nvPr/>
        </p:nvSpPr>
        <p:spPr>
          <a:xfrm>
            <a:off x="3948112" y="9952323"/>
            <a:ext cx="76676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BAND SIZE</a:t>
            </a:r>
            <a:endParaRPr lang="en-US" sz="450" dirty="0"/>
          </a:p>
        </p:txBody>
      </p:sp>
      <p:sp>
        <p:nvSpPr>
          <p:cNvPr id="231" name="Text 206"/>
          <p:cNvSpPr/>
          <p:nvPr/>
        </p:nvSpPr>
        <p:spPr>
          <a:xfrm>
            <a:off x="4493400" y="9785635"/>
            <a:ext cx="70961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Post-Rock</a:t>
            </a:r>
            <a:endParaRPr lang="en-US" sz="450" dirty="0"/>
          </a:p>
        </p:txBody>
      </p:sp>
      <p:sp>
        <p:nvSpPr>
          <p:cNvPr id="232" name="Text 207"/>
          <p:cNvSpPr/>
          <p:nvPr/>
        </p:nvSpPr>
        <p:spPr>
          <a:xfrm>
            <a:off x="4265600" y="9785635"/>
            <a:ext cx="571500"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Emo</a:t>
            </a:r>
            <a:endParaRPr lang="en-US" sz="450" dirty="0"/>
          </a:p>
        </p:txBody>
      </p:sp>
      <p:sp>
        <p:nvSpPr>
          <p:cNvPr id="233" name="Text 208"/>
          <p:cNvSpPr/>
          <p:nvPr/>
        </p:nvSpPr>
        <p:spPr>
          <a:xfrm>
            <a:off x="3875875" y="9785635"/>
            <a:ext cx="733425"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Math Rock</a:t>
            </a:r>
            <a:endParaRPr lang="en-US" sz="450" dirty="0"/>
          </a:p>
        </p:txBody>
      </p:sp>
      <p:sp>
        <p:nvSpPr>
          <p:cNvPr id="234" name="Text 209"/>
          <p:cNvSpPr/>
          <p:nvPr/>
        </p:nvSpPr>
        <p:spPr>
          <a:xfrm>
            <a:off x="3938588" y="9599898"/>
            <a:ext cx="776287"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Chicago, IL</a:t>
            </a:r>
            <a:endParaRPr lang="en-US" sz="525" dirty="0"/>
          </a:p>
        </p:txBody>
      </p:sp>
      <p:sp>
        <p:nvSpPr>
          <p:cNvPr id="235" name="Text 210"/>
          <p:cNvSpPr/>
          <p:nvPr/>
        </p:nvSpPr>
        <p:spPr>
          <a:xfrm>
            <a:off x="3833812" y="9485598"/>
            <a:ext cx="1257300" cy="95250"/>
          </a:xfrm>
          <a:prstGeom prst="rect">
            <a:avLst/>
          </a:prstGeom>
          <a:noFill/>
          <a:ln/>
        </p:spPr>
        <p:txBody>
          <a:bodyPr wrap="square" rtlCol="0" anchor="ctr"/>
          <a:lstStyle/>
          <a:p>
            <a:pPr algn="l" indent="0" marL="0">
              <a:lnSpc>
                <a:spcPts val="750"/>
              </a:lnSpc>
              <a:buNone/>
            </a:pPr>
            <a:r>
              <a:rPr lang="en-US" sz="525" i="1" dirty="0">
                <a:solidFill>
                  <a:srgbClr val="6B6D75">
                    <a:alpha val="99000"/>
                  </a:srgbClr>
                </a:solidFill>
                <a:latin typeface="Times" pitchFamily="34" charset="0"/>
                <a:ea typeface="Times" pitchFamily="34" charset="-122"/>
                <a:cs typeface="Times" pitchFamily="34" charset="-120"/>
              </a:rPr>
              <a:t>math rock meets midwest emo</a:t>
            </a:r>
            <a:endParaRPr lang="en-US" sz="525" dirty="0"/>
          </a:p>
        </p:txBody>
      </p:sp>
      <p:sp>
        <p:nvSpPr>
          <p:cNvPr id="236" name="Text 211"/>
          <p:cNvSpPr/>
          <p:nvPr/>
        </p:nvSpPr>
        <p:spPr>
          <a:xfrm>
            <a:off x="3833812" y="9330817"/>
            <a:ext cx="1104900"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Basement Theory</a:t>
            </a:r>
            <a:endParaRPr lang="en-US" sz="750" dirty="0"/>
          </a:p>
        </p:txBody>
      </p:sp>
      <p:sp>
        <p:nvSpPr>
          <p:cNvPr id="237" name="Text 212"/>
          <p:cNvSpPr/>
          <p:nvPr/>
        </p:nvSpPr>
        <p:spPr>
          <a:xfrm>
            <a:off x="8529079" y="2052637"/>
            <a:ext cx="719137" cy="76200"/>
          </a:xfrm>
          <a:prstGeom prst="rect">
            <a:avLst/>
          </a:prstGeom>
          <a:noFill/>
          <a:ln/>
        </p:spPr>
        <p:txBody>
          <a:bodyPr wrap="square" rtlCol="0" anchor="ctr"/>
          <a:lstStyle/>
          <a:p>
            <a:pPr algn="l" indent="0" marL="0">
              <a:lnSpc>
                <a:spcPts val="600"/>
              </a:lnSpc>
              <a:buNone/>
            </a:pPr>
            <a:r>
              <a:rPr lang="en-US" sz="450" b="1" spc="11" kern="0" dirty="0">
                <a:solidFill>
                  <a:srgbClr val="FAF7F2">
                    <a:alpha val="99000"/>
                  </a:srgbClr>
                </a:solidFill>
                <a:latin typeface="Times" pitchFamily="34" charset="0"/>
                <a:ea typeface="Times" pitchFamily="34" charset="-122"/>
                <a:cs typeface="Times" pitchFamily="34" charset="-120"/>
              </a:rPr>
              <a:t>HIRE ME</a:t>
            </a:r>
            <a:endParaRPr lang="en-US" sz="450" dirty="0"/>
          </a:p>
        </p:txBody>
      </p:sp>
      <p:sp>
        <p:nvSpPr>
          <p:cNvPr id="238" name="Text 213"/>
          <p:cNvSpPr/>
          <p:nvPr/>
        </p:nvSpPr>
        <p:spPr>
          <a:xfrm>
            <a:off x="8353816" y="4611253"/>
            <a:ext cx="595313"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Invite</a:t>
            </a:r>
            <a:endParaRPr lang="en-US" sz="525" dirty="0"/>
          </a:p>
        </p:txBody>
      </p:sp>
      <p:sp>
        <p:nvSpPr>
          <p:cNvPr id="239" name="Text 214"/>
          <p:cNvSpPr/>
          <p:nvPr/>
        </p:nvSpPr>
        <p:spPr>
          <a:xfrm>
            <a:off x="7544972" y="4611253"/>
            <a:ext cx="738188"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view profile</a:t>
            </a:r>
            <a:endParaRPr lang="en-US" sz="525" dirty="0"/>
          </a:p>
        </p:txBody>
      </p:sp>
      <p:sp>
        <p:nvSpPr>
          <p:cNvPr id="240" name="Text 215"/>
          <p:cNvSpPr/>
          <p:nvPr/>
        </p:nvSpPr>
        <p:spPr>
          <a:xfrm>
            <a:off x="7807226" y="4420753"/>
            <a:ext cx="638175" cy="76200"/>
          </a:xfrm>
          <a:prstGeom prst="rect">
            <a:avLst/>
          </a:prstGeom>
          <a:noFill/>
          <a:ln/>
        </p:spPr>
        <p:txBody>
          <a:bodyPr wrap="square" rtlCol="0" anchor="ctr"/>
          <a:lstStyle/>
          <a:p>
            <a:pPr algn="l" indent="0" marL="0">
              <a:lnSpc>
                <a:spcPts val="600"/>
              </a:lnSpc>
              <a:buNone/>
            </a:pPr>
            <a:r>
              <a:rPr lang="en-US" sz="450" b="1" dirty="0">
                <a:solidFill>
                  <a:srgbClr val="4A7C7E">
                    <a:alpha val="99000"/>
                  </a:srgbClr>
                </a:solidFill>
                <a:latin typeface="Times" pitchFamily="34" charset="0"/>
                <a:ea typeface="Times" pitchFamily="34" charset="-122"/>
                <a:cs typeface="Times" pitchFamily="34" charset="-120"/>
              </a:rPr>
              <a:t>on tour</a:t>
            </a:r>
            <a:endParaRPr lang="en-US" sz="450" dirty="0"/>
          </a:p>
        </p:txBody>
      </p:sp>
      <p:sp>
        <p:nvSpPr>
          <p:cNvPr id="241" name="Text 216"/>
          <p:cNvSpPr/>
          <p:nvPr/>
        </p:nvSpPr>
        <p:spPr>
          <a:xfrm>
            <a:off x="7392963" y="4420753"/>
            <a:ext cx="723900"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needs sleep</a:t>
            </a:r>
            <a:endParaRPr lang="en-US" sz="450" dirty="0"/>
          </a:p>
        </p:txBody>
      </p:sp>
      <p:sp>
        <p:nvSpPr>
          <p:cNvPr id="242" name="Text 217"/>
          <p:cNvSpPr/>
          <p:nvPr/>
        </p:nvSpPr>
        <p:spPr>
          <a:xfrm>
            <a:off x="8197007" y="4146910"/>
            <a:ext cx="638175"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25-40</a:t>
            </a:r>
            <a:endParaRPr lang="en-US" sz="600" dirty="0"/>
          </a:p>
        </p:txBody>
      </p:sp>
      <p:sp>
        <p:nvSpPr>
          <p:cNvPr id="243" name="Text 218"/>
          <p:cNvSpPr/>
          <p:nvPr/>
        </p:nvSpPr>
        <p:spPr>
          <a:xfrm>
            <a:off x="8197007" y="4073091"/>
            <a:ext cx="90011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TYPICAL DRAW</a:t>
            </a:r>
            <a:endParaRPr lang="en-US" sz="450" dirty="0"/>
          </a:p>
        </p:txBody>
      </p:sp>
      <p:sp>
        <p:nvSpPr>
          <p:cNvPr id="244" name="Text 219"/>
          <p:cNvSpPr/>
          <p:nvPr/>
        </p:nvSpPr>
        <p:spPr>
          <a:xfrm>
            <a:off x="7450113" y="4146910"/>
            <a:ext cx="495300"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4</a:t>
            </a:r>
            <a:endParaRPr lang="en-US" sz="600" dirty="0"/>
          </a:p>
        </p:txBody>
      </p:sp>
      <p:sp>
        <p:nvSpPr>
          <p:cNvPr id="245" name="Text 220"/>
          <p:cNvSpPr/>
          <p:nvPr/>
        </p:nvSpPr>
        <p:spPr>
          <a:xfrm>
            <a:off x="7450113" y="4073091"/>
            <a:ext cx="76676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BAND SIZE</a:t>
            </a:r>
            <a:endParaRPr lang="en-US" sz="450" dirty="0"/>
          </a:p>
        </p:txBody>
      </p:sp>
      <p:sp>
        <p:nvSpPr>
          <p:cNvPr id="246" name="Text 221"/>
          <p:cNvSpPr/>
          <p:nvPr/>
        </p:nvSpPr>
        <p:spPr>
          <a:xfrm>
            <a:off x="7955775" y="3906403"/>
            <a:ext cx="72866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Americana</a:t>
            </a:r>
            <a:endParaRPr lang="en-US" sz="450" dirty="0"/>
          </a:p>
        </p:txBody>
      </p:sp>
      <p:sp>
        <p:nvSpPr>
          <p:cNvPr id="247" name="Text 222"/>
          <p:cNvSpPr/>
          <p:nvPr/>
        </p:nvSpPr>
        <p:spPr>
          <a:xfrm>
            <a:off x="7729575" y="3906403"/>
            <a:ext cx="571500"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Folk</a:t>
            </a:r>
            <a:endParaRPr lang="en-US" sz="450" dirty="0"/>
          </a:p>
        </p:txBody>
      </p:sp>
      <p:sp>
        <p:nvSpPr>
          <p:cNvPr id="248" name="Text 223"/>
          <p:cNvSpPr/>
          <p:nvPr/>
        </p:nvSpPr>
        <p:spPr>
          <a:xfrm>
            <a:off x="7376313" y="3906403"/>
            <a:ext cx="70008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Bluegrass</a:t>
            </a:r>
            <a:endParaRPr lang="en-US" sz="450" dirty="0"/>
          </a:p>
        </p:txBody>
      </p:sp>
      <p:sp>
        <p:nvSpPr>
          <p:cNvPr id="249" name="Text 224"/>
          <p:cNvSpPr/>
          <p:nvPr/>
        </p:nvSpPr>
        <p:spPr>
          <a:xfrm>
            <a:off x="7440588" y="3720666"/>
            <a:ext cx="838200"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Nashville, TN</a:t>
            </a:r>
            <a:endParaRPr lang="en-US" sz="525" dirty="0"/>
          </a:p>
        </p:txBody>
      </p:sp>
      <p:sp>
        <p:nvSpPr>
          <p:cNvPr id="250" name="Text 225"/>
          <p:cNvSpPr/>
          <p:nvPr/>
        </p:nvSpPr>
        <p:spPr>
          <a:xfrm>
            <a:off x="7335813" y="3606366"/>
            <a:ext cx="1052512" cy="95250"/>
          </a:xfrm>
          <a:prstGeom prst="rect">
            <a:avLst/>
          </a:prstGeom>
          <a:noFill/>
          <a:ln/>
        </p:spPr>
        <p:txBody>
          <a:bodyPr wrap="square" rtlCol="0" anchor="ctr"/>
          <a:lstStyle/>
          <a:p>
            <a:pPr algn="l" indent="0" marL="0">
              <a:lnSpc>
                <a:spcPts val="750"/>
              </a:lnSpc>
              <a:buNone/>
            </a:pPr>
            <a:r>
              <a:rPr lang="en-US" sz="525" i="1" dirty="0">
                <a:solidFill>
                  <a:srgbClr val="6B6D75">
                    <a:alpha val="99000"/>
                  </a:srgbClr>
                </a:solidFill>
                <a:latin typeface="Times" pitchFamily="34" charset="0"/>
                <a:ea typeface="Times" pitchFamily="34" charset="-122"/>
                <a:cs typeface="Times" pitchFamily="34" charset="-120"/>
              </a:rPr>
              <a:t>Rock from the country</a:t>
            </a:r>
            <a:endParaRPr lang="en-US" sz="525" dirty="0"/>
          </a:p>
        </p:txBody>
      </p:sp>
      <p:sp>
        <p:nvSpPr>
          <p:cNvPr id="251" name="Text 226"/>
          <p:cNvSpPr/>
          <p:nvPr/>
        </p:nvSpPr>
        <p:spPr>
          <a:xfrm>
            <a:off x="7335813" y="3451585"/>
            <a:ext cx="757238"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Edgehill</a:t>
            </a:r>
            <a:endParaRPr lang="en-US" sz="750" dirty="0"/>
          </a:p>
        </p:txBody>
      </p:sp>
      <p:sp>
        <p:nvSpPr>
          <p:cNvPr id="252" name="Text 227"/>
          <p:cNvSpPr/>
          <p:nvPr/>
        </p:nvSpPr>
        <p:spPr>
          <a:xfrm>
            <a:off x="6602816" y="4535053"/>
            <a:ext cx="595313"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Invite</a:t>
            </a:r>
            <a:endParaRPr lang="en-US" sz="525" dirty="0"/>
          </a:p>
        </p:txBody>
      </p:sp>
      <p:sp>
        <p:nvSpPr>
          <p:cNvPr id="253" name="Text 228"/>
          <p:cNvSpPr/>
          <p:nvPr/>
        </p:nvSpPr>
        <p:spPr>
          <a:xfrm>
            <a:off x="5793972" y="4535053"/>
            <a:ext cx="738188"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view profile</a:t>
            </a:r>
            <a:endParaRPr lang="en-US" sz="525" dirty="0"/>
          </a:p>
        </p:txBody>
      </p:sp>
      <p:sp>
        <p:nvSpPr>
          <p:cNvPr id="254" name="Text 229"/>
          <p:cNvSpPr/>
          <p:nvPr/>
        </p:nvSpPr>
        <p:spPr>
          <a:xfrm>
            <a:off x="6446007" y="4146910"/>
            <a:ext cx="638175"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40-60</a:t>
            </a:r>
            <a:endParaRPr lang="en-US" sz="600" dirty="0"/>
          </a:p>
        </p:txBody>
      </p:sp>
      <p:sp>
        <p:nvSpPr>
          <p:cNvPr id="255" name="Text 230"/>
          <p:cNvSpPr/>
          <p:nvPr/>
        </p:nvSpPr>
        <p:spPr>
          <a:xfrm>
            <a:off x="6446007" y="4073091"/>
            <a:ext cx="90011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TYPICAL DRAW</a:t>
            </a:r>
            <a:endParaRPr lang="en-US" sz="450" dirty="0"/>
          </a:p>
        </p:txBody>
      </p:sp>
      <p:sp>
        <p:nvSpPr>
          <p:cNvPr id="256" name="Text 231"/>
          <p:cNvSpPr/>
          <p:nvPr/>
        </p:nvSpPr>
        <p:spPr>
          <a:xfrm>
            <a:off x="5699113" y="4146910"/>
            <a:ext cx="495300"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2</a:t>
            </a:r>
            <a:endParaRPr lang="en-US" sz="600" dirty="0"/>
          </a:p>
        </p:txBody>
      </p:sp>
      <p:sp>
        <p:nvSpPr>
          <p:cNvPr id="257" name="Text 232"/>
          <p:cNvSpPr/>
          <p:nvPr/>
        </p:nvSpPr>
        <p:spPr>
          <a:xfrm>
            <a:off x="5699113" y="4073091"/>
            <a:ext cx="76676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BAND SIZE</a:t>
            </a:r>
            <a:endParaRPr lang="en-US" sz="450" dirty="0"/>
          </a:p>
        </p:txBody>
      </p:sp>
      <p:sp>
        <p:nvSpPr>
          <p:cNvPr id="258" name="Text 233"/>
          <p:cNvSpPr/>
          <p:nvPr/>
        </p:nvSpPr>
        <p:spPr>
          <a:xfrm>
            <a:off x="6340301" y="3906403"/>
            <a:ext cx="72866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Synthwave</a:t>
            </a:r>
            <a:endParaRPr lang="en-US" sz="450" dirty="0"/>
          </a:p>
        </p:txBody>
      </p:sp>
      <p:sp>
        <p:nvSpPr>
          <p:cNvPr id="259" name="Text 234"/>
          <p:cNvSpPr/>
          <p:nvPr/>
        </p:nvSpPr>
        <p:spPr>
          <a:xfrm>
            <a:off x="5990965" y="3906403"/>
            <a:ext cx="695325"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Indie Pop</a:t>
            </a:r>
            <a:endParaRPr lang="en-US" sz="450" dirty="0"/>
          </a:p>
        </p:txBody>
      </p:sp>
      <p:sp>
        <p:nvSpPr>
          <p:cNvPr id="260" name="Text 235"/>
          <p:cNvSpPr/>
          <p:nvPr/>
        </p:nvSpPr>
        <p:spPr>
          <a:xfrm>
            <a:off x="5626336" y="3906403"/>
            <a:ext cx="70961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Electronic</a:t>
            </a:r>
            <a:endParaRPr lang="en-US" sz="450" dirty="0"/>
          </a:p>
        </p:txBody>
      </p:sp>
      <p:sp>
        <p:nvSpPr>
          <p:cNvPr id="261" name="Text 236"/>
          <p:cNvSpPr/>
          <p:nvPr/>
        </p:nvSpPr>
        <p:spPr>
          <a:xfrm>
            <a:off x="5689588" y="3720666"/>
            <a:ext cx="757238"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Austin, TX</a:t>
            </a:r>
            <a:endParaRPr lang="en-US" sz="525" dirty="0"/>
          </a:p>
        </p:txBody>
      </p:sp>
      <p:sp>
        <p:nvSpPr>
          <p:cNvPr id="262" name="Text 237"/>
          <p:cNvSpPr/>
          <p:nvPr/>
        </p:nvSpPr>
        <p:spPr>
          <a:xfrm>
            <a:off x="5584813" y="3606366"/>
            <a:ext cx="938212" cy="95250"/>
          </a:xfrm>
          <a:prstGeom prst="rect">
            <a:avLst/>
          </a:prstGeom>
          <a:noFill/>
          <a:ln/>
        </p:spPr>
        <p:txBody>
          <a:bodyPr wrap="square" rtlCol="0" anchor="ctr"/>
          <a:lstStyle/>
          <a:p>
            <a:pPr algn="l" indent="0" marL="0">
              <a:lnSpc>
                <a:spcPts val="750"/>
              </a:lnSpc>
              <a:buNone/>
            </a:pPr>
            <a:r>
              <a:rPr lang="en-US" sz="525" i="1" dirty="0">
                <a:solidFill>
                  <a:srgbClr val="6B6D75">
                    <a:alpha val="99000"/>
                  </a:srgbClr>
                </a:solidFill>
                <a:latin typeface="Times" pitchFamily="34" charset="0"/>
                <a:ea typeface="Times" pitchFamily="34" charset="-122"/>
                <a:cs typeface="Times" pitchFamily="34" charset="-120"/>
              </a:rPr>
              <a:t>Folk with an edge</a:t>
            </a:r>
            <a:endParaRPr lang="en-US" sz="525" dirty="0"/>
          </a:p>
        </p:txBody>
      </p:sp>
      <p:sp>
        <p:nvSpPr>
          <p:cNvPr id="263" name="Text 238"/>
          <p:cNvSpPr/>
          <p:nvPr/>
        </p:nvSpPr>
        <p:spPr>
          <a:xfrm>
            <a:off x="5584813" y="3451585"/>
            <a:ext cx="966787"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Monrovia Boy</a:t>
            </a:r>
            <a:endParaRPr lang="en-US" sz="750" dirty="0"/>
          </a:p>
        </p:txBody>
      </p:sp>
      <p:sp>
        <p:nvSpPr>
          <p:cNvPr id="264" name="Text 239"/>
          <p:cNvSpPr/>
          <p:nvPr/>
        </p:nvSpPr>
        <p:spPr>
          <a:xfrm>
            <a:off x="4851815" y="4611253"/>
            <a:ext cx="595313"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Invite</a:t>
            </a:r>
            <a:endParaRPr lang="en-US" sz="525" dirty="0"/>
          </a:p>
        </p:txBody>
      </p:sp>
      <p:sp>
        <p:nvSpPr>
          <p:cNvPr id="265" name="Text 240"/>
          <p:cNvSpPr/>
          <p:nvPr/>
        </p:nvSpPr>
        <p:spPr>
          <a:xfrm>
            <a:off x="4042972" y="4611253"/>
            <a:ext cx="738188"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view profile</a:t>
            </a:r>
            <a:endParaRPr lang="en-US" sz="525" dirty="0"/>
          </a:p>
        </p:txBody>
      </p:sp>
      <p:sp>
        <p:nvSpPr>
          <p:cNvPr id="266" name="Text 241"/>
          <p:cNvSpPr/>
          <p:nvPr/>
        </p:nvSpPr>
        <p:spPr>
          <a:xfrm>
            <a:off x="4305226" y="4420753"/>
            <a:ext cx="638175" cy="76200"/>
          </a:xfrm>
          <a:prstGeom prst="rect">
            <a:avLst/>
          </a:prstGeom>
          <a:noFill/>
          <a:ln/>
        </p:spPr>
        <p:txBody>
          <a:bodyPr wrap="square" rtlCol="0" anchor="ctr"/>
          <a:lstStyle/>
          <a:p>
            <a:pPr algn="l" indent="0" marL="0">
              <a:lnSpc>
                <a:spcPts val="600"/>
              </a:lnSpc>
              <a:buNone/>
            </a:pPr>
            <a:r>
              <a:rPr lang="en-US" sz="450" b="1" dirty="0">
                <a:solidFill>
                  <a:srgbClr val="4A7C7E">
                    <a:alpha val="99000"/>
                  </a:srgbClr>
                </a:solidFill>
                <a:latin typeface="Times" pitchFamily="34" charset="0"/>
                <a:ea typeface="Times" pitchFamily="34" charset="-122"/>
                <a:cs typeface="Times" pitchFamily="34" charset="-120"/>
              </a:rPr>
              <a:t>on tour</a:t>
            </a:r>
            <a:endParaRPr lang="en-US" sz="450" dirty="0"/>
          </a:p>
        </p:txBody>
      </p:sp>
      <p:sp>
        <p:nvSpPr>
          <p:cNvPr id="267" name="Text 242"/>
          <p:cNvSpPr/>
          <p:nvPr/>
        </p:nvSpPr>
        <p:spPr>
          <a:xfrm>
            <a:off x="3890962" y="4420753"/>
            <a:ext cx="723900" cy="76200"/>
          </a:xfrm>
          <a:prstGeom prst="rect">
            <a:avLst/>
          </a:prstGeom>
          <a:noFill/>
          <a:ln/>
        </p:spPr>
        <p:txBody>
          <a:bodyPr wrap="square" rtlCol="0" anchor="ctr"/>
          <a:lstStyle/>
          <a:p>
            <a:pPr algn="l" indent="0" marL="0">
              <a:lnSpc>
                <a:spcPts val="600"/>
              </a:lnSpc>
              <a:buNone/>
            </a:pPr>
            <a:r>
              <a:rPr lang="en-US" sz="450" dirty="0">
                <a:solidFill>
                  <a:srgbClr val="6B6D75">
                    <a:alpha val="99000"/>
                  </a:srgbClr>
                </a:solidFill>
                <a:latin typeface="Times" pitchFamily="34" charset="0"/>
                <a:ea typeface="Times" pitchFamily="34" charset="-122"/>
                <a:cs typeface="Times" pitchFamily="34" charset="-120"/>
              </a:rPr>
              <a:t>needs sleep</a:t>
            </a:r>
            <a:endParaRPr lang="en-US" sz="450" dirty="0"/>
          </a:p>
        </p:txBody>
      </p:sp>
      <p:sp>
        <p:nvSpPr>
          <p:cNvPr id="268" name="Text 243"/>
          <p:cNvSpPr/>
          <p:nvPr/>
        </p:nvSpPr>
        <p:spPr>
          <a:xfrm>
            <a:off x="4695006" y="4146910"/>
            <a:ext cx="638175"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30-50</a:t>
            </a:r>
            <a:endParaRPr lang="en-US" sz="600" dirty="0"/>
          </a:p>
        </p:txBody>
      </p:sp>
      <p:sp>
        <p:nvSpPr>
          <p:cNvPr id="269" name="Text 244"/>
          <p:cNvSpPr/>
          <p:nvPr/>
        </p:nvSpPr>
        <p:spPr>
          <a:xfrm>
            <a:off x="4695006" y="4073091"/>
            <a:ext cx="90011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TYPICAL DRAW</a:t>
            </a:r>
            <a:endParaRPr lang="en-US" sz="450" dirty="0"/>
          </a:p>
        </p:txBody>
      </p:sp>
      <p:sp>
        <p:nvSpPr>
          <p:cNvPr id="270" name="Text 245"/>
          <p:cNvSpPr/>
          <p:nvPr/>
        </p:nvSpPr>
        <p:spPr>
          <a:xfrm>
            <a:off x="3948112" y="4146910"/>
            <a:ext cx="495300" cy="114300"/>
          </a:xfrm>
          <a:prstGeom prst="rect">
            <a:avLst/>
          </a:prstGeom>
          <a:noFill/>
          <a:ln/>
        </p:spPr>
        <p:txBody>
          <a:bodyPr wrap="square" rtlCol="0" anchor="ctr"/>
          <a:lstStyle/>
          <a:p>
            <a:pPr algn="l" indent="0" marL="0">
              <a:lnSpc>
                <a:spcPts val="900"/>
              </a:lnSpc>
              <a:buNone/>
            </a:pPr>
            <a:r>
              <a:rPr lang="en-US" sz="600" b="1" dirty="0">
                <a:solidFill>
                  <a:srgbClr val="1C1E26">
                    <a:alpha val="99000"/>
                  </a:srgbClr>
                </a:solidFill>
                <a:latin typeface="Times" pitchFamily="34" charset="0"/>
                <a:ea typeface="Times" pitchFamily="34" charset="-122"/>
                <a:cs typeface="Times" pitchFamily="34" charset="-120"/>
              </a:rPr>
              <a:t>3</a:t>
            </a:r>
            <a:endParaRPr lang="en-US" sz="600" dirty="0"/>
          </a:p>
        </p:txBody>
      </p:sp>
      <p:sp>
        <p:nvSpPr>
          <p:cNvPr id="271" name="Text 246"/>
          <p:cNvSpPr/>
          <p:nvPr/>
        </p:nvSpPr>
        <p:spPr>
          <a:xfrm>
            <a:off x="3948112" y="4073091"/>
            <a:ext cx="766763"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BAND SIZE</a:t>
            </a:r>
            <a:endParaRPr lang="en-US" sz="450" dirty="0"/>
          </a:p>
        </p:txBody>
      </p:sp>
      <p:sp>
        <p:nvSpPr>
          <p:cNvPr id="272" name="Text 247"/>
          <p:cNvSpPr/>
          <p:nvPr/>
        </p:nvSpPr>
        <p:spPr>
          <a:xfrm>
            <a:off x="4647940" y="3906403"/>
            <a:ext cx="73818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Alternative</a:t>
            </a:r>
            <a:endParaRPr lang="en-US" sz="450" dirty="0"/>
          </a:p>
        </p:txBody>
      </p:sp>
      <p:sp>
        <p:nvSpPr>
          <p:cNvPr id="273" name="Text 248"/>
          <p:cNvSpPr/>
          <p:nvPr/>
        </p:nvSpPr>
        <p:spPr>
          <a:xfrm>
            <a:off x="4257191" y="3906403"/>
            <a:ext cx="738188"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Dream Pop</a:t>
            </a:r>
            <a:endParaRPr lang="en-US" sz="450" dirty="0"/>
          </a:p>
        </p:txBody>
      </p:sp>
      <p:sp>
        <p:nvSpPr>
          <p:cNvPr id="274" name="Text 249"/>
          <p:cNvSpPr/>
          <p:nvPr/>
        </p:nvSpPr>
        <p:spPr>
          <a:xfrm>
            <a:off x="3875112" y="3906403"/>
            <a:ext cx="728663" cy="76200"/>
          </a:xfrm>
          <a:prstGeom prst="rect">
            <a:avLst/>
          </a:prstGeom>
          <a:noFill/>
          <a:ln/>
        </p:spPr>
        <p:txBody>
          <a:bodyPr wrap="square" rtlCol="0" anchor="ctr"/>
          <a:lstStyle/>
          <a:p>
            <a:pPr algn="l" indent="0" marL="0">
              <a:lnSpc>
                <a:spcPts val="600"/>
              </a:lnSpc>
              <a:buNone/>
            </a:pPr>
            <a:r>
              <a:rPr lang="en-US" sz="450" b="1" dirty="0">
                <a:solidFill>
                  <a:srgbClr val="1C1E26">
                    <a:alpha val="99000"/>
                  </a:srgbClr>
                </a:solidFill>
                <a:latin typeface="Times" pitchFamily="34" charset="0"/>
                <a:ea typeface="Times" pitchFamily="34" charset="-122"/>
                <a:cs typeface="Times" pitchFamily="34" charset="-120"/>
              </a:rPr>
              <a:t>Indie Rock</a:t>
            </a:r>
            <a:endParaRPr lang="en-US" sz="450" dirty="0"/>
          </a:p>
        </p:txBody>
      </p:sp>
      <p:sp>
        <p:nvSpPr>
          <p:cNvPr id="275" name="Text 250"/>
          <p:cNvSpPr/>
          <p:nvPr/>
        </p:nvSpPr>
        <p:spPr>
          <a:xfrm>
            <a:off x="3938588" y="3720666"/>
            <a:ext cx="842963" cy="95250"/>
          </a:xfrm>
          <a:prstGeom prst="rect">
            <a:avLst/>
          </a:prstGeom>
          <a:noFill/>
          <a:ln/>
        </p:spPr>
        <p:txBody>
          <a:bodyPr wrap="square" rtlCol="0" anchor="ctr"/>
          <a:lstStyle/>
          <a:p>
            <a:pPr algn="l" indent="0" marL="0">
              <a:lnSpc>
                <a:spcPts val="750"/>
              </a:lnSpc>
              <a:buNone/>
            </a:pPr>
            <a:r>
              <a:rPr lang="en-US" sz="525" dirty="0">
                <a:solidFill>
                  <a:srgbClr val="6B6D75">
                    <a:alpha val="99000"/>
                  </a:srgbClr>
                </a:solidFill>
                <a:latin typeface="Times" pitchFamily="34" charset="0"/>
                <a:ea typeface="Times" pitchFamily="34" charset="-122"/>
                <a:cs typeface="Times" pitchFamily="34" charset="-120"/>
              </a:rPr>
              <a:t>Brooklyn, NY</a:t>
            </a:r>
            <a:endParaRPr lang="en-US" sz="525" dirty="0"/>
          </a:p>
        </p:txBody>
      </p:sp>
      <p:sp>
        <p:nvSpPr>
          <p:cNvPr id="276" name="Text 251"/>
          <p:cNvSpPr/>
          <p:nvPr/>
        </p:nvSpPr>
        <p:spPr>
          <a:xfrm>
            <a:off x="3833812" y="3606366"/>
            <a:ext cx="1252537" cy="95250"/>
          </a:xfrm>
          <a:prstGeom prst="rect">
            <a:avLst/>
          </a:prstGeom>
          <a:noFill/>
          <a:ln/>
        </p:spPr>
        <p:txBody>
          <a:bodyPr wrap="square" rtlCol="0" anchor="ctr"/>
          <a:lstStyle/>
          <a:p>
            <a:pPr algn="l" indent="0" marL="0">
              <a:lnSpc>
                <a:spcPts val="750"/>
              </a:lnSpc>
              <a:buNone/>
            </a:pPr>
            <a:r>
              <a:rPr lang="en-US" sz="525" i="1" dirty="0">
                <a:solidFill>
                  <a:srgbClr val="6B6D75">
                    <a:alpha val="99000"/>
                  </a:srgbClr>
                </a:solidFill>
                <a:latin typeface="Times" pitchFamily="34" charset="0"/>
                <a:ea typeface="Times" pitchFamily="34" charset="-122"/>
                <a:cs typeface="Times" pitchFamily="34" charset="-120"/>
              </a:rPr>
              <a:t>Queer singer-songwriter core</a:t>
            </a:r>
            <a:endParaRPr lang="en-US" sz="525" dirty="0"/>
          </a:p>
        </p:txBody>
      </p:sp>
      <p:sp>
        <p:nvSpPr>
          <p:cNvPr id="277" name="Text 252"/>
          <p:cNvSpPr/>
          <p:nvPr/>
        </p:nvSpPr>
        <p:spPr>
          <a:xfrm>
            <a:off x="3833812" y="3451585"/>
            <a:ext cx="828675" cy="133350"/>
          </a:xfrm>
          <a:prstGeom prst="rect">
            <a:avLst/>
          </a:prstGeom>
          <a:noFill/>
          <a:ln/>
        </p:spPr>
        <p:txBody>
          <a:bodyPr wrap="square" rtlCol="0" anchor="ctr"/>
          <a:lstStyle/>
          <a:p>
            <a:pPr algn="l" indent="0" marL="0">
              <a:lnSpc>
                <a:spcPts val="1050"/>
              </a:lnSpc>
              <a:buNone/>
            </a:pPr>
            <a:r>
              <a:rPr lang="en-US" sz="750" b="1" dirty="0">
                <a:solidFill>
                  <a:srgbClr val="1C1E26">
                    <a:alpha val="99000"/>
                  </a:srgbClr>
                </a:solidFill>
                <a:latin typeface="Teko" pitchFamily="34" charset="0"/>
                <a:ea typeface="Teko" pitchFamily="34" charset="-122"/>
                <a:cs typeface="Teko" pitchFamily="34" charset="-120"/>
              </a:rPr>
              <a:t>Olive Klug</a:t>
            </a:r>
            <a:endParaRPr lang="en-US" sz="750" dirty="0"/>
          </a:p>
        </p:txBody>
      </p:sp>
      <p:sp>
        <p:nvSpPr>
          <p:cNvPr id="278" name="Text 253"/>
          <p:cNvSpPr/>
          <p:nvPr/>
        </p:nvSpPr>
        <p:spPr>
          <a:xfrm>
            <a:off x="3733800" y="1771650"/>
            <a:ext cx="785813" cy="95250"/>
          </a:xfrm>
          <a:prstGeom prst="rect">
            <a:avLst/>
          </a:prstGeom>
          <a:noFill/>
          <a:ln/>
        </p:spPr>
        <p:txBody>
          <a:bodyPr wrap="square" rtlCol="0" anchor="ctr"/>
          <a:lstStyle/>
          <a:p>
            <a:pPr algn="l" indent="0" marL="0">
              <a:lnSpc>
                <a:spcPts val="750"/>
              </a:lnSpc>
              <a:buNone/>
            </a:pPr>
            <a:r>
              <a:rPr lang="en-US" sz="525" spc="13" kern="0" dirty="0">
                <a:solidFill>
                  <a:srgbClr val="6B6D75">
                    <a:alpha val="99000"/>
                  </a:srgbClr>
                </a:solidFill>
                <a:latin typeface="Times" pitchFamily="34" charset="0"/>
                <a:ea typeface="Times" pitchFamily="34" charset="-122"/>
                <a:cs typeface="Times" pitchFamily="34" charset="-120"/>
              </a:rPr>
              <a:t>8 ARTISTS</a:t>
            </a:r>
            <a:endParaRPr lang="en-US" sz="525" dirty="0"/>
          </a:p>
        </p:txBody>
      </p:sp>
      <p:sp>
        <p:nvSpPr>
          <p:cNvPr id="279" name="Text 254"/>
          <p:cNvSpPr/>
          <p:nvPr/>
        </p:nvSpPr>
        <p:spPr>
          <a:xfrm>
            <a:off x="8161325" y="1408751"/>
            <a:ext cx="862012" cy="76200"/>
          </a:xfrm>
          <a:prstGeom prst="rect">
            <a:avLst/>
          </a:prstGeom>
          <a:noFill/>
          <a:ln/>
        </p:spPr>
        <p:txBody>
          <a:bodyPr wrap="square" rtlCol="0" anchor="ctr"/>
          <a:lstStyle/>
          <a:p>
            <a:pPr algn="l" indent="0" marL="0">
              <a:lnSpc>
                <a:spcPts val="600"/>
              </a:lnSpc>
              <a:buNone/>
            </a:pPr>
            <a:r>
              <a:rPr lang="en-US" sz="450" b="1" spc="11" kern="0" dirty="0">
                <a:solidFill>
                  <a:srgbClr val="6B6D75">
                    <a:alpha val="99000"/>
                  </a:srgbClr>
                </a:solidFill>
                <a:latin typeface="Times" pitchFamily="34" charset="0"/>
                <a:ea typeface="Times" pitchFamily="34" charset="-122"/>
                <a:cs typeface="Times" pitchFamily="34" charset="-120"/>
              </a:rPr>
              <a:t>NEEDS SLEEP</a:t>
            </a:r>
            <a:endParaRPr lang="en-US" sz="450" dirty="0"/>
          </a:p>
        </p:txBody>
      </p:sp>
      <p:sp>
        <p:nvSpPr>
          <p:cNvPr id="280" name="Text 255"/>
          <p:cNvSpPr/>
          <p:nvPr/>
        </p:nvSpPr>
        <p:spPr>
          <a:xfrm>
            <a:off x="7621488" y="1408751"/>
            <a:ext cx="733425" cy="76200"/>
          </a:xfrm>
          <a:prstGeom prst="rect">
            <a:avLst/>
          </a:prstGeom>
          <a:noFill/>
          <a:ln/>
        </p:spPr>
        <p:txBody>
          <a:bodyPr wrap="square" rtlCol="0" anchor="ctr"/>
          <a:lstStyle/>
          <a:p>
            <a:pPr algn="l" indent="0" marL="0">
              <a:lnSpc>
                <a:spcPts val="600"/>
              </a:lnSpc>
              <a:buNone/>
            </a:pPr>
            <a:r>
              <a:rPr lang="en-US" sz="450" b="1" spc="11" kern="0" dirty="0">
                <a:solidFill>
                  <a:srgbClr val="6B6D75">
                    <a:alpha val="99000"/>
                  </a:srgbClr>
                </a:solidFill>
                <a:latin typeface="Times" pitchFamily="34" charset="0"/>
                <a:ea typeface="Times" pitchFamily="34" charset="-122"/>
                <a:cs typeface="Times" pitchFamily="34" charset="-120"/>
              </a:rPr>
              <a:t>ON TOUR</a:t>
            </a:r>
            <a:endParaRPr lang="en-US" sz="450" dirty="0"/>
          </a:p>
        </p:txBody>
      </p:sp>
      <p:sp>
        <p:nvSpPr>
          <p:cNvPr id="281" name="Text 256"/>
          <p:cNvSpPr/>
          <p:nvPr/>
        </p:nvSpPr>
        <p:spPr>
          <a:xfrm>
            <a:off x="7062341" y="1408751"/>
            <a:ext cx="752475" cy="76200"/>
          </a:xfrm>
          <a:prstGeom prst="rect">
            <a:avLst/>
          </a:prstGeom>
          <a:noFill/>
          <a:ln/>
        </p:spPr>
        <p:txBody>
          <a:bodyPr wrap="square" rtlCol="0" anchor="ctr"/>
          <a:lstStyle/>
          <a:p>
            <a:pPr algn="l" indent="0" marL="0">
              <a:lnSpc>
                <a:spcPts val="600"/>
              </a:lnSpc>
              <a:buNone/>
            </a:pPr>
            <a:r>
              <a:rPr lang="en-US" sz="450" b="1" spc="11" kern="0" dirty="0">
                <a:solidFill>
                  <a:srgbClr val="6B6D75">
                    <a:alpha val="99000"/>
                  </a:srgbClr>
                </a:solidFill>
                <a:latin typeface="Times" pitchFamily="34" charset="0"/>
                <a:ea typeface="Times" pitchFamily="34" charset="-122"/>
                <a:cs typeface="Times" pitchFamily="34" charset="-120"/>
              </a:rPr>
              <a:t>FOR HIRE</a:t>
            </a:r>
            <a:endParaRPr lang="en-US" sz="450" dirty="0"/>
          </a:p>
        </p:txBody>
      </p:sp>
      <p:sp>
        <p:nvSpPr>
          <p:cNvPr id="282" name="Text 257"/>
          <p:cNvSpPr/>
          <p:nvPr/>
        </p:nvSpPr>
        <p:spPr>
          <a:xfrm>
            <a:off x="5519514" y="1366838"/>
            <a:ext cx="695325"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All Genres</a:t>
            </a:r>
            <a:endParaRPr lang="en-US" sz="525" dirty="0"/>
          </a:p>
        </p:txBody>
      </p:sp>
      <p:sp>
        <p:nvSpPr>
          <p:cNvPr id="283" name="Text 258"/>
          <p:cNvSpPr/>
          <p:nvPr/>
        </p:nvSpPr>
        <p:spPr>
          <a:xfrm>
            <a:off x="5457602" y="1214438"/>
            <a:ext cx="666750" cy="76200"/>
          </a:xfrm>
          <a:prstGeom prst="rect">
            <a:avLst/>
          </a:prstGeom>
          <a:noFill/>
          <a:ln/>
        </p:spPr>
        <p:txBody>
          <a:bodyPr wrap="square" rtlCol="0" anchor="ctr"/>
          <a:lstStyle/>
          <a:p>
            <a:pPr algn="l" indent="0" marL="0">
              <a:lnSpc>
                <a:spcPts val="600"/>
              </a:lnSpc>
              <a:buNone/>
            </a:pPr>
            <a:r>
              <a:rPr lang="en-US" sz="450" b="1" spc="11" kern="0" dirty="0">
                <a:solidFill>
                  <a:srgbClr val="6B6D75">
                    <a:alpha val="99000"/>
                  </a:srgbClr>
                </a:solidFill>
                <a:latin typeface="Times" pitchFamily="34" charset="0"/>
                <a:ea typeface="Times" pitchFamily="34" charset="-122"/>
                <a:cs typeface="Times" pitchFamily="34" charset="-120"/>
              </a:rPr>
              <a:t>GENRE</a:t>
            </a:r>
            <a:endParaRPr lang="en-US" sz="450" dirty="0"/>
          </a:p>
        </p:txBody>
      </p:sp>
      <p:sp>
        <p:nvSpPr>
          <p:cNvPr id="284" name="Text 259"/>
          <p:cNvSpPr/>
          <p:nvPr/>
        </p:nvSpPr>
        <p:spPr>
          <a:xfrm>
            <a:off x="3914775" y="1366838"/>
            <a:ext cx="666750"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All Cities</a:t>
            </a:r>
            <a:endParaRPr lang="en-US" sz="525" dirty="0"/>
          </a:p>
        </p:txBody>
      </p:sp>
      <p:sp>
        <p:nvSpPr>
          <p:cNvPr id="285" name="Text 260"/>
          <p:cNvSpPr/>
          <p:nvPr/>
        </p:nvSpPr>
        <p:spPr>
          <a:xfrm>
            <a:off x="3852863" y="1214438"/>
            <a:ext cx="604838" cy="76200"/>
          </a:xfrm>
          <a:prstGeom prst="rect">
            <a:avLst/>
          </a:prstGeom>
          <a:noFill/>
          <a:ln/>
        </p:spPr>
        <p:txBody>
          <a:bodyPr wrap="square" rtlCol="0" anchor="ctr"/>
          <a:lstStyle/>
          <a:p>
            <a:pPr algn="l" indent="0" marL="0">
              <a:lnSpc>
                <a:spcPts val="600"/>
              </a:lnSpc>
              <a:buNone/>
            </a:pPr>
            <a:r>
              <a:rPr lang="en-US" sz="450" b="1" spc="11" kern="0" dirty="0">
                <a:solidFill>
                  <a:srgbClr val="6B6D75">
                    <a:alpha val="99000"/>
                  </a:srgbClr>
                </a:solidFill>
                <a:latin typeface="Times" pitchFamily="34" charset="0"/>
                <a:ea typeface="Times" pitchFamily="34" charset="-122"/>
                <a:cs typeface="Times" pitchFamily="34" charset="-120"/>
              </a:rPr>
              <a:t>CITY</a:t>
            </a:r>
            <a:endParaRPr lang="en-US" sz="450" dirty="0"/>
          </a:p>
        </p:txBody>
      </p:sp>
      <p:sp>
        <p:nvSpPr>
          <p:cNvPr id="286" name="Text 261"/>
          <p:cNvSpPr/>
          <p:nvPr/>
        </p:nvSpPr>
        <p:spPr>
          <a:xfrm>
            <a:off x="3852863" y="1081088"/>
            <a:ext cx="690562" cy="76200"/>
          </a:xfrm>
          <a:prstGeom prst="rect">
            <a:avLst/>
          </a:prstGeom>
          <a:noFill/>
          <a:ln/>
        </p:spPr>
        <p:txBody>
          <a:bodyPr wrap="square" rtlCol="0" anchor="ctr"/>
          <a:lstStyle/>
          <a:p>
            <a:pPr algn="l" indent="0" marL="0">
              <a:lnSpc>
                <a:spcPts val="600"/>
              </a:lnSpc>
              <a:buNone/>
            </a:pPr>
            <a:r>
              <a:rPr lang="en-US" sz="450" spc="11" kern="0" dirty="0">
                <a:solidFill>
                  <a:srgbClr val="6B6D75">
                    <a:alpha val="99000"/>
                  </a:srgbClr>
                </a:solidFill>
                <a:latin typeface="Times" pitchFamily="34" charset="0"/>
                <a:ea typeface="Times" pitchFamily="34" charset="-122"/>
                <a:cs typeface="Times" pitchFamily="34" charset="-120"/>
              </a:rPr>
              <a:t>FILTERS</a:t>
            </a:r>
            <a:endParaRPr lang="en-US" sz="450" dirty="0"/>
          </a:p>
        </p:txBody>
      </p:sp>
      <p:sp>
        <p:nvSpPr>
          <p:cNvPr id="287" name="Text 262"/>
          <p:cNvSpPr/>
          <p:nvPr/>
        </p:nvSpPr>
        <p:spPr>
          <a:xfrm>
            <a:off x="5792353" y="676275"/>
            <a:ext cx="752475"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artist profile</a:t>
            </a:r>
            <a:endParaRPr lang="en-US" sz="525" dirty="0"/>
          </a:p>
        </p:txBody>
      </p:sp>
      <p:sp>
        <p:nvSpPr>
          <p:cNvPr id="288" name="Text 263"/>
          <p:cNvSpPr/>
          <p:nvPr/>
        </p:nvSpPr>
        <p:spPr>
          <a:xfrm>
            <a:off x="5325182" y="676275"/>
            <a:ext cx="728663"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host profile</a:t>
            </a:r>
            <a:endParaRPr lang="en-US" sz="525" dirty="0"/>
          </a:p>
        </p:txBody>
      </p:sp>
      <p:sp>
        <p:nvSpPr>
          <p:cNvPr id="289" name="Text 264"/>
          <p:cNvSpPr/>
          <p:nvPr/>
        </p:nvSpPr>
        <p:spPr>
          <a:xfrm>
            <a:off x="4728344" y="676275"/>
            <a:ext cx="857250"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upcoming shows</a:t>
            </a:r>
            <a:endParaRPr lang="en-US" sz="525" dirty="0"/>
          </a:p>
        </p:txBody>
      </p:sp>
      <p:sp>
        <p:nvSpPr>
          <p:cNvPr id="290" name="Text 265"/>
          <p:cNvSpPr/>
          <p:nvPr/>
        </p:nvSpPr>
        <p:spPr>
          <a:xfrm>
            <a:off x="4278697" y="676275"/>
            <a:ext cx="714375" cy="95250"/>
          </a:xfrm>
          <a:prstGeom prst="rect">
            <a:avLst/>
          </a:prstGeom>
          <a:noFill/>
          <a:ln/>
        </p:spPr>
        <p:txBody>
          <a:bodyPr wrap="square" rtlCol="0" anchor="ctr"/>
          <a:lstStyle/>
          <a:p>
            <a:pPr algn="ctr" indent="0" marL="0">
              <a:lnSpc>
                <a:spcPts val="750"/>
              </a:lnSpc>
              <a:buNone/>
            </a:pPr>
            <a:r>
              <a:rPr lang="en-US" sz="525" b="1" dirty="0">
                <a:solidFill>
                  <a:srgbClr val="FAF7F2">
                    <a:alpha val="99000"/>
                  </a:srgbClr>
                </a:solidFill>
                <a:latin typeface="Teko" pitchFamily="34" charset="0"/>
                <a:ea typeface="Teko" pitchFamily="34" charset="-122"/>
                <a:cs typeface="Teko" pitchFamily="34" charset="-120"/>
              </a:rPr>
              <a:t>find artists</a:t>
            </a:r>
            <a:endParaRPr lang="en-US" sz="525" dirty="0"/>
          </a:p>
        </p:txBody>
      </p:sp>
      <p:sp>
        <p:nvSpPr>
          <p:cNvPr id="291" name="Text 266"/>
          <p:cNvSpPr/>
          <p:nvPr/>
        </p:nvSpPr>
        <p:spPr>
          <a:xfrm>
            <a:off x="3814149" y="676275"/>
            <a:ext cx="728663" cy="95250"/>
          </a:xfrm>
          <a:prstGeom prst="rect">
            <a:avLst/>
          </a:prstGeom>
          <a:noFill/>
          <a:ln/>
        </p:spPr>
        <p:txBody>
          <a:bodyPr wrap="square" rtlCol="0" anchor="ctr"/>
          <a:lstStyle/>
          <a:p>
            <a:pPr algn="ctr" indent="0" marL="0">
              <a:lnSpc>
                <a:spcPts val="750"/>
              </a:lnSpc>
              <a:buNone/>
            </a:pPr>
            <a:r>
              <a:rPr lang="en-US" sz="525" b="1" dirty="0">
                <a:solidFill>
                  <a:srgbClr val="1C1E26">
                    <a:alpha val="99000"/>
                  </a:srgbClr>
                </a:solidFill>
                <a:latin typeface="Teko" pitchFamily="34" charset="0"/>
                <a:ea typeface="Teko" pitchFamily="34" charset="-122"/>
                <a:cs typeface="Teko" pitchFamily="34" charset="-120"/>
              </a:rPr>
              <a:t>find venues</a:t>
            </a:r>
            <a:endParaRPr lang="en-US" sz="525" dirty="0"/>
          </a:p>
        </p:txBody>
      </p:sp>
      <p:sp>
        <p:nvSpPr>
          <p:cNvPr id="292" name="Text 267"/>
          <p:cNvSpPr/>
          <p:nvPr/>
        </p:nvSpPr>
        <p:spPr>
          <a:xfrm>
            <a:off x="176213" y="1543050"/>
            <a:ext cx="3695700" cy="342900"/>
          </a:xfrm>
          <a:prstGeom prst="rect">
            <a:avLst/>
          </a:prstGeom>
          <a:noFill/>
          <a:ln/>
        </p:spPr>
        <p:txBody>
          <a:bodyPr wrap="square" rtlCol="0" anchor="ctr"/>
          <a:lstStyle/>
          <a:p>
            <a:pPr algn="l" indent="0" marL="0">
              <a:lnSpc>
                <a:spcPts val="2700"/>
              </a:lnSpc>
              <a:buNone/>
            </a:pPr>
            <a:r>
              <a:rPr lang="en-US" sz="2250" spc="-45" kern="0" dirty="0">
                <a:solidFill>
                  <a:srgbClr val="1C1E26">
                    <a:alpha val="99000"/>
                  </a:srgbClr>
                </a:solidFill>
                <a:latin typeface="Teko" pitchFamily="34" charset="0"/>
                <a:ea typeface="Teko" pitchFamily="34" charset="-122"/>
                <a:cs typeface="Teko" pitchFamily="34" charset="-120"/>
              </a:rPr>
              <a:t>    3.B    OR a </a:t>
            </a:r>
            <a:pPr algn="l" indent="0" marL="0">
              <a:lnSpc>
                <a:spcPts val="2700"/>
              </a:lnSpc>
              <a:buNone/>
            </a:pPr>
            <a:r>
              <a:rPr lang="en-US" sz="2250" spc="-45" kern="0" dirty="0">
                <a:solidFill>
                  <a:srgbClr val="4A7C7E">
                    <a:alpha val="99000"/>
                  </a:srgbClr>
                </a:solidFill>
                <a:latin typeface="Teko" pitchFamily="34" charset="0"/>
                <a:ea typeface="Teko" pitchFamily="34" charset="-122"/>
                <a:cs typeface="Teko" pitchFamily="34" charset="-120"/>
              </a:rPr>
              <a:t>host</a:t>
            </a:r>
            <a:pPr algn="l" indent="0" marL="0">
              <a:lnSpc>
                <a:spcPts val="2700"/>
              </a:lnSpc>
              <a:buNone/>
            </a:pPr>
            <a:r>
              <a:rPr lang="en-US" sz="2250" spc="-45" kern="0" dirty="0">
                <a:solidFill>
                  <a:srgbClr val="1C1E26">
                    <a:alpha val="99000"/>
                  </a:srgbClr>
                </a:solidFill>
                <a:latin typeface="Teko" pitchFamily="34" charset="0"/>
                <a:ea typeface="Teko" pitchFamily="34" charset="-122"/>
                <a:cs typeface="Teko" pitchFamily="34" charset="-120"/>
              </a:rPr>
              <a:t> can invite an </a:t>
            </a:r>
            <a:pPr algn="l" indent="0" marL="0">
              <a:lnSpc>
                <a:spcPts val="2700"/>
              </a:lnSpc>
              <a:buNone/>
            </a:pPr>
            <a:r>
              <a:rPr lang="en-US" sz="2250" spc="-45" kern="0" dirty="0">
                <a:solidFill>
                  <a:srgbClr val="C35141">
                    <a:alpha val="99000"/>
                  </a:srgbClr>
                </a:solidFill>
                <a:latin typeface="Teko" pitchFamily="34" charset="0"/>
                <a:ea typeface="Teko" pitchFamily="34" charset="-122"/>
                <a:cs typeface="Teko" pitchFamily="34" charset="-120"/>
              </a:rPr>
              <a:t>artist</a:t>
            </a:r>
            <a:endParaRPr lang="en-US" sz="2250" dirty="0"/>
          </a:p>
        </p:txBody>
      </p:sp>
      <p:sp>
        <p:nvSpPr>
          <p:cNvPr id="293" name="Text 268"/>
          <p:cNvSpPr/>
          <p:nvPr/>
        </p:nvSpPr>
        <p:spPr>
          <a:xfrm>
            <a:off x="176213" y="2000250"/>
            <a:ext cx="3695700" cy="1600200"/>
          </a:xfrm>
          <a:prstGeom prst="rect">
            <a:avLst/>
          </a:prstGeom>
          <a:noFill/>
          <a:ln/>
        </p:spPr>
        <p:txBody>
          <a:bodyPr wrap="square" rtlCol="0" anchor="ctr"/>
          <a:lstStyle/>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Hosts can indicate their interest in hosting, making it easier for an artist to find hosts who are also fans</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Artists can also have “hire me” badges, indicating they are interested in more traditional paid/gig work in addition to collaborative house shows</a:t>
            </a:r>
            <a:endParaRPr lang="en-US" sz="1313"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361950" y="2133600"/>
            <a:ext cx="3238500" cy="1371600"/>
          </a:xfrm>
          <a:prstGeom prst="rect">
            <a:avLst/>
          </a:prstGeom>
          <a:noFill/>
          <a:ln/>
        </p:spPr>
      </p:sp>
      <p:sp>
        <p:nvSpPr>
          <p:cNvPr id="3" name="Shape 1"/>
          <p:cNvSpPr/>
          <p:nvPr/>
        </p:nvSpPr>
        <p:spPr>
          <a:xfrm>
            <a:off x="5672138" y="2428875"/>
            <a:ext cx="2462213" cy="500063"/>
          </a:xfrm>
          <a:prstGeom prst="roundRect">
            <a:avLst>
              <a:gd name="adj" fmla="val 21211"/>
            </a:avLst>
          </a:prstGeom>
          <a:solidFill>
            <a:srgbClr val="C35141"/>
          </a:solidFill>
          <a:ln/>
        </p:spPr>
      </p:sp>
      <p:pic>
        <p:nvPicPr>
          <p:cNvPr id="4" name="Image 0" descr="preencoded.png">    </p:cNvPr>
          <p:cNvPicPr>
            <a:picLocks noChangeAspect="1"/>
          </p:cNvPicPr>
          <p:nvPr/>
        </p:nvPicPr>
        <p:blipFill>
          <a:blip r:embed="rId1"/>
          <a:stretch>
            <a:fillRect/>
          </a:stretch>
        </p:blipFill>
        <p:spPr>
          <a:xfrm>
            <a:off x="3767138" y="2571750"/>
            <a:ext cx="1362075" cy="140283"/>
          </a:xfrm>
          <a:prstGeom prst="rect">
            <a:avLst/>
          </a:prstGeom>
        </p:spPr>
      </p:pic>
      <p:sp>
        <p:nvSpPr>
          <p:cNvPr id="5" name="Text 2"/>
          <p:cNvSpPr/>
          <p:nvPr/>
        </p:nvSpPr>
        <p:spPr>
          <a:xfrm>
            <a:off x="5510213" y="2052637"/>
            <a:ext cx="3724275" cy="1037777"/>
          </a:xfrm>
          <a:prstGeom prst="rect">
            <a:avLst/>
          </a:prstGeom>
          <a:noFill/>
          <a:ln/>
        </p:spPr>
        <p:txBody>
          <a:bodyPr wrap="square" rtlCol="0" anchor="ctr"/>
          <a:lstStyle/>
          <a:p>
            <a:pPr algn="l" marL="342900" indent="-342900">
              <a:lnSpc>
                <a:spcPts val="2724"/>
              </a:lnSpc>
              <a:buSzPct val="100000"/>
              <a:buFont typeface="+mj-lt"/>
              <a:buAutoNum type="arabicPeriod" startAt="1"/>
            </a:pPr>
            <a:r>
              <a:rPr lang="en-US" sz="2270" spc="-45" kern="0" dirty="0">
                <a:solidFill>
                  <a:srgbClr val="1C1E26">
                    <a:alpha val="99000"/>
                  </a:srgbClr>
                </a:solidFill>
                <a:latin typeface="Teko" pitchFamily="34" charset="0"/>
                <a:ea typeface="Teko" pitchFamily="34" charset="-122"/>
                <a:cs typeface="Teko" pitchFamily="34" charset="-120"/>
              </a:rPr>
              <a:t>The </a:t>
            </a:r>
            <a:pPr algn="l" indent="0" marL="0">
              <a:lnSpc>
                <a:spcPts val="2724"/>
              </a:lnSpc>
              <a:buNone/>
            </a:pPr>
            <a:r>
              <a:rPr lang="en-US" sz="2270" spc="-45" kern="0" dirty="0">
                <a:solidFill>
                  <a:srgbClr val="C35141">
                    <a:alpha val="99000"/>
                  </a:srgbClr>
                </a:solidFill>
                <a:latin typeface="Teko" pitchFamily="34" charset="0"/>
                <a:ea typeface="Teko" pitchFamily="34" charset="-122"/>
                <a:cs typeface="Teko" pitchFamily="34" charset="-120"/>
              </a:rPr>
              <a:t>artist</a:t>
            </a:r>
            <a:pPr algn="l" indent="0" marL="0">
              <a:lnSpc>
                <a:spcPts val="2724"/>
              </a:lnSpc>
              <a:buNone/>
            </a:pPr>
            <a:r>
              <a:rPr lang="en-US" sz="2270" spc="-45" kern="0" dirty="0">
                <a:solidFill>
                  <a:srgbClr val="1C1E26">
                    <a:alpha val="99000"/>
                  </a:srgbClr>
                </a:solidFill>
                <a:latin typeface="Teko" pitchFamily="34" charset="0"/>
                <a:ea typeface="Teko" pitchFamily="34" charset="-122"/>
                <a:cs typeface="Teko" pitchFamily="34" charset="-120"/>
              </a:rPr>
              <a:t> clicks</a:t>
            </a:r>
            <a:endParaRPr lang="en-US" sz="2270" dirty="0"/>
          </a:p>
        </p:txBody>
      </p:sp>
      <p:sp>
        <p:nvSpPr>
          <p:cNvPr id="6" name="Text 3"/>
          <p:cNvSpPr/>
          <p:nvPr/>
        </p:nvSpPr>
        <p:spPr>
          <a:xfrm>
            <a:off x="5748338" y="2631281"/>
            <a:ext cx="2767013" cy="95250"/>
          </a:xfrm>
          <a:prstGeom prst="rect">
            <a:avLst/>
          </a:prstGeom>
          <a:noFill/>
          <a:ln/>
        </p:spPr>
        <p:txBody>
          <a:bodyPr wrap="square" rtlCol="0" anchor="ctr"/>
          <a:lstStyle/>
          <a:p>
            <a:pPr algn="ctr" indent="0" marL="0">
              <a:lnSpc>
                <a:spcPts val="750"/>
              </a:lnSpc>
              <a:buNone/>
            </a:pPr>
            <a:r>
              <a:rPr lang="en-US" sz="1875" b="1" dirty="0">
                <a:solidFill>
                  <a:srgbClr val="FAF7F2">
                    <a:alpha val="99000"/>
                  </a:srgbClr>
                </a:solidFill>
                <a:latin typeface="Teko" pitchFamily="34" charset="0"/>
                <a:ea typeface="Teko" pitchFamily="34" charset="-122"/>
                <a:cs typeface="Teko" pitchFamily="34" charset="-120"/>
              </a:rPr>
              <a:t>Create our event</a:t>
            </a:r>
            <a:endParaRPr lang="en-US" sz="1875" dirty="0"/>
          </a:p>
        </p:txBody>
      </p:sp>
      <p:sp>
        <p:nvSpPr>
          <p:cNvPr id="7" name="Text 4"/>
          <p:cNvSpPr/>
          <p:nvPr/>
        </p:nvSpPr>
        <p:spPr>
          <a:xfrm>
            <a:off x="361950" y="2133600"/>
            <a:ext cx="3695700" cy="13716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spc="-45" kern="0" dirty="0">
                <a:solidFill>
                  <a:srgbClr val="4A7C7E">
                    <a:alpha val="99000"/>
                  </a:srgbClr>
                </a:solidFill>
                <a:latin typeface="Teko" pitchFamily="34" charset="0"/>
                <a:ea typeface="Teko" pitchFamily="34" charset="-122"/>
                <a:cs typeface="Teko" pitchFamily="34" charset="-120"/>
              </a:rPr>
              <a:t>Hosts</a:t>
            </a:r>
            <a:pPr algn="l" indent="0" marL="0">
              <a:lnSpc>
                <a:spcPts val="2700"/>
              </a:lnSpc>
              <a:buNone/>
            </a:pPr>
            <a:r>
              <a:rPr lang="en-US" sz="2250" spc="-45" kern="0" dirty="0">
                <a:solidFill>
                  <a:srgbClr val="1C1E26">
                    <a:alpha val="99000"/>
                  </a:srgbClr>
                </a:solidFill>
                <a:latin typeface="Teko" pitchFamily="34" charset="0"/>
                <a:ea typeface="Teko" pitchFamily="34" charset="-122"/>
                <a:cs typeface="Teko" pitchFamily="34" charset="-120"/>
              </a:rPr>
              <a:t> and </a:t>
            </a:r>
            <a:pPr algn="l" indent="0" marL="0">
              <a:lnSpc>
                <a:spcPts val="2700"/>
              </a:lnSpc>
              <a:buNone/>
            </a:pPr>
            <a:r>
              <a:rPr lang="en-US" sz="2250" spc="-45" kern="0" dirty="0">
                <a:solidFill>
                  <a:srgbClr val="C35141">
                    <a:alpha val="99000"/>
                  </a:srgbClr>
                </a:solidFill>
                <a:latin typeface="Teko" pitchFamily="34" charset="0"/>
                <a:ea typeface="Teko" pitchFamily="34" charset="-122"/>
                <a:cs typeface="Teko" pitchFamily="34" charset="-120"/>
              </a:rPr>
              <a:t>artists</a:t>
            </a:r>
            <a:pPr algn="l" indent="0" marL="0">
              <a:lnSpc>
                <a:spcPts val="2700"/>
              </a:lnSpc>
              <a:buNone/>
            </a:pPr>
            <a:r>
              <a:rPr lang="en-US" sz="2250" spc="-45" kern="0" dirty="0">
                <a:solidFill>
                  <a:srgbClr val="1C1E26">
                    <a:alpha val="99000"/>
                  </a:srgbClr>
                </a:solidFill>
                <a:latin typeface="Teko" pitchFamily="34" charset="0"/>
                <a:ea typeface="Teko" pitchFamily="34" charset="-122"/>
                <a:cs typeface="Teko" pitchFamily="34" charset="-120"/>
              </a:rPr>
              <a:t> use internal messaging to decide on event details: Dates, times, rules, vibes</a:t>
            </a:r>
            <a:endParaRPr lang="en-US" sz="2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2366963" y="-209550"/>
            <a:ext cx="4405313" cy="8375104"/>
          </a:xfrm>
          <a:prstGeom prst="rect">
            <a:avLst/>
          </a:prstGeom>
          <a:solidFill>
            <a:srgbClr val="FAF7F2"/>
          </a:solidFill>
          <a:ln/>
        </p:spPr>
      </p:sp>
      <p:sp>
        <p:nvSpPr>
          <p:cNvPr id="3" name="Shape 1"/>
          <p:cNvSpPr/>
          <p:nvPr/>
        </p:nvSpPr>
        <p:spPr>
          <a:xfrm>
            <a:off x="2366963" y="-209550"/>
            <a:ext cx="4405313" cy="8375104"/>
          </a:xfrm>
          <a:prstGeom prst="rect">
            <a:avLst/>
          </a:prstGeom>
          <a:solidFill>
            <a:srgbClr val="FAF7F2"/>
          </a:solidFill>
          <a:ln/>
        </p:spPr>
      </p:sp>
      <p:sp>
        <p:nvSpPr>
          <p:cNvPr id="4" name="Shape 2"/>
          <p:cNvSpPr/>
          <p:nvPr/>
        </p:nvSpPr>
        <p:spPr>
          <a:xfrm>
            <a:off x="2366963" y="98783"/>
            <a:ext cx="4405313" cy="574271"/>
          </a:xfrm>
          <a:prstGeom prst="rect">
            <a:avLst/>
          </a:prstGeom>
          <a:solidFill>
            <a:srgbClr val="FFFFFF"/>
          </a:solidFill>
          <a:ln w="10278">
            <a:solidFill>
              <a:srgbClr val="D4CFCA"/>
            </a:solidFill>
            <a:prstDash val="solid"/>
          </a:ln>
        </p:spPr>
      </p:sp>
      <p:sp>
        <p:nvSpPr>
          <p:cNvPr id="5" name="Shape 3"/>
          <p:cNvSpPr/>
          <p:nvPr/>
        </p:nvSpPr>
        <p:spPr>
          <a:xfrm>
            <a:off x="2366963" y="98783"/>
            <a:ext cx="4405313" cy="570417"/>
          </a:xfrm>
          <a:prstGeom prst="rect">
            <a:avLst/>
          </a:prstGeom>
          <a:noFill/>
          <a:ln/>
        </p:spPr>
      </p:sp>
      <p:sp>
        <p:nvSpPr>
          <p:cNvPr id="6" name="Shape 4"/>
          <p:cNvSpPr/>
          <p:nvPr/>
        </p:nvSpPr>
        <p:spPr>
          <a:xfrm>
            <a:off x="2490304" y="191283"/>
            <a:ext cx="997356" cy="154167"/>
          </a:xfrm>
          <a:prstGeom prst="rect">
            <a:avLst/>
          </a:prstGeom>
          <a:noFill/>
          <a:ln/>
        </p:spPr>
      </p:sp>
      <p:sp>
        <p:nvSpPr>
          <p:cNvPr id="7" name="Shape 5"/>
          <p:cNvSpPr/>
          <p:nvPr/>
        </p:nvSpPr>
        <p:spPr>
          <a:xfrm>
            <a:off x="2490304" y="437950"/>
            <a:ext cx="4158646" cy="138750"/>
          </a:xfrm>
          <a:prstGeom prst="rect">
            <a:avLst/>
          </a:prstGeom>
          <a:noFill/>
          <a:ln/>
        </p:spPr>
      </p:sp>
      <p:sp>
        <p:nvSpPr>
          <p:cNvPr id="8" name="Shape 6"/>
          <p:cNvSpPr/>
          <p:nvPr/>
        </p:nvSpPr>
        <p:spPr>
          <a:xfrm>
            <a:off x="2490304" y="437950"/>
            <a:ext cx="4158646" cy="154413"/>
          </a:xfrm>
          <a:prstGeom prst="roundRect">
            <a:avLst>
              <a:gd name="adj" fmla="val 55591"/>
            </a:avLst>
          </a:prstGeom>
          <a:solidFill>
            <a:srgbClr val="F2EEE8"/>
          </a:solidFill>
          <a:ln w="10278">
            <a:solidFill>
              <a:srgbClr val="000000">
                <a:alpha val="0"/>
              </a:srgbClr>
            </a:solidFill>
            <a:prstDash val="solid"/>
          </a:ln>
        </p:spPr>
      </p:sp>
      <p:sp>
        <p:nvSpPr>
          <p:cNvPr id="9" name="Shape 7"/>
          <p:cNvSpPr/>
          <p:nvPr/>
        </p:nvSpPr>
        <p:spPr>
          <a:xfrm>
            <a:off x="2490304" y="191283"/>
            <a:ext cx="586797" cy="154167"/>
          </a:xfrm>
          <a:prstGeom prst="rect">
            <a:avLst/>
          </a:prstGeom>
          <a:noFill/>
          <a:ln/>
        </p:spPr>
      </p:sp>
      <p:sp>
        <p:nvSpPr>
          <p:cNvPr id="10" name="Shape 8"/>
          <p:cNvSpPr/>
          <p:nvPr/>
        </p:nvSpPr>
        <p:spPr>
          <a:xfrm>
            <a:off x="3077096" y="193198"/>
            <a:ext cx="410559" cy="150337"/>
          </a:xfrm>
          <a:prstGeom prst="roundRect">
            <a:avLst>
              <a:gd name="adj" fmla="val 57098"/>
            </a:avLst>
          </a:prstGeom>
          <a:solidFill>
            <a:srgbClr val="FAF7F2"/>
          </a:solidFill>
          <a:ln w="10278">
            <a:solidFill>
              <a:srgbClr val="D4CFCA"/>
            </a:solidFill>
            <a:prstDash val="solid"/>
          </a:ln>
        </p:spPr>
      </p:sp>
      <p:sp>
        <p:nvSpPr>
          <p:cNvPr id="11" name="Shape 9"/>
          <p:cNvSpPr/>
          <p:nvPr/>
        </p:nvSpPr>
        <p:spPr>
          <a:xfrm>
            <a:off x="2806340" y="191283"/>
            <a:ext cx="280988" cy="198490"/>
          </a:xfrm>
          <a:prstGeom prst="rect">
            <a:avLst/>
          </a:prstGeom>
          <a:noFill/>
          <a:ln/>
        </p:spPr>
      </p:sp>
      <p:sp>
        <p:nvSpPr>
          <p:cNvPr id="12" name="Shape 10"/>
          <p:cNvSpPr/>
          <p:nvPr/>
        </p:nvSpPr>
        <p:spPr>
          <a:xfrm>
            <a:off x="2842952" y="750137"/>
            <a:ext cx="3453333" cy="7107083"/>
          </a:xfrm>
          <a:prstGeom prst="rect">
            <a:avLst/>
          </a:prstGeom>
          <a:noFill/>
          <a:ln/>
        </p:spPr>
      </p:sp>
      <p:sp>
        <p:nvSpPr>
          <p:cNvPr id="13" name="Shape 11"/>
          <p:cNvSpPr/>
          <p:nvPr/>
        </p:nvSpPr>
        <p:spPr>
          <a:xfrm>
            <a:off x="2842952" y="750137"/>
            <a:ext cx="504896" cy="142629"/>
          </a:xfrm>
          <a:prstGeom prst="roundRect">
            <a:avLst>
              <a:gd name="adj" fmla="val 60184"/>
            </a:avLst>
          </a:prstGeom>
          <a:noFill/>
          <a:ln/>
        </p:spPr>
      </p:sp>
      <p:sp>
        <p:nvSpPr>
          <p:cNvPr id="14" name="Shape 12"/>
          <p:cNvSpPr/>
          <p:nvPr/>
        </p:nvSpPr>
        <p:spPr>
          <a:xfrm>
            <a:off x="2842952" y="981387"/>
            <a:ext cx="3453333" cy="277500"/>
          </a:xfrm>
          <a:prstGeom prst="rect">
            <a:avLst/>
          </a:prstGeom>
          <a:noFill/>
          <a:ln/>
        </p:spPr>
      </p:sp>
      <p:sp>
        <p:nvSpPr>
          <p:cNvPr id="15" name="Shape 13"/>
          <p:cNvSpPr/>
          <p:nvPr/>
        </p:nvSpPr>
        <p:spPr>
          <a:xfrm>
            <a:off x="2842952" y="1382221"/>
            <a:ext cx="3453333" cy="3518854"/>
          </a:xfrm>
          <a:prstGeom prst="roundRect">
            <a:avLst>
              <a:gd name="adj" fmla="val 3771"/>
            </a:avLst>
          </a:prstGeom>
          <a:solidFill>
            <a:srgbClr val="FFFFFF"/>
          </a:solidFill>
          <a:ln w="10278">
            <a:solidFill>
              <a:srgbClr val="D4CFCA"/>
            </a:solidFill>
            <a:prstDash val="solid"/>
          </a:ln>
        </p:spPr>
      </p:sp>
      <p:sp>
        <p:nvSpPr>
          <p:cNvPr id="16" name="Shape 14"/>
          <p:cNvSpPr/>
          <p:nvPr/>
        </p:nvSpPr>
        <p:spPr>
          <a:xfrm>
            <a:off x="2842952" y="7718471"/>
            <a:ext cx="3453333" cy="138750"/>
          </a:xfrm>
          <a:prstGeom prst="rect">
            <a:avLst/>
          </a:prstGeom>
          <a:noFill/>
          <a:ln/>
        </p:spPr>
      </p:sp>
      <p:sp>
        <p:nvSpPr>
          <p:cNvPr id="17" name="Shape 15"/>
          <p:cNvSpPr/>
          <p:nvPr/>
        </p:nvSpPr>
        <p:spPr>
          <a:xfrm>
            <a:off x="2842952" y="7718471"/>
            <a:ext cx="1695833" cy="138750"/>
          </a:xfrm>
          <a:prstGeom prst="roundRect">
            <a:avLst>
              <a:gd name="adj" fmla="val 61867"/>
            </a:avLst>
          </a:prstGeom>
          <a:solidFill>
            <a:srgbClr val="FAF7F2"/>
          </a:solidFill>
          <a:ln w="10278">
            <a:solidFill>
              <a:srgbClr val="D4CFCA"/>
            </a:solidFill>
            <a:prstDash val="solid"/>
          </a:ln>
        </p:spPr>
      </p:sp>
      <p:sp>
        <p:nvSpPr>
          <p:cNvPr id="18" name="Shape 16"/>
          <p:cNvSpPr/>
          <p:nvPr/>
        </p:nvSpPr>
        <p:spPr>
          <a:xfrm>
            <a:off x="4600445" y="7718471"/>
            <a:ext cx="1695833" cy="138750"/>
          </a:xfrm>
          <a:prstGeom prst="roundRect">
            <a:avLst>
              <a:gd name="adj" fmla="val 61867"/>
            </a:avLst>
          </a:prstGeom>
          <a:solidFill>
            <a:srgbClr val="C35141"/>
          </a:solidFill>
          <a:ln/>
        </p:spPr>
      </p:sp>
      <p:sp>
        <p:nvSpPr>
          <p:cNvPr id="19" name="Shape 17"/>
          <p:cNvSpPr/>
          <p:nvPr/>
        </p:nvSpPr>
        <p:spPr>
          <a:xfrm>
            <a:off x="2970144" y="1509408"/>
            <a:ext cx="3198958" cy="281354"/>
          </a:xfrm>
          <a:prstGeom prst="rect">
            <a:avLst/>
          </a:prstGeom>
          <a:noFill/>
          <a:ln w="10278">
            <a:solidFill>
              <a:srgbClr val="D4CFCA"/>
            </a:solidFill>
            <a:prstDash val="solid"/>
          </a:ln>
        </p:spPr>
      </p:sp>
      <p:sp>
        <p:nvSpPr>
          <p:cNvPr id="20" name="Shape 18"/>
          <p:cNvSpPr/>
          <p:nvPr/>
        </p:nvSpPr>
        <p:spPr>
          <a:xfrm>
            <a:off x="2970144" y="1975763"/>
            <a:ext cx="3198958" cy="2798125"/>
          </a:xfrm>
          <a:prstGeom prst="rect">
            <a:avLst/>
          </a:prstGeom>
          <a:noFill/>
          <a:ln/>
        </p:spPr>
      </p:sp>
      <p:sp>
        <p:nvSpPr>
          <p:cNvPr id="21" name="Shape 19"/>
          <p:cNvSpPr/>
          <p:nvPr/>
        </p:nvSpPr>
        <p:spPr>
          <a:xfrm>
            <a:off x="2970144" y="1975763"/>
            <a:ext cx="3198958" cy="231250"/>
          </a:xfrm>
          <a:prstGeom prst="rect">
            <a:avLst/>
          </a:prstGeom>
          <a:noFill/>
          <a:ln/>
        </p:spPr>
      </p:sp>
      <p:sp>
        <p:nvSpPr>
          <p:cNvPr id="22" name="Shape 20"/>
          <p:cNvSpPr/>
          <p:nvPr/>
        </p:nvSpPr>
        <p:spPr>
          <a:xfrm>
            <a:off x="2970144" y="2299513"/>
            <a:ext cx="3198958" cy="231250"/>
          </a:xfrm>
          <a:prstGeom prst="rect">
            <a:avLst/>
          </a:prstGeom>
          <a:noFill/>
          <a:ln/>
        </p:spPr>
      </p:sp>
      <p:sp>
        <p:nvSpPr>
          <p:cNvPr id="23" name="Shape 21"/>
          <p:cNvSpPr/>
          <p:nvPr/>
        </p:nvSpPr>
        <p:spPr>
          <a:xfrm>
            <a:off x="2970144" y="2623263"/>
            <a:ext cx="3198958" cy="465692"/>
          </a:xfrm>
          <a:prstGeom prst="rect">
            <a:avLst/>
          </a:prstGeom>
          <a:noFill/>
          <a:ln/>
        </p:spPr>
      </p:sp>
      <p:sp>
        <p:nvSpPr>
          <p:cNvPr id="24" name="Shape 22"/>
          <p:cNvSpPr/>
          <p:nvPr/>
        </p:nvSpPr>
        <p:spPr>
          <a:xfrm>
            <a:off x="2970144" y="3181454"/>
            <a:ext cx="3198958" cy="323750"/>
          </a:xfrm>
          <a:prstGeom prst="rect">
            <a:avLst/>
          </a:prstGeom>
          <a:noFill/>
          <a:ln/>
        </p:spPr>
      </p:sp>
      <p:sp>
        <p:nvSpPr>
          <p:cNvPr id="25" name="Shape 23"/>
          <p:cNvSpPr/>
          <p:nvPr/>
        </p:nvSpPr>
        <p:spPr>
          <a:xfrm>
            <a:off x="2970144" y="3597704"/>
            <a:ext cx="3198958" cy="223542"/>
          </a:xfrm>
          <a:prstGeom prst="rect">
            <a:avLst/>
          </a:prstGeom>
          <a:noFill/>
          <a:ln/>
        </p:spPr>
      </p:sp>
      <p:sp>
        <p:nvSpPr>
          <p:cNvPr id="26" name="Shape 24"/>
          <p:cNvSpPr/>
          <p:nvPr/>
        </p:nvSpPr>
        <p:spPr>
          <a:xfrm>
            <a:off x="2970144" y="3913746"/>
            <a:ext cx="3198958" cy="396317"/>
          </a:xfrm>
          <a:prstGeom prst="rect">
            <a:avLst/>
          </a:prstGeom>
          <a:noFill/>
          <a:ln/>
        </p:spPr>
      </p:sp>
      <p:sp>
        <p:nvSpPr>
          <p:cNvPr id="27" name="Shape 25"/>
          <p:cNvSpPr/>
          <p:nvPr/>
        </p:nvSpPr>
        <p:spPr>
          <a:xfrm>
            <a:off x="2970144" y="4402563"/>
            <a:ext cx="3198958" cy="396317"/>
          </a:xfrm>
          <a:prstGeom prst="rect">
            <a:avLst/>
          </a:prstGeom>
          <a:noFill/>
          <a:ln/>
        </p:spPr>
      </p:sp>
      <p:sp>
        <p:nvSpPr>
          <p:cNvPr id="28" name="Shape 26"/>
          <p:cNvSpPr/>
          <p:nvPr/>
        </p:nvSpPr>
        <p:spPr>
          <a:xfrm>
            <a:off x="2970144" y="4402563"/>
            <a:ext cx="3198958" cy="57150"/>
          </a:xfrm>
          <a:prstGeom prst="rect">
            <a:avLst/>
          </a:prstGeom>
          <a:noFill/>
          <a:ln/>
        </p:spPr>
      </p:sp>
      <p:sp>
        <p:nvSpPr>
          <p:cNvPr id="29" name="Shape 27"/>
          <p:cNvSpPr/>
          <p:nvPr/>
        </p:nvSpPr>
        <p:spPr>
          <a:xfrm>
            <a:off x="2970144" y="4490546"/>
            <a:ext cx="3198958" cy="308333"/>
          </a:xfrm>
          <a:prstGeom prst="roundRect">
            <a:avLst>
              <a:gd name="adj" fmla="val 27840"/>
            </a:avLst>
          </a:prstGeom>
          <a:solidFill>
            <a:srgbClr val="F2EEE8"/>
          </a:solidFill>
          <a:ln w="10278">
            <a:solidFill>
              <a:srgbClr val="000000">
                <a:alpha val="0"/>
              </a:srgbClr>
            </a:solidFill>
            <a:prstDash val="solid"/>
          </a:ln>
        </p:spPr>
      </p:sp>
      <p:sp>
        <p:nvSpPr>
          <p:cNvPr id="30" name="Shape 28"/>
          <p:cNvSpPr/>
          <p:nvPr/>
        </p:nvSpPr>
        <p:spPr>
          <a:xfrm>
            <a:off x="2970144" y="3913746"/>
            <a:ext cx="3198958" cy="57150"/>
          </a:xfrm>
          <a:prstGeom prst="rect">
            <a:avLst/>
          </a:prstGeom>
          <a:noFill/>
          <a:ln/>
        </p:spPr>
      </p:sp>
      <p:sp>
        <p:nvSpPr>
          <p:cNvPr id="31" name="Shape 29"/>
          <p:cNvSpPr/>
          <p:nvPr/>
        </p:nvSpPr>
        <p:spPr>
          <a:xfrm>
            <a:off x="2970144" y="4001730"/>
            <a:ext cx="3198958" cy="308333"/>
          </a:xfrm>
          <a:prstGeom prst="roundRect">
            <a:avLst>
              <a:gd name="adj" fmla="val 27840"/>
            </a:avLst>
          </a:prstGeom>
          <a:solidFill>
            <a:srgbClr val="F2EEE8"/>
          </a:solidFill>
          <a:ln w="10278">
            <a:solidFill>
              <a:srgbClr val="000000">
                <a:alpha val="0"/>
              </a:srgbClr>
            </a:solidFill>
            <a:prstDash val="solid"/>
          </a:ln>
        </p:spPr>
      </p:sp>
      <p:sp>
        <p:nvSpPr>
          <p:cNvPr id="32" name="Shape 30"/>
          <p:cNvSpPr/>
          <p:nvPr/>
        </p:nvSpPr>
        <p:spPr>
          <a:xfrm>
            <a:off x="2970144" y="3597704"/>
            <a:ext cx="1568646" cy="223542"/>
          </a:xfrm>
          <a:prstGeom prst="rect">
            <a:avLst/>
          </a:prstGeom>
          <a:noFill/>
          <a:ln/>
        </p:spPr>
      </p:sp>
      <p:sp>
        <p:nvSpPr>
          <p:cNvPr id="33" name="Shape 31"/>
          <p:cNvSpPr/>
          <p:nvPr/>
        </p:nvSpPr>
        <p:spPr>
          <a:xfrm>
            <a:off x="4600463" y="3597704"/>
            <a:ext cx="1568646" cy="223542"/>
          </a:xfrm>
          <a:prstGeom prst="rect">
            <a:avLst/>
          </a:prstGeom>
          <a:noFill/>
          <a:ln/>
        </p:spPr>
      </p:sp>
      <p:sp>
        <p:nvSpPr>
          <p:cNvPr id="34" name="Shape 32"/>
          <p:cNvSpPr/>
          <p:nvPr/>
        </p:nvSpPr>
        <p:spPr>
          <a:xfrm>
            <a:off x="4600463" y="3597704"/>
            <a:ext cx="1568646" cy="57150"/>
          </a:xfrm>
          <a:prstGeom prst="rect">
            <a:avLst/>
          </a:prstGeom>
          <a:noFill/>
          <a:ln/>
        </p:spPr>
      </p:sp>
      <p:sp>
        <p:nvSpPr>
          <p:cNvPr id="35" name="Shape 33"/>
          <p:cNvSpPr/>
          <p:nvPr/>
        </p:nvSpPr>
        <p:spPr>
          <a:xfrm>
            <a:off x="2970144" y="3597704"/>
            <a:ext cx="1568646" cy="57150"/>
          </a:xfrm>
          <a:prstGeom prst="rect">
            <a:avLst/>
          </a:prstGeom>
          <a:noFill/>
          <a:ln/>
        </p:spPr>
      </p:sp>
      <p:sp>
        <p:nvSpPr>
          <p:cNvPr id="36" name="Shape 34"/>
          <p:cNvSpPr/>
          <p:nvPr/>
        </p:nvSpPr>
        <p:spPr>
          <a:xfrm>
            <a:off x="2970144" y="3685688"/>
            <a:ext cx="1568646" cy="138750"/>
          </a:xfrm>
          <a:prstGeom prst="roundRect">
            <a:avLst>
              <a:gd name="adj" fmla="val 61867"/>
            </a:avLst>
          </a:prstGeom>
          <a:solidFill>
            <a:srgbClr val="F2EEE8"/>
          </a:solidFill>
          <a:ln w="10278">
            <a:solidFill>
              <a:srgbClr val="D4CFCA"/>
            </a:solidFill>
            <a:prstDash val="solid"/>
          </a:ln>
        </p:spPr>
      </p:sp>
      <p:sp>
        <p:nvSpPr>
          <p:cNvPr id="37" name="Shape 35"/>
          <p:cNvSpPr/>
          <p:nvPr/>
        </p:nvSpPr>
        <p:spPr>
          <a:xfrm>
            <a:off x="2970144" y="3181454"/>
            <a:ext cx="3198958" cy="61667"/>
          </a:xfrm>
          <a:prstGeom prst="rect">
            <a:avLst/>
          </a:prstGeom>
          <a:noFill/>
          <a:ln/>
        </p:spPr>
      </p:sp>
      <p:sp>
        <p:nvSpPr>
          <p:cNvPr id="38" name="Shape 36"/>
          <p:cNvSpPr/>
          <p:nvPr/>
        </p:nvSpPr>
        <p:spPr>
          <a:xfrm>
            <a:off x="2970144" y="3273954"/>
            <a:ext cx="3198958" cy="138750"/>
          </a:xfrm>
          <a:prstGeom prst="roundRect">
            <a:avLst>
              <a:gd name="adj" fmla="val 61867"/>
            </a:avLst>
          </a:prstGeom>
          <a:solidFill>
            <a:srgbClr val="F2EEE8"/>
          </a:solidFill>
          <a:ln w="10278">
            <a:solidFill>
              <a:srgbClr val="D4CFCA"/>
            </a:solidFill>
            <a:prstDash val="solid"/>
          </a:ln>
        </p:spPr>
      </p:sp>
      <p:sp>
        <p:nvSpPr>
          <p:cNvPr id="39" name="Shape 37"/>
          <p:cNvSpPr/>
          <p:nvPr/>
        </p:nvSpPr>
        <p:spPr>
          <a:xfrm>
            <a:off x="2970144" y="3443537"/>
            <a:ext cx="3198958" cy="61667"/>
          </a:xfrm>
          <a:prstGeom prst="rect">
            <a:avLst/>
          </a:prstGeom>
          <a:noFill/>
          <a:ln/>
        </p:spPr>
      </p:sp>
      <p:sp>
        <p:nvSpPr>
          <p:cNvPr id="40" name="Shape 38"/>
          <p:cNvSpPr/>
          <p:nvPr/>
        </p:nvSpPr>
        <p:spPr>
          <a:xfrm>
            <a:off x="2970144" y="2623263"/>
            <a:ext cx="3198958" cy="57150"/>
          </a:xfrm>
          <a:prstGeom prst="rect">
            <a:avLst/>
          </a:prstGeom>
          <a:noFill/>
          <a:ln/>
        </p:spPr>
      </p:sp>
      <p:sp>
        <p:nvSpPr>
          <p:cNvPr id="41" name="Shape 39"/>
          <p:cNvSpPr/>
          <p:nvPr/>
        </p:nvSpPr>
        <p:spPr>
          <a:xfrm>
            <a:off x="2970144" y="2711246"/>
            <a:ext cx="3198958" cy="377708"/>
          </a:xfrm>
          <a:prstGeom prst="roundRect">
            <a:avLst>
              <a:gd name="adj" fmla="val 22727"/>
            </a:avLst>
          </a:prstGeom>
          <a:solidFill>
            <a:srgbClr val="F2EEE8"/>
          </a:solidFill>
          <a:ln w="10278">
            <a:solidFill>
              <a:srgbClr val="000000">
                <a:alpha val="0"/>
              </a:srgbClr>
            </a:solidFill>
            <a:prstDash val="solid"/>
          </a:ln>
        </p:spPr>
      </p:sp>
      <p:sp>
        <p:nvSpPr>
          <p:cNvPr id="42" name="Shape 40"/>
          <p:cNvSpPr/>
          <p:nvPr/>
        </p:nvSpPr>
        <p:spPr>
          <a:xfrm>
            <a:off x="2970144" y="2299513"/>
            <a:ext cx="1568646" cy="231250"/>
          </a:xfrm>
          <a:prstGeom prst="rect">
            <a:avLst/>
          </a:prstGeom>
          <a:noFill/>
          <a:ln/>
        </p:spPr>
      </p:sp>
      <p:sp>
        <p:nvSpPr>
          <p:cNvPr id="43" name="Shape 41"/>
          <p:cNvSpPr/>
          <p:nvPr/>
        </p:nvSpPr>
        <p:spPr>
          <a:xfrm>
            <a:off x="4600463" y="2299513"/>
            <a:ext cx="1568646" cy="231250"/>
          </a:xfrm>
          <a:prstGeom prst="rect">
            <a:avLst/>
          </a:prstGeom>
          <a:noFill/>
          <a:ln/>
        </p:spPr>
      </p:sp>
      <p:sp>
        <p:nvSpPr>
          <p:cNvPr id="44" name="Shape 42"/>
          <p:cNvSpPr/>
          <p:nvPr/>
        </p:nvSpPr>
        <p:spPr>
          <a:xfrm>
            <a:off x="4600463" y="2299513"/>
            <a:ext cx="1568646" cy="61667"/>
          </a:xfrm>
          <a:prstGeom prst="rect">
            <a:avLst/>
          </a:prstGeom>
          <a:noFill/>
          <a:ln/>
        </p:spPr>
      </p:sp>
      <p:sp>
        <p:nvSpPr>
          <p:cNvPr id="45" name="Shape 43"/>
          <p:cNvSpPr/>
          <p:nvPr/>
        </p:nvSpPr>
        <p:spPr>
          <a:xfrm>
            <a:off x="2970144" y="2299513"/>
            <a:ext cx="1568646" cy="61667"/>
          </a:xfrm>
          <a:prstGeom prst="rect">
            <a:avLst/>
          </a:prstGeom>
          <a:noFill/>
          <a:ln/>
        </p:spPr>
      </p:sp>
      <p:sp>
        <p:nvSpPr>
          <p:cNvPr id="46" name="Shape 44"/>
          <p:cNvSpPr/>
          <p:nvPr/>
        </p:nvSpPr>
        <p:spPr>
          <a:xfrm>
            <a:off x="2970144" y="1975763"/>
            <a:ext cx="3198958" cy="61667"/>
          </a:xfrm>
          <a:prstGeom prst="rect">
            <a:avLst/>
          </a:prstGeom>
          <a:noFill/>
          <a:ln/>
        </p:spPr>
      </p:sp>
      <p:sp>
        <p:nvSpPr>
          <p:cNvPr id="47" name="Shape 45"/>
          <p:cNvSpPr/>
          <p:nvPr/>
        </p:nvSpPr>
        <p:spPr>
          <a:xfrm>
            <a:off x="2970144" y="2068262"/>
            <a:ext cx="3198958" cy="138750"/>
          </a:xfrm>
          <a:prstGeom prst="roundRect">
            <a:avLst>
              <a:gd name="adj" fmla="val 61867"/>
            </a:avLst>
          </a:prstGeom>
          <a:solidFill>
            <a:srgbClr val="F2EEE8"/>
          </a:solidFill>
          <a:ln w="10278">
            <a:solidFill>
              <a:srgbClr val="D4CFCA"/>
            </a:solidFill>
            <a:prstDash val="solid"/>
          </a:ln>
        </p:spPr>
      </p:sp>
      <p:sp>
        <p:nvSpPr>
          <p:cNvPr id="48" name="Shape 46"/>
          <p:cNvSpPr/>
          <p:nvPr/>
        </p:nvSpPr>
        <p:spPr>
          <a:xfrm>
            <a:off x="2970144" y="1509408"/>
            <a:ext cx="3198958" cy="123333"/>
          </a:xfrm>
          <a:prstGeom prst="rect">
            <a:avLst/>
          </a:prstGeom>
          <a:noFill/>
          <a:ln/>
        </p:spPr>
      </p:sp>
      <p:sp>
        <p:nvSpPr>
          <p:cNvPr id="49" name="Shape 47"/>
          <p:cNvSpPr/>
          <p:nvPr/>
        </p:nvSpPr>
        <p:spPr>
          <a:xfrm>
            <a:off x="2970144" y="1648158"/>
            <a:ext cx="3198958" cy="77083"/>
          </a:xfrm>
          <a:prstGeom prst="rect">
            <a:avLst/>
          </a:prstGeom>
          <a:noFill/>
          <a:ln/>
        </p:spPr>
      </p:sp>
      <p:sp>
        <p:nvSpPr>
          <p:cNvPr id="50" name="Shape 48"/>
          <p:cNvSpPr/>
          <p:nvPr/>
        </p:nvSpPr>
        <p:spPr>
          <a:xfrm>
            <a:off x="2842952" y="981387"/>
            <a:ext cx="3453333" cy="154167"/>
          </a:xfrm>
          <a:prstGeom prst="rect">
            <a:avLst/>
          </a:prstGeom>
          <a:noFill/>
          <a:ln/>
        </p:spPr>
      </p:sp>
      <p:sp>
        <p:nvSpPr>
          <p:cNvPr id="51" name="Shape 49"/>
          <p:cNvSpPr/>
          <p:nvPr/>
        </p:nvSpPr>
        <p:spPr>
          <a:xfrm>
            <a:off x="2842952" y="1166388"/>
            <a:ext cx="3453333" cy="92500"/>
          </a:xfrm>
          <a:prstGeom prst="rect">
            <a:avLst/>
          </a:prstGeom>
          <a:noFill/>
          <a:ln/>
        </p:spPr>
      </p:sp>
      <p:pic>
        <p:nvPicPr>
          <p:cNvPr id="52" name="Image 0" descr="preencoded.png">    </p:cNvPr>
          <p:cNvPicPr>
            <a:picLocks noChangeAspect="1"/>
          </p:cNvPicPr>
          <p:nvPr/>
        </p:nvPicPr>
        <p:blipFill>
          <a:blip r:embed="rId1"/>
          <a:stretch>
            <a:fillRect/>
          </a:stretch>
        </p:blipFill>
        <p:spPr>
          <a:xfrm>
            <a:off x="2551974" y="468783"/>
            <a:ext cx="77083" cy="77083"/>
          </a:xfrm>
          <a:prstGeom prst="rect">
            <a:avLst/>
          </a:prstGeom>
        </p:spPr>
      </p:pic>
      <p:pic>
        <p:nvPicPr>
          <p:cNvPr id="53" name="Image 1" descr="preencoded.png">    </p:cNvPr>
          <p:cNvPicPr>
            <a:picLocks noChangeAspect="1"/>
          </p:cNvPicPr>
          <p:nvPr/>
        </p:nvPicPr>
        <p:blipFill>
          <a:blip r:embed="rId2"/>
          <a:stretch>
            <a:fillRect/>
          </a:stretch>
        </p:blipFill>
        <p:spPr>
          <a:xfrm>
            <a:off x="4600463" y="3685688"/>
            <a:ext cx="1568648" cy="138750"/>
          </a:xfrm>
          <a:prstGeom prst="rect">
            <a:avLst/>
          </a:prstGeom>
        </p:spPr>
      </p:pic>
      <p:pic>
        <p:nvPicPr>
          <p:cNvPr id="54" name="Image 2" descr="preencoded.png">    </p:cNvPr>
          <p:cNvPicPr>
            <a:picLocks noChangeAspect="1"/>
          </p:cNvPicPr>
          <p:nvPr/>
        </p:nvPicPr>
        <p:blipFill>
          <a:blip r:embed="rId3"/>
          <a:stretch>
            <a:fillRect/>
          </a:stretch>
        </p:blipFill>
        <p:spPr>
          <a:xfrm>
            <a:off x="2970144" y="3181454"/>
            <a:ext cx="61671" cy="61667"/>
          </a:xfrm>
          <a:prstGeom prst="rect">
            <a:avLst/>
          </a:prstGeom>
        </p:spPr>
      </p:pic>
      <p:pic>
        <p:nvPicPr>
          <p:cNvPr id="55" name="Image 3" descr="preencoded.png">    </p:cNvPr>
          <p:cNvPicPr>
            <a:picLocks noChangeAspect="1"/>
          </p:cNvPicPr>
          <p:nvPr/>
        </p:nvPicPr>
        <p:blipFill>
          <a:blip r:embed="rId4"/>
          <a:stretch>
            <a:fillRect/>
          </a:stretch>
        </p:blipFill>
        <p:spPr>
          <a:xfrm>
            <a:off x="4600463" y="2392012"/>
            <a:ext cx="1568648" cy="138750"/>
          </a:xfrm>
          <a:prstGeom prst="rect">
            <a:avLst/>
          </a:prstGeom>
        </p:spPr>
      </p:pic>
      <p:pic>
        <p:nvPicPr>
          <p:cNvPr id="56" name="Image 4" descr="preencoded.png">    </p:cNvPr>
          <p:cNvPicPr>
            <a:picLocks noChangeAspect="1"/>
          </p:cNvPicPr>
          <p:nvPr/>
        </p:nvPicPr>
        <p:blipFill>
          <a:blip r:embed="rId5"/>
          <a:stretch>
            <a:fillRect/>
          </a:stretch>
        </p:blipFill>
        <p:spPr>
          <a:xfrm>
            <a:off x="4600463" y="2299513"/>
            <a:ext cx="61671" cy="61667"/>
          </a:xfrm>
          <a:prstGeom prst="rect">
            <a:avLst/>
          </a:prstGeom>
        </p:spPr>
      </p:pic>
      <p:pic>
        <p:nvPicPr>
          <p:cNvPr id="57" name="Image 5" descr="preencoded.png">    </p:cNvPr>
          <p:cNvPicPr>
            <a:picLocks noChangeAspect="1"/>
          </p:cNvPicPr>
          <p:nvPr/>
        </p:nvPicPr>
        <p:blipFill>
          <a:blip r:embed="rId6"/>
          <a:stretch>
            <a:fillRect/>
          </a:stretch>
        </p:blipFill>
        <p:spPr>
          <a:xfrm>
            <a:off x="2970144" y="2392012"/>
            <a:ext cx="1568648" cy="138750"/>
          </a:xfrm>
          <a:prstGeom prst="rect">
            <a:avLst/>
          </a:prstGeom>
        </p:spPr>
      </p:pic>
      <p:pic>
        <p:nvPicPr>
          <p:cNvPr id="58" name="Image 6" descr="preencoded.png">    </p:cNvPr>
          <p:cNvPicPr>
            <a:picLocks noChangeAspect="1"/>
          </p:cNvPicPr>
          <p:nvPr/>
        </p:nvPicPr>
        <p:blipFill>
          <a:blip r:embed="rId7"/>
          <a:stretch>
            <a:fillRect/>
          </a:stretch>
        </p:blipFill>
        <p:spPr>
          <a:xfrm>
            <a:off x="2970144" y="2299513"/>
            <a:ext cx="61671" cy="61667"/>
          </a:xfrm>
          <a:prstGeom prst="rect">
            <a:avLst/>
          </a:prstGeom>
        </p:spPr>
      </p:pic>
      <p:pic>
        <p:nvPicPr>
          <p:cNvPr id="59" name="Image 7" descr="preencoded.png">    </p:cNvPr>
          <p:cNvPicPr>
            <a:picLocks noChangeAspect="1"/>
          </p:cNvPicPr>
          <p:nvPr/>
        </p:nvPicPr>
        <p:blipFill>
          <a:blip r:embed="rId8"/>
          <a:stretch>
            <a:fillRect/>
          </a:stretch>
        </p:blipFill>
        <p:spPr>
          <a:xfrm>
            <a:off x="2970144" y="1975763"/>
            <a:ext cx="61671" cy="61667"/>
          </a:xfrm>
          <a:prstGeom prst="rect">
            <a:avLst/>
          </a:prstGeom>
        </p:spPr>
      </p:pic>
      <p:sp>
        <p:nvSpPr>
          <p:cNvPr id="60" name="Text 50"/>
          <p:cNvSpPr/>
          <p:nvPr/>
        </p:nvSpPr>
        <p:spPr>
          <a:xfrm>
            <a:off x="2675297" y="484200"/>
            <a:ext cx="1309687" cy="61912"/>
          </a:xfrm>
          <a:prstGeom prst="rect">
            <a:avLst/>
          </a:prstGeom>
          <a:noFill/>
          <a:ln/>
        </p:spPr>
        <p:txBody>
          <a:bodyPr wrap="square" rtlCol="0" anchor="ctr"/>
          <a:lstStyle/>
          <a:p>
            <a:pPr algn="l" indent="0" marL="0">
              <a:lnSpc>
                <a:spcPts val="489"/>
              </a:lnSpc>
              <a:buNone/>
            </a:pPr>
            <a:r>
              <a:rPr lang="en-US" sz="425" dirty="0">
                <a:solidFill>
                  <a:srgbClr val="6B6D75">
                    <a:alpha val="99000"/>
                  </a:srgbClr>
                </a:solidFill>
                <a:latin typeface="Times" pitchFamily="34" charset="0"/>
                <a:ea typeface="Times" pitchFamily="34" charset="-122"/>
                <a:cs typeface="Times" pitchFamily="34" charset="-120"/>
              </a:rPr>
              <a:t>Search by neighborhood or university...</a:t>
            </a:r>
            <a:endParaRPr lang="en-US" sz="425" dirty="0"/>
          </a:p>
        </p:txBody>
      </p:sp>
      <p:sp>
        <p:nvSpPr>
          <p:cNvPr id="61" name="Text 51"/>
          <p:cNvSpPr/>
          <p:nvPr/>
        </p:nvSpPr>
        <p:spPr>
          <a:xfrm>
            <a:off x="3141873" y="227886"/>
            <a:ext cx="738188" cy="80963"/>
          </a:xfrm>
          <a:prstGeom prst="rect">
            <a:avLst/>
          </a:prstGeom>
          <a:noFill/>
          <a:ln/>
        </p:spPr>
        <p:txBody>
          <a:bodyPr wrap="square" rtlCol="0" anchor="ctr"/>
          <a:lstStyle/>
          <a:p>
            <a:pPr algn="ctr" indent="0" marL="0">
              <a:lnSpc>
                <a:spcPts val="607"/>
              </a:lnSpc>
              <a:buNone/>
            </a:pPr>
            <a:r>
              <a:rPr lang="en-US" sz="425" b="1" dirty="0">
                <a:solidFill>
                  <a:srgbClr val="1C1E26">
                    <a:alpha val="99000"/>
                  </a:srgbClr>
                </a:solidFill>
                <a:latin typeface="Teko" pitchFamily="34" charset="0"/>
                <a:ea typeface="Teko" pitchFamily="34" charset="-122"/>
                <a:cs typeface="Teko" pitchFamily="34" charset="-120"/>
              </a:rPr>
              <a:t>list your space</a:t>
            </a:r>
            <a:endParaRPr lang="en-US" sz="425" dirty="0"/>
          </a:p>
        </p:txBody>
      </p:sp>
      <p:sp>
        <p:nvSpPr>
          <p:cNvPr id="62" name="Text 52"/>
          <p:cNvSpPr/>
          <p:nvPr/>
        </p:nvSpPr>
        <p:spPr>
          <a:xfrm>
            <a:off x="2490304" y="191283"/>
            <a:ext cx="776287" cy="157163"/>
          </a:xfrm>
          <a:prstGeom prst="rect">
            <a:avLst/>
          </a:prstGeom>
          <a:noFill/>
          <a:ln/>
        </p:spPr>
        <p:txBody>
          <a:bodyPr wrap="square" rtlCol="0" anchor="ctr"/>
          <a:lstStyle/>
          <a:p>
            <a:pPr algn="l" indent="0" marL="0">
              <a:lnSpc>
                <a:spcPts val="1214"/>
              </a:lnSpc>
              <a:buNone/>
            </a:pPr>
            <a:r>
              <a:rPr lang="en-US" sz="1093" b="1" spc="-27" kern="0" dirty="0">
                <a:solidFill>
                  <a:srgbClr val="1C1E26">
                    <a:alpha val="99000"/>
                  </a:srgbClr>
                </a:solidFill>
                <a:latin typeface="Teko" pitchFamily="34" charset="0"/>
                <a:ea typeface="Teko" pitchFamily="34" charset="-122"/>
                <a:cs typeface="Teko" pitchFamily="34" charset="-120"/>
              </a:rPr>
              <a:t>house</a:t>
            </a:r>
            <a:endParaRPr lang="en-US" sz="1093" dirty="0"/>
          </a:p>
        </p:txBody>
      </p:sp>
      <p:sp>
        <p:nvSpPr>
          <p:cNvPr id="63" name="Text 53"/>
          <p:cNvSpPr/>
          <p:nvPr/>
        </p:nvSpPr>
        <p:spPr>
          <a:xfrm>
            <a:off x="2806340" y="191283"/>
            <a:ext cx="738188" cy="157163"/>
          </a:xfrm>
          <a:prstGeom prst="rect">
            <a:avLst/>
          </a:prstGeom>
          <a:noFill/>
          <a:ln/>
        </p:spPr>
        <p:txBody>
          <a:bodyPr wrap="square" rtlCol="0" anchor="ctr"/>
          <a:lstStyle/>
          <a:p>
            <a:pPr algn="l" indent="0" marL="0">
              <a:lnSpc>
                <a:spcPts val="1214"/>
              </a:lnSpc>
              <a:buNone/>
            </a:pPr>
            <a:r>
              <a:rPr lang="en-US" sz="1093" b="1" spc="-27" kern="0" dirty="0">
                <a:solidFill>
                  <a:srgbClr val="C35141">
                    <a:alpha val="99000"/>
                  </a:srgbClr>
                </a:solidFill>
                <a:latin typeface="Teko" pitchFamily="34" charset="0"/>
                <a:ea typeface="Teko" pitchFamily="34" charset="-122"/>
                <a:cs typeface="Teko" pitchFamily="34" charset="-120"/>
              </a:rPr>
              <a:t>show</a:t>
            </a:r>
            <a:endParaRPr lang="en-US" sz="1093" dirty="0"/>
          </a:p>
        </p:txBody>
      </p:sp>
      <p:sp>
        <p:nvSpPr>
          <p:cNvPr id="64" name="Text 54"/>
          <p:cNvSpPr/>
          <p:nvPr/>
        </p:nvSpPr>
        <p:spPr>
          <a:xfrm>
            <a:off x="5311546" y="7749304"/>
            <a:ext cx="730846" cy="77083"/>
          </a:xfrm>
          <a:prstGeom prst="rect">
            <a:avLst/>
          </a:prstGeom>
          <a:noFill/>
          <a:ln/>
        </p:spPr>
        <p:txBody>
          <a:bodyPr wrap="square" rtlCol="0" anchor="ctr"/>
          <a:lstStyle/>
          <a:p>
            <a:pPr algn="ctr" indent="0" marL="0">
              <a:lnSpc>
                <a:spcPts val="607"/>
              </a:lnSpc>
              <a:buNone/>
            </a:pPr>
            <a:r>
              <a:rPr lang="en-US" sz="425" b="1" dirty="0">
                <a:solidFill>
                  <a:srgbClr val="FAF7F2">
                    <a:alpha val="99000"/>
                  </a:srgbClr>
                </a:solidFill>
                <a:latin typeface="Teko" pitchFamily="34" charset="0"/>
                <a:ea typeface="Teko" pitchFamily="34" charset="-122"/>
                <a:cs typeface="Teko" pitchFamily="34" charset="-120"/>
              </a:rPr>
              <a:t>Send Proposal</a:t>
            </a:r>
            <a:endParaRPr lang="en-US" sz="425" dirty="0"/>
          </a:p>
        </p:txBody>
      </p:sp>
      <p:sp>
        <p:nvSpPr>
          <p:cNvPr id="65" name="Text 55"/>
          <p:cNvSpPr/>
          <p:nvPr/>
        </p:nvSpPr>
        <p:spPr>
          <a:xfrm>
            <a:off x="3563689" y="7753158"/>
            <a:ext cx="711575" cy="69375"/>
          </a:xfrm>
          <a:prstGeom prst="rect">
            <a:avLst/>
          </a:prstGeom>
          <a:noFill/>
          <a:ln/>
        </p:spPr>
        <p:txBody>
          <a:bodyPr wrap="square" rtlCol="0" anchor="ctr"/>
          <a:lstStyle/>
          <a:p>
            <a:pPr algn="ctr" indent="0" marL="0">
              <a:lnSpc>
                <a:spcPts val="607"/>
              </a:lnSpc>
              <a:buNone/>
            </a:pPr>
            <a:r>
              <a:rPr lang="en-US" sz="425" b="1" dirty="0">
                <a:solidFill>
                  <a:srgbClr val="1C1E26">
                    <a:alpha val="99000"/>
                  </a:srgbClr>
                </a:solidFill>
                <a:latin typeface="Teko" pitchFamily="34" charset="0"/>
                <a:ea typeface="Teko" pitchFamily="34" charset="-122"/>
                <a:cs typeface="Teko" pitchFamily="34" charset="-120"/>
              </a:rPr>
              <a:t>Save as Draft</a:t>
            </a:r>
            <a:endParaRPr lang="en-US" sz="425" dirty="0"/>
          </a:p>
        </p:txBody>
      </p:sp>
      <p:sp>
        <p:nvSpPr>
          <p:cNvPr id="66" name="Text 56"/>
          <p:cNvSpPr/>
          <p:nvPr/>
        </p:nvSpPr>
        <p:spPr>
          <a:xfrm>
            <a:off x="3016393" y="4521380"/>
            <a:ext cx="2124075" cy="80963"/>
          </a:xfrm>
          <a:prstGeom prst="rect">
            <a:avLst/>
          </a:prstGeom>
          <a:noFill/>
          <a:ln/>
        </p:spPr>
        <p:txBody>
          <a:bodyPr wrap="square" rtlCol="0" anchor="ctr"/>
          <a:lstStyle/>
          <a:p>
            <a:pPr algn="l" indent="0" marL="0">
              <a:lnSpc>
                <a:spcPts val="607"/>
              </a:lnSpc>
              <a:buNone/>
            </a:pPr>
            <a:r>
              <a:rPr lang="en-US" sz="425" dirty="0">
                <a:solidFill>
                  <a:srgbClr val="6B6D75">
                    <a:alpha val="99000"/>
                  </a:srgbClr>
                </a:solidFill>
                <a:latin typeface="Times" pitchFamily="34" charset="0"/>
                <a:ea typeface="Times" pitchFamily="34" charset="-122"/>
                <a:cs typeface="Times" pitchFamily="34" charset="-120"/>
              </a:rPr>
              <a:t>Any other details the host should know (merch table, guest list, parking, etc.)</a:t>
            </a:r>
            <a:endParaRPr lang="en-US" sz="425" dirty="0"/>
          </a:p>
        </p:txBody>
      </p:sp>
      <p:sp>
        <p:nvSpPr>
          <p:cNvPr id="67" name="Text 57"/>
          <p:cNvSpPr/>
          <p:nvPr/>
        </p:nvSpPr>
        <p:spPr>
          <a:xfrm>
            <a:off x="2970144" y="4402563"/>
            <a:ext cx="847725" cy="57150"/>
          </a:xfrm>
          <a:prstGeom prst="rect">
            <a:avLst/>
          </a:prstGeom>
          <a:noFill/>
          <a:ln/>
        </p:spPr>
        <p:txBody>
          <a:bodyPr wrap="square" rtlCol="0" anchor="ctr"/>
          <a:lstStyle/>
          <a:p>
            <a:pPr algn="l" indent="0" marL="0">
              <a:lnSpc>
                <a:spcPts val="425"/>
              </a:lnSpc>
              <a:buNone/>
            </a:pPr>
            <a:r>
              <a:rPr lang="en-US" sz="425" b="1" dirty="0">
                <a:solidFill>
                  <a:srgbClr val="1C1E26">
                    <a:alpha val="99000"/>
                  </a:srgbClr>
                </a:solidFill>
                <a:latin typeface="Times" pitchFamily="34" charset="0"/>
                <a:ea typeface="Times" pitchFamily="34" charset="-122"/>
                <a:cs typeface="Times" pitchFamily="34" charset="-120"/>
              </a:rPr>
              <a:t>Additional Notes</a:t>
            </a:r>
            <a:endParaRPr lang="en-US" sz="425" dirty="0"/>
          </a:p>
        </p:txBody>
      </p:sp>
      <p:sp>
        <p:nvSpPr>
          <p:cNvPr id="68" name="Text 58"/>
          <p:cNvSpPr/>
          <p:nvPr/>
        </p:nvSpPr>
        <p:spPr>
          <a:xfrm>
            <a:off x="3016393" y="4032563"/>
            <a:ext cx="1643063" cy="80963"/>
          </a:xfrm>
          <a:prstGeom prst="rect">
            <a:avLst/>
          </a:prstGeom>
          <a:noFill/>
          <a:ln/>
        </p:spPr>
        <p:txBody>
          <a:bodyPr wrap="square" rtlCol="0" anchor="ctr"/>
          <a:lstStyle/>
          <a:p>
            <a:pPr algn="l" indent="0" marL="0">
              <a:lnSpc>
                <a:spcPts val="607"/>
              </a:lnSpc>
              <a:buNone/>
            </a:pPr>
            <a:r>
              <a:rPr lang="en-US" sz="425" dirty="0">
                <a:solidFill>
                  <a:srgbClr val="6B6D75">
                    <a:alpha val="99000"/>
                  </a:srgbClr>
                </a:solidFill>
                <a:latin typeface="Times" pitchFamily="34" charset="0"/>
                <a:ea typeface="Times" pitchFamily="34" charset="-122"/>
                <a:cs typeface="Times" pitchFamily="34" charset="-120"/>
              </a:rPr>
              <a:t>PA system, microphones, monitors, lighting needs, etc.</a:t>
            </a:r>
            <a:endParaRPr lang="en-US" sz="425" dirty="0"/>
          </a:p>
        </p:txBody>
      </p:sp>
      <p:sp>
        <p:nvSpPr>
          <p:cNvPr id="69" name="Text 59"/>
          <p:cNvSpPr/>
          <p:nvPr/>
        </p:nvSpPr>
        <p:spPr>
          <a:xfrm>
            <a:off x="2970144" y="3913746"/>
            <a:ext cx="1014413" cy="57150"/>
          </a:xfrm>
          <a:prstGeom prst="rect">
            <a:avLst/>
          </a:prstGeom>
          <a:noFill/>
          <a:ln/>
        </p:spPr>
        <p:txBody>
          <a:bodyPr wrap="square" rtlCol="0" anchor="ctr"/>
          <a:lstStyle/>
          <a:p>
            <a:pPr algn="l" indent="0" marL="0">
              <a:lnSpc>
                <a:spcPts val="425"/>
              </a:lnSpc>
              <a:buNone/>
            </a:pPr>
            <a:r>
              <a:rPr lang="en-US" sz="425" b="1" dirty="0">
                <a:solidFill>
                  <a:srgbClr val="1C1E26">
                    <a:alpha val="99000"/>
                  </a:srgbClr>
                </a:solidFill>
                <a:latin typeface="Times" pitchFamily="34" charset="0"/>
                <a:ea typeface="Times" pitchFamily="34" charset="-122"/>
                <a:cs typeface="Times" pitchFamily="34" charset="-120"/>
              </a:rPr>
              <a:t>Technical Requirements</a:t>
            </a:r>
            <a:endParaRPr lang="en-US" sz="425" dirty="0"/>
          </a:p>
        </p:txBody>
      </p:sp>
      <p:sp>
        <p:nvSpPr>
          <p:cNvPr id="70" name="Text 60"/>
          <p:cNvSpPr/>
          <p:nvPr/>
        </p:nvSpPr>
        <p:spPr>
          <a:xfrm>
            <a:off x="4600463" y="3597704"/>
            <a:ext cx="776287" cy="57150"/>
          </a:xfrm>
          <a:prstGeom prst="rect">
            <a:avLst/>
          </a:prstGeom>
          <a:noFill/>
          <a:ln/>
        </p:spPr>
        <p:txBody>
          <a:bodyPr wrap="square" rtlCol="0" anchor="ctr"/>
          <a:lstStyle/>
          <a:p>
            <a:pPr algn="l" indent="0" marL="0">
              <a:lnSpc>
                <a:spcPts val="425"/>
              </a:lnSpc>
              <a:buNone/>
            </a:pPr>
            <a:r>
              <a:rPr lang="en-US" sz="425" b="1" dirty="0">
                <a:solidFill>
                  <a:srgbClr val="1C1E26">
                    <a:alpha val="99000"/>
                  </a:srgbClr>
                </a:solidFill>
                <a:latin typeface="Times" pitchFamily="34" charset="0"/>
                <a:ea typeface="Times" pitchFamily="34" charset="-122"/>
                <a:cs typeface="Times" pitchFamily="34" charset="-120"/>
              </a:rPr>
              <a:t>Load-in Time</a:t>
            </a:r>
            <a:endParaRPr lang="en-US" sz="425" dirty="0"/>
          </a:p>
        </p:txBody>
      </p:sp>
      <p:sp>
        <p:nvSpPr>
          <p:cNvPr id="71" name="Text 61"/>
          <p:cNvSpPr/>
          <p:nvPr/>
        </p:nvSpPr>
        <p:spPr>
          <a:xfrm>
            <a:off x="3016393" y="3724106"/>
            <a:ext cx="619125" cy="61912"/>
          </a:xfrm>
          <a:prstGeom prst="rect">
            <a:avLst/>
          </a:prstGeom>
          <a:noFill/>
          <a:ln/>
        </p:spPr>
        <p:txBody>
          <a:bodyPr wrap="square" rtlCol="0" anchor="ctr"/>
          <a:lstStyle/>
          <a:p>
            <a:pPr algn="l" indent="0" marL="0">
              <a:lnSpc>
                <a:spcPts val="489"/>
              </a:lnSpc>
              <a:buNone/>
            </a:pPr>
            <a:r>
              <a:rPr lang="en-US" sz="425" dirty="0">
                <a:solidFill>
                  <a:srgbClr val="6B6D75">
                    <a:alpha val="99000"/>
                  </a:srgbClr>
                </a:solidFill>
                <a:latin typeface="Times" pitchFamily="34" charset="0"/>
                <a:ea typeface="Times" pitchFamily="34" charset="-122"/>
                <a:cs typeface="Times" pitchFamily="34" charset="-120"/>
              </a:rPr>
              <a:t>e.g., 60</a:t>
            </a:r>
            <a:endParaRPr lang="en-US" sz="425" dirty="0"/>
          </a:p>
        </p:txBody>
      </p:sp>
      <p:sp>
        <p:nvSpPr>
          <p:cNvPr id="72" name="Text 62"/>
          <p:cNvSpPr/>
          <p:nvPr/>
        </p:nvSpPr>
        <p:spPr>
          <a:xfrm>
            <a:off x="2970144" y="3597704"/>
            <a:ext cx="942975" cy="57150"/>
          </a:xfrm>
          <a:prstGeom prst="rect">
            <a:avLst/>
          </a:prstGeom>
          <a:noFill/>
          <a:ln/>
        </p:spPr>
        <p:txBody>
          <a:bodyPr wrap="square" rtlCol="0" anchor="ctr"/>
          <a:lstStyle/>
          <a:p>
            <a:pPr algn="l" indent="0" marL="0">
              <a:lnSpc>
                <a:spcPts val="425"/>
              </a:lnSpc>
              <a:buNone/>
            </a:pPr>
            <a:r>
              <a:rPr lang="en-US" sz="425" b="1" dirty="0">
                <a:solidFill>
                  <a:srgbClr val="1C1E26">
                    <a:alpha val="99000"/>
                  </a:srgbClr>
                </a:solidFill>
                <a:latin typeface="Times" pitchFamily="34" charset="0"/>
                <a:ea typeface="Times" pitchFamily="34" charset="-122"/>
                <a:cs typeface="Times" pitchFamily="34" charset="-120"/>
              </a:rPr>
              <a:t>Set Length (minutes)</a:t>
            </a:r>
            <a:endParaRPr lang="en-US" sz="425" dirty="0"/>
          </a:p>
        </p:txBody>
      </p:sp>
      <p:sp>
        <p:nvSpPr>
          <p:cNvPr id="73" name="Text 63"/>
          <p:cNvSpPr/>
          <p:nvPr/>
        </p:nvSpPr>
        <p:spPr>
          <a:xfrm>
            <a:off x="2970144" y="3443537"/>
            <a:ext cx="809625" cy="61912"/>
          </a:xfrm>
          <a:prstGeom prst="rect">
            <a:avLst/>
          </a:prstGeom>
          <a:noFill/>
          <a:ln/>
        </p:spPr>
        <p:txBody>
          <a:bodyPr wrap="square" rtlCol="0" anchor="ctr"/>
          <a:lstStyle/>
          <a:p>
            <a:pPr algn="l" indent="0" marL="0">
              <a:lnSpc>
                <a:spcPts val="486"/>
              </a:lnSpc>
              <a:buNone/>
            </a:pPr>
            <a:r>
              <a:rPr lang="en-US" sz="364" dirty="0">
                <a:solidFill>
                  <a:srgbClr val="6B6D75">
                    <a:alpha val="99000"/>
                  </a:srgbClr>
                </a:solidFill>
                <a:latin typeface="Times" pitchFamily="34" charset="0"/>
                <a:ea typeface="Times" pitchFamily="34" charset="-122"/>
                <a:cs typeface="Times" pitchFamily="34" charset="-120"/>
              </a:rPr>
              <a:t>Venue capacity: 50</a:t>
            </a:r>
            <a:endParaRPr lang="en-US" sz="364" dirty="0"/>
          </a:p>
        </p:txBody>
      </p:sp>
      <p:sp>
        <p:nvSpPr>
          <p:cNvPr id="74" name="Text 64"/>
          <p:cNvSpPr/>
          <p:nvPr/>
        </p:nvSpPr>
        <p:spPr>
          <a:xfrm>
            <a:off x="3016393" y="3312373"/>
            <a:ext cx="619125" cy="61912"/>
          </a:xfrm>
          <a:prstGeom prst="rect">
            <a:avLst/>
          </a:prstGeom>
          <a:noFill/>
          <a:ln/>
        </p:spPr>
        <p:txBody>
          <a:bodyPr wrap="square" rtlCol="0" anchor="ctr"/>
          <a:lstStyle/>
          <a:p>
            <a:pPr algn="l" indent="0" marL="0">
              <a:lnSpc>
                <a:spcPts val="489"/>
              </a:lnSpc>
              <a:buNone/>
            </a:pPr>
            <a:r>
              <a:rPr lang="en-US" sz="425" dirty="0">
                <a:solidFill>
                  <a:srgbClr val="6B6D75">
                    <a:alpha val="99000"/>
                  </a:srgbClr>
                </a:solidFill>
                <a:latin typeface="Times" pitchFamily="34" charset="0"/>
                <a:ea typeface="Times" pitchFamily="34" charset="-122"/>
                <a:cs typeface="Times" pitchFamily="34" charset="-120"/>
              </a:rPr>
              <a:t>e.g., 35</a:t>
            </a:r>
            <a:endParaRPr lang="en-US" sz="425" dirty="0"/>
          </a:p>
        </p:txBody>
      </p:sp>
      <p:sp>
        <p:nvSpPr>
          <p:cNvPr id="75" name="Text 65"/>
          <p:cNvSpPr/>
          <p:nvPr/>
        </p:nvSpPr>
        <p:spPr>
          <a:xfrm>
            <a:off x="3062641" y="3185308"/>
            <a:ext cx="947738" cy="57150"/>
          </a:xfrm>
          <a:prstGeom prst="rect">
            <a:avLst/>
          </a:prstGeom>
          <a:noFill/>
          <a:ln/>
        </p:spPr>
        <p:txBody>
          <a:bodyPr wrap="square" rtlCol="0" anchor="ctr"/>
          <a:lstStyle/>
          <a:p>
            <a:pPr algn="l" indent="0" marL="0">
              <a:lnSpc>
                <a:spcPts val="425"/>
              </a:lnSpc>
              <a:buNone/>
            </a:pPr>
            <a:r>
              <a:rPr lang="en-US" sz="425" b="1" dirty="0">
                <a:solidFill>
                  <a:srgbClr val="1C1E26">
                    <a:alpha val="99000"/>
                  </a:srgbClr>
                </a:solidFill>
                <a:latin typeface="Times" pitchFamily="34" charset="0"/>
                <a:ea typeface="Times" pitchFamily="34" charset="-122"/>
                <a:cs typeface="Times" pitchFamily="34" charset="-120"/>
              </a:rPr>
              <a:t>Expected Attendance</a:t>
            </a:r>
            <a:endParaRPr lang="en-US" sz="425" dirty="0"/>
          </a:p>
        </p:txBody>
      </p:sp>
      <p:sp>
        <p:nvSpPr>
          <p:cNvPr id="76" name="Text 66"/>
          <p:cNvSpPr/>
          <p:nvPr/>
        </p:nvSpPr>
        <p:spPr>
          <a:xfrm>
            <a:off x="3016393" y="2742079"/>
            <a:ext cx="2109788" cy="80963"/>
          </a:xfrm>
          <a:prstGeom prst="rect">
            <a:avLst/>
          </a:prstGeom>
          <a:noFill/>
          <a:ln/>
        </p:spPr>
        <p:txBody>
          <a:bodyPr wrap="square" rtlCol="0" anchor="ctr"/>
          <a:lstStyle/>
          <a:p>
            <a:pPr algn="l" indent="0" marL="0">
              <a:lnSpc>
                <a:spcPts val="607"/>
              </a:lnSpc>
              <a:buNone/>
            </a:pPr>
            <a:r>
              <a:rPr lang="en-US" sz="425" dirty="0">
                <a:solidFill>
                  <a:srgbClr val="6B6D75">
                    <a:alpha val="99000"/>
                  </a:srgbClr>
                </a:solidFill>
                <a:latin typeface="Times" pitchFamily="34" charset="0"/>
                <a:ea typeface="Times" pitchFamily="34" charset="-122"/>
                <a:cs typeface="Times" pitchFamily="34" charset="-120"/>
              </a:rPr>
              <a:t>Describe the vibe, what attendees can expect, any special guests or themes...</a:t>
            </a:r>
            <a:endParaRPr lang="en-US" sz="425" dirty="0"/>
          </a:p>
        </p:txBody>
      </p:sp>
      <p:sp>
        <p:nvSpPr>
          <p:cNvPr id="77" name="Text 67"/>
          <p:cNvSpPr/>
          <p:nvPr/>
        </p:nvSpPr>
        <p:spPr>
          <a:xfrm>
            <a:off x="2970144" y="2623263"/>
            <a:ext cx="876300" cy="57150"/>
          </a:xfrm>
          <a:prstGeom prst="rect">
            <a:avLst/>
          </a:prstGeom>
          <a:noFill/>
          <a:ln/>
        </p:spPr>
        <p:txBody>
          <a:bodyPr wrap="square" rtlCol="0" anchor="ctr"/>
          <a:lstStyle/>
          <a:p>
            <a:pPr algn="l" indent="0" marL="0">
              <a:lnSpc>
                <a:spcPts val="425"/>
              </a:lnSpc>
              <a:buNone/>
            </a:pPr>
            <a:r>
              <a:rPr lang="en-US" sz="425" b="1" dirty="0">
                <a:solidFill>
                  <a:srgbClr val="1C1E26">
                    <a:alpha val="99000"/>
                  </a:srgbClr>
                </a:solidFill>
                <a:latin typeface="Times" pitchFamily="34" charset="0"/>
                <a:ea typeface="Times" pitchFamily="34" charset="-122"/>
                <a:cs typeface="Times" pitchFamily="34" charset="-120"/>
              </a:rPr>
              <a:t>Event Description</a:t>
            </a:r>
            <a:endParaRPr lang="en-US" sz="425" dirty="0"/>
          </a:p>
        </p:txBody>
      </p:sp>
      <p:sp>
        <p:nvSpPr>
          <p:cNvPr id="78" name="Text 68"/>
          <p:cNvSpPr/>
          <p:nvPr/>
        </p:nvSpPr>
        <p:spPr>
          <a:xfrm>
            <a:off x="4692960" y="2303367"/>
            <a:ext cx="709613" cy="57150"/>
          </a:xfrm>
          <a:prstGeom prst="rect">
            <a:avLst/>
          </a:prstGeom>
          <a:noFill/>
          <a:ln/>
        </p:spPr>
        <p:txBody>
          <a:bodyPr wrap="square" rtlCol="0" anchor="ctr"/>
          <a:lstStyle/>
          <a:p>
            <a:pPr algn="l" indent="0" marL="0">
              <a:lnSpc>
                <a:spcPts val="425"/>
              </a:lnSpc>
              <a:buNone/>
            </a:pPr>
            <a:r>
              <a:rPr lang="en-US" sz="425" b="1" dirty="0">
                <a:solidFill>
                  <a:srgbClr val="1C1E26">
                    <a:alpha val="99000"/>
                  </a:srgbClr>
                </a:solidFill>
                <a:latin typeface="Times" pitchFamily="34" charset="0"/>
                <a:ea typeface="Times" pitchFamily="34" charset="-122"/>
                <a:cs typeface="Times" pitchFamily="34" charset="-120"/>
              </a:rPr>
              <a:t>Start Time</a:t>
            </a:r>
            <a:endParaRPr lang="en-US" sz="425" dirty="0"/>
          </a:p>
        </p:txBody>
      </p:sp>
      <p:sp>
        <p:nvSpPr>
          <p:cNvPr id="79" name="Text 69"/>
          <p:cNvSpPr/>
          <p:nvPr/>
        </p:nvSpPr>
        <p:spPr>
          <a:xfrm>
            <a:off x="3062641" y="2303367"/>
            <a:ext cx="795338" cy="57150"/>
          </a:xfrm>
          <a:prstGeom prst="rect">
            <a:avLst/>
          </a:prstGeom>
          <a:noFill/>
          <a:ln/>
        </p:spPr>
        <p:txBody>
          <a:bodyPr wrap="square" rtlCol="0" anchor="ctr"/>
          <a:lstStyle/>
          <a:p>
            <a:pPr algn="l" indent="0" marL="0">
              <a:lnSpc>
                <a:spcPts val="425"/>
              </a:lnSpc>
              <a:buNone/>
            </a:pPr>
            <a:r>
              <a:rPr lang="en-US" sz="425" b="1" dirty="0">
                <a:solidFill>
                  <a:srgbClr val="1C1E26">
                    <a:alpha val="99000"/>
                  </a:srgbClr>
                </a:solidFill>
                <a:latin typeface="Times" pitchFamily="34" charset="0"/>
                <a:ea typeface="Times" pitchFamily="34" charset="-122"/>
                <a:cs typeface="Times" pitchFamily="34" charset="-120"/>
              </a:rPr>
              <a:t>Proposed Date</a:t>
            </a:r>
            <a:endParaRPr lang="en-US" sz="425" dirty="0"/>
          </a:p>
        </p:txBody>
      </p:sp>
      <p:sp>
        <p:nvSpPr>
          <p:cNvPr id="80" name="Text 70"/>
          <p:cNvSpPr/>
          <p:nvPr/>
        </p:nvSpPr>
        <p:spPr>
          <a:xfrm>
            <a:off x="3016393" y="2106681"/>
            <a:ext cx="1252537" cy="61912"/>
          </a:xfrm>
          <a:prstGeom prst="rect">
            <a:avLst/>
          </a:prstGeom>
          <a:noFill/>
          <a:ln/>
        </p:spPr>
        <p:txBody>
          <a:bodyPr wrap="square" rtlCol="0" anchor="ctr"/>
          <a:lstStyle/>
          <a:p>
            <a:pPr algn="l" indent="0" marL="0">
              <a:lnSpc>
                <a:spcPts val="489"/>
              </a:lnSpc>
              <a:buNone/>
            </a:pPr>
            <a:r>
              <a:rPr lang="en-US" sz="425" dirty="0">
                <a:solidFill>
                  <a:srgbClr val="6B6D75">
                    <a:alpha val="99000"/>
                  </a:srgbClr>
                </a:solidFill>
                <a:latin typeface="Times" pitchFamily="34" charset="0"/>
                <a:ea typeface="Times" pitchFamily="34" charset="-122"/>
                <a:cs typeface="Times" pitchFamily="34" charset="-120"/>
              </a:rPr>
              <a:t>e.g., The Violet Echoes - Indie Night</a:t>
            </a:r>
            <a:endParaRPr lang="en-US" sz="425" dirty="0"/>
          </a:p>
        </p:txBody>
      </p:sp>
      <p:sp>
        <p:nvSpPr>
          <p:cNvPr id="81" name="Text 71"/>
          <p:cNvSpPr/>
          <p:nvPr/>
        </p:nvSpPr>
        <p:spPr>
          <a:xfrm>
            <a:off x="3062641" y="1979617"/>
            <a:ext cx="714375" cy="57150"/>
          </a:xfrm>
          <a:prstGeom prst="rect">
            <a:avLst/>
          </a:prstGeom>
          <a:noFill/>
          <a:ln/>
        </p:spPr>
        <p:txBody>
          <a:bodyPr wrap="square" rtlCol="0" anchor="ctr"/>
          <a:lstStyle/>
          <a:p>
            <a:pPr algn="l" indent="0" marL="0">
              <a:lnSpc>
                <a:spcPts val="425"/>
              </a:lnSpc>
              <a:buNone/>
            </a:pPr>
            <a:r>
              <a:rPr lang="en-US" sz="425" b="1" dirty="0">
                <a:solidFill>
                  <a:srgbClr val="1C1E26">
                    <a:alpha val="99000"/>
                  </a:srgbClr>
                </a:solidFill>
                <a:latin typeface="Times" pitchFamily="34" charset="0"/>
                <a:ea typeface="Times" pitchFamily="34" charset="-122"/>
                <a:cs typeface="Times" pitchFamily="34" charset="-120"/>
              </a:rPr>
              <a:t>Event Title</a:t>
            </a:r>
            <a:endParaRPr lang="en-US" sz="425" dirty="0"/>
          </a:p>
        </p:txBody>
      </p:sp>
      <p:sp>
        <p:nvSpPr>
          <p:cNvPr id="82" name="Text 72"/>
          <p:cNvSpPr/>
          <p:nvPr/>
        </p:nvSpPr>
        <p:spPr>
          <a:xfrm>
            <a:off x="2970144" y="1648158"/>
            <a:ext cx="1319213" cy="80963"/>
          </a:xfrm>
          <a:prstGeom prst="rect">
            <a:avLst/>
          </a:prstGeom>
          <a:noFill/>
          <a:ln/>
        </p:spPr>
        <p:txBody>
          <a:bodyPr wrap="square" rtlCol="0" anchor="ctr"/>
          <a:lstStyle/>
          <a:p>
            <a:pPr algn="l" indent="0" marL="0">
              <a:lnSpc>
                <a:spcPts val="607"/>
              </a:lnSpc>
              <a:buNone/>
            </a:pPr>
            <a:r>
              <a:rPr lang="en-US" sz="425" dirty="0">
                <a:solidFill>
                  <a:srgbClr val="6B6D75">
                    <a:alpha val="99000"/>
                  </a:srgbClr>
                </a:solidFill>
                <a:latin typeface="Times" pitchFamily="34" charset="0"/>
                <a:ea typeface="Times" pitchFamily="34" charset="-122"/>
                <a:cs typeface="Times" pitchFamily="34" charset="-120"/>
              </a:rPr>
              <a:t>Basic details about your proposed show</a:t>
            </a:r>
            <a:endParaRPr lang="en-US" sz="425" dirty="0"/>
          </a:p>
        </p:txBody>
      </p:sp>
      <p:sp>
        <p:nvSpPr>
          <p:cNvPr id="83" name="Text 73"/>
          <p:cNvSpPr/>
          <p:nvPr/>
        </p:nvSpPr>
        <p:spPr>
          <a:xfrm>
            <a:off x="2970144" y="1507481"/>
            <a:ext cx="1076325" cy="123825"/>
          </a:xfrm>
          <a:prstGeom prst="rect">
            <a:avLst/>
          </a:prstGeom>
          <a:noFill/>
          <a:ln/>
        </p:spPr>
        <p:txBody>
          <a:bodyPr wrap="square" rtlCol="0" anchor="ctr"/>
          <a:lstStyle/>
          <a:p>
            <a:pPr algn="l" indent="0" marL="0">
              <a:lnSpc>
                <a:spcPts val="971"/>
              </a:lnSpc>
              <a:buNone/>
            </a:pPr>
            <a:r>
              <a:rPr lang="en-US" sz="728" b="1" dirty="0">
                <a:solidFill>
                  <a:srgbClr val="1C1E26">
                    <a:alpha val="99000"/>
                  </a:srgbClr>
                </a:solidFill>
                <a:latin typeface="Teko" pitchFamily="34" charset="0"/>
                <a:ea typeface="Teko" pitchFamily="34" charset="-122"/>
                <a:cs typeface="Teko" pitchFamily="34" charset="-120"/>
              </a:rPr>
              <a:t>Event Agreement</a:t>
            </a:r>
            <a:endParaRPr lang="en-US" sz="728" dirty="0"/>
          </a:p>
        </p:txBody>
      </p:sp>
      <p:sp>
        <p:nvSpPr>
          <p:cNvPr id="84" name="Text 74"/>
          <p:cNvSpPr/>
          <p:nvPr/>
        </p:nvSpPr>
        <p:spPr>
          <a:xfrm>
            <a:off x="2843213" y="1166813"/>
            <a:ext cx="3910012" cy="185738"/>
          </a:xfrm>
          <a:prstGeom prst="rect">
            <a:avLst/>
          </a:prstGeom>
          <a:noFill/>
          <a:ln/>
        </p:spPr>
        <p:txBody>
          <a:bodyPr wrap="square" rtlCol="0" anchor="ctr"/>
          <a:lstStyle/>
          <a:p>
            <a:pPr algn="l" indent="0" marL="0">
              <a:lnSpc>
                <a:spcPts val="728"/>
              </a:lnSpc>
              <a:buNone/>
            </a:pPr>
            <a:r>
              <a:rPr lang="en-US" sz="486" dirty="0">
                <a:solidFill>
                  <a:srgbClr val="6B6D75">
                    <a:alpha val="99000"/>
                  </a:srgbClr>
                </a:solidFill>
                <a:latin typeface="Times" pitchFamily="34" charset="0"/>
                <a:ea typeface="Times" pitchFamily="34" charset="-122"/>
                <a:cs typeface="Times" pitchFamily="34" charset="-120"/>
              </a:rPr>
              <a:t>Confirm the details of your show with Sarah M. This is an agreement between the artist and the host, and is subject to any change made on or off this platform. House</a:t>
            </a:r>
            <a:pPr algn="l" indent="0" marL="0">
              <a:lnSpc>
                <a:spcPts val="728"/>
              </a:lnSpc>
              <a:buNone/>
            </a:pPr>
            <a:r>
              <a:rPr lang="en-US" sz="486" dirty="0">
                <a:solidFill>
                  <a:srgbClr val="C35141">
                    <a:alpha val="99000"/>
                  </a:srgbClr>
                </a:solidFill>
                <a:latin typeface="Times" pitchFamily="34" charset="0"/>
                <a:ea typeface="Times" pitchFamily="34" charset="-122"/>
                <a:cs typeface="Times" pitchFamily="34" charset="-120"/>
              </a:rPr>
              <a:t>show</a:t>
            </a:r>
            <a:pPr algn="l" indent="0" marL="0">
              <a:lnSpc>
                <a:spcPts val="728"/>
              </a:lnSpc>
              <a:buNone/>
            </a:pPr>
            <a:r>
              <a:rPr lang="en-US" sz="486" dirty="0">
                <a:solidFill>
                  <a:srgbClr val="6B6D75">
                    <a:alpha val="99000"/>
                  </a:srgbClr>
                </a:solidFill>
                <a:latin typeface="Times" pitchFamily="34" charset="0"/>
                <a:ea typeface="Times" pitchFamily="34" charset="-122"/>
                <a:cs typeface="Times" pitchFamily="34" charset="-120"/>
              </a:rPr>
              <a:t> is not responsible for the enforcement of this agreeement. </a:t>
            </a:r>
            <a:endParaRPr lang="en-US" sz="486" dirty="0"/>
          </a:p>
        </p:txBody>
      </p:sp>
      <p:sp>
        <p:nvSpPr>
          <p:cNvPr id="85" name="Text 75"/>
          <p:cNvSpPr/>
          <p:nvPr/>
        </p:nvSpPr>
        <p:spPr>
          <a:xfrm>
            <a:off x="2842952" y="981387"/>
            <a:ext cx="1557338" cy="157163"/>
          </a:xfrm>
          <a:prstGeom prst="rect">
            <a:avLst/>
          </a:prstGeom>
          <a:noFill/>
          <a:ln/>
        </p:spPr>
        <p:txBody>
          <a:bodyPr wrap="square" rtlCol="0" anchor="ctr"/>
          <a:lstStyle/>
          <a:p>
            <a:pPr algn="l" indent="0" marL="0">
              <a:lnSpc>
                <a:spcPts val="1214"/>
              </a:lnSpc>
              <a:buNone/>
            </a:pPr>
            <a:r>
              <a:rPr lang="en-US" sz="1093" b="1" dirty="0">
                <a:solidFill>
                  <a:srgbClr val="1C1E26">
                    <a:alpha val="99000"/>
                  </a:srgbClr>
                </a:solidFill>
                <a:latin typeface="Teko" pitchFamily="34" charset="0"/>
                <a:ea typeface="Teko" pitchFamily="34" charset="-122"/>
                <a:cs typeface="Teko" pitchFamily="34" charset="-120"/>
              </a:rPr>
              <a:t>Final event proposal</a:t>
            </a:r>
            <a:endParaRPr lang="en-US" sz="1093" dirty="0"/>
          </a:p>
        </p:txBody>
      </p:sp>
      <p:sp>
        <p:nvSpPr>
          <p:cNvPr id="86" name="Text 76"/>
          <p:cNvSpPr/>
          <p:nvPr/>
        </p:nvSpPr>
        <p:spPr>
          <a:xfrm>
            <a:off x="2904623" y="780971"/>
            <a:ext cx="838763" cy="80963"/>
          </a:xfrm>
          <a:prstGeom prst="rect">
            <a:avLst/>
          </a:prstGeom>
          <a:noFill/>
          <a:ln/>
        </p:spPr>
        <p:txBody>
          <a:bodyPr wrap="square" rtlCol="0" anchor="ctr"/>
          <a:lstStyle/>
          <a:p>
            <a:pPr algn="ctr" indent="0" marL="0">
              <a:lnSpc>
                <a:spcPts val="607"/>
              </a:lnSpc>
              <a:buNone/>
            </a:pPr>
            <a:r>
              <a:rPr lang="en-US" sz="425" b="1" dirty="0">
                <a:solidFill>
                  <a:srgbClr val="6B6D75">
                    <a:alpha val="99000"/>
                  </a:srgbClr>
                </a:solidFill>
                <a:latin typeface="Teko" pitchFamily="34" charset="0"/>
                <a:ea typeface="Teko" pitchFamily="34" charset="-122"/>
                <a:cs typeface="Teko" pitchFamily="34" charset="-120"/>
              </a:rPr>
              <a:t>← back  to chat</a:t>
            </a:r>
            <a:endParaRPr lang="en-US" sz="4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1176338" y="-7758112"/>
            <a:ext cx="6786563" cy="12902187"/>
          </a:xfrm>
          <a:prstGeom prst="rect">
            <a:avLst/>
          </a:prstGeom>
          <a:solidFill>
            <a:srgbClr val="FAF7F2"/>
          </a:solidFill>
          <a:ln/>
        </p:spPr>
      </p:sp>
      <p:sp>
        <p:nvSpPr>
          <p:cNvPr id="3" name="Shape 1"/>
          <p:cNvSpPr/>
          <p:nvPr/>
        </p:nvSpPr>
        <p:spPr>
          <a:xfrm>
            <a:off x="1176338" y="-7758112"/>
            <a:ext cx="6786563" cy="12902187"/>
          </a:xfrm>
          <a:prstGeom prst="rect">
            <a:avLst/>
          </a:prstGeom>
          <a:solidFill>
            <a:srgbClr val="FAF7F2"/>
          </a:solidFill>
          <a:ln/>
        </p:spPr>
      </p:sp>
      <p:sp>
        <p:nvSpPr>
          <p:cNvPr id="4" name="Shape 2"/>
          <p:cNvSpPr/>
          <p:nvPr/>
        </p:nvSpPr>
        <p:spPr>
          <a:xfrm>
            <a:off x="1176338" y="-7283113"/>
            <a:ext cx="6786563" cy="884687"/>
          </a:xfrm>
          <a:prstGeom prst="rect">
            <a:avLst/>
          </a:prstGeom>
          <a:solidFill>
            <a:srgbClr val="FFFFFF"/>
          </a:solidFill>
          <a:ln w="15833">
            <a:solidFill>
              <a:srgbClr val="D4CFCA"/>
            </a:solidFill>
            <a:prstDash val="solid"/>
          </a:ln>
        </p:spPr>
      </p:sp>
      <p:sp>
        <p:nvSpPr>
          <p:cNvPr id="5" name="Shape 3"/>
          <p:cNvSpPr/>
          <p:nvPr/>
        </p:nvSpPr>
        <p:spPr>
          <a:xfrm>
            <a:off x="1176338" y="-7283113"/>
            <a:ext cx="6786563" cy="878750"/>
          </a:xfrm>
          <a:prstGeom prst="rect">
            <a:avLst/>
          </a:prstGeom>
          <a:noFill/>
          <a:ln/>
        </p:spPr>
      </p:sp>
      <p:sp>
        <p:nvSpPr>
          <p:cNvPr id="6" name="Shape 4"/>
          <p:cNvSpPr/>
          <p:nvPr/>
        </p:nvSpPr>
        <p:spPr>
          <a:xfrm>
            <a:off x="1366335" y="-7140613"/>
            <a:ext cx="1536467" cy="237500"/>
          </a:xfrm>
          <a:prstGeom prst="rect">
            <a:avLst/>
          </a:prstGeom>
          <a:noFill/>
          <a:ln/>
        </p:spPr>
      </p:sp>
      <p:sp>
        <p:nvSpPr>
          <p:cNvPr id="7" name="Shape 5"/>
          <p:cNvSpPr/>
          <p:nvPr/>
        </p:nvSpPr>
        <p:spPr>
          <a:xfrm>
            <a:off x="1366335" y="-6760613"/>
            <a:ext cx="6406562" cy="213750"/>
          </a:xfrm>
          <a:prstGeom prst="rect">
            <a:avLst/>
          </a:prstGeom>
          <a:noFill/>
          <a:ln/>
        </p:spPr>
      </p:sp>
      <p:sp>
        <p:nvSpPr>
          <p:cNvPr id="8" name="Shape 6"/>
          <p:cNvSpPr/>
          <p:nvPr/>
        </p:nvSpPr>
        <p:spPr>
          <a:xfrm>
            <a:off x="1366335" y="-6760613"/>
            <a:ext cx="6406562" cy="237750"/>
          </a:xfrm>
          <a:prstGeom prst="roundRect">
            <a:avLst>
              <a:gd name="adj" fmla="val 55621"/>
            </a:avLst>
          </a:prstGeom>
          <a:solidFill>
            <a:srgbClr val="F2EEE8"/>
          </a:solidFill>
          <a:ln w="15833">
            <a:solidFill>
              <a:srgbClr val="000000">
                <a:alpha val="0"/>
              </a:srgbClr>
            </a:solidFill>
            <a:prstDash val="solid"/>
          </a:ln>
        </p:spPr>
      </p:sp>
      <p:sp>
        <p:nvSpPr>
          <p:cNvPr id="9" name="Shape 7"/>
          <p:cNvSpPr/>
          <p:nvPr/>
        </p:nvSpPr>
        <p:spPr>
          <a:xfrm>
            <a:off x="1366335" y="-7140613"/>
            <a:ext cx="903984" cy="237500"/>
          </a:xfrm>
          <a:prstGeom prst="rect">
            <a:avLst/>
          </a:prstGeom>
          <a:noFill/>
          <a:ln/>
        </p:spPr>
      </p:sp>
      <p:sp>
        <p:nvSpPr>
          <p:cNvPr id="10" name="Shape 8"/>
          <p:cNvSpPr/>
          <p:nvPr/>
        </p:nvSpPr>
        <p:spPr>
          <a:xfrm>
            <a:off x="2270317" y="-7134832"/>
            <a:ext cx="632483" cy="225937"/>
          </a:xfrm>
          <a:prstGeom prst="roundRect">
            <a:avLst>
              <a:gd name="adj" fmla="val 58530"/>
            </a:avLst>
          </a:prstGeom>
          <a:solidFill>
            <a:srgbClr val="FAF7F2"/>
          </a:solidFill>
          <a:ln w="15833">
            <a:solidFill>
              <a:srgbClr val="D4CFCA"/>
            </a:solidFill>
            <a:prstDash val="solid"/>
          </a:ln>
        </p:spPr>
      </p:sp>
      <p:sp>
        <p:nvSpPr>
          <p:cNvPr id="11" name="Shape 9"/>
          <p:cNvSpPr/>
          <p:nvPr/>
        </p:nvSpPr>
        <p:spPr>
          <a:xfrm>
            <a:off x="1853208" y="-7140613"/>
            <a:ext cx="433388" cy="305781"/>
          </a:xfrm>
          <a:prstGeom prst="rect">
            <a:avLst/>
          </a:prstGeom>
          <a:noFill/>
          <a:ln/>
        </p:spPr>
      </p:sp>
      <p:sp>
        <p:nvSpPr>
          <p:cNvPr id="12" name="Shape 10"/>
          <p:cNvSpPr/>
          <p:nvPr/>
        </p:nvSpPr>
        <p:spPr>
          <a:xfrm>
            <a:off x="1909614" y="-6279675"/>
            <a:ext cx="5320000" cy="10948751"/>
          </a:xfrm>
          <a:prstGeom prst="rect">
            <a:avLst/>
          </a:prstGeom>
          <a:noFill/>
          <a:ln/>
        </p:spPr>
      </p:sp>
      <p:sp>
        <p:nvSpPr>
          <p:cNvPr id="13" name="Shape 11"/>
          <p:cNvSpPr/>
          <p:nvPr/>
        </p:nvSpPr>
        <p:spPr>
          <a:xfrm>
            <a:off x="1909614" y="-6279675"/>
            <a:ext cx="777812" cy="214062"/>
          </a:xfrm>
          <a:prstGeom prst="roundRect">
            <a:avLst>
              <a:gd name="adj" fmla="val 61776"/>
            </a:avLst>
          </a:prstGeom>
          <a:noFill/>
          <a:ln/>
        </p:spPr>
      </p:sp>
      <p:sp>
        <p:nvSpPr>
          <p:cNvPr id="14" name="Shape 12"/>
          <p:cNvSpPr/>
          <p:nvPr/>
        </p:nvSpPr>
        <p:spPr>
          <a:xfrm>
            <a:off x="1909614" y="-5923425"/>
            <a:ext cx="5320000" cy="427500"/>
          </a:xfrm>
          <a:prstGeom prst="rect">
            <a:avLst/>
          </a:prstGeom>
          <a:noFill/>
          <a:ln/>
        </p:spPr>
      </p:sp>
      <p:sp>
        <p:nvSpPr>
          <p:cNvPr id="15" name="Shape 13"/>
          <p:cNvSpPr/>
          <p:nvPr/>
        </p:nvSpPr>
        <p:spPr>
          <a:xfrm>
            <a:off x="1909614" y="257513"/>
            <a:ext cx="5320000" cy="4055313"/>
          </a:xfrm>
          <a:prstGeom prst="roundRect">
            <a:avLst>
              <a:gd name="adj" fmla="val 4948"/>
            </a:avLst>
          </a:prstGeom>
          <a:solidFill>
            <a:srgbClr val="FFFFFF"/>
          </a:solidFill>
          <a:ln w="15833">
            <a:solidFill>
              <a:srgbClr val="D4CFCA"/>
            </a:solidFill>
            <a:prstDash val="solid"/>
          </a:ln>
        </p:spPr>
      </p:sp>
      <p:sp>
        <p:nvSpPr>
          <p:cNvPr id="16" name="Shape 14"/>
          <p:cNvSpPr/>
          <p:nvPr/>
        </p:nvSpPr>
        <p:spPr>
          <a:xfrm>
            <a:off x="1909614" y="4455325"/>
            <a:ext cx="5320000" cy="213750"/>
          </a:xfrm>
          <a:prstGeom prst="rect">
            <a:avLst/>
          </a:prstGeom>
          <a:noFill/>
          <a:ln/>
        </p:spPr>
      </p:sp>
      <p:sp>
        <p:nvSpPr>
          <p:cNvPr id="17" name="Shape 15"/>
          <p:cNvSpPr/>
          <p:nvPr/>
        </p:nvSpPr>
        <p:spPr>
          <a:xfrm>
            <a:off x="1909614" y="4455325"/>
            <a:ext cx="2612500" cy="213750"/>
          </a:xfrm>
          <a:prstGeom prst="roundRect">
            <a:avLst>
              <a:gd name="adj" fmla="val 61867"/>
            </a:avLst>
          </a:prstGeom>
          <a:solidFill>
            <a:srgbClr val="FAF7F2"/>
          </a:solidFill>
          <a:ln w="15833">
            <a:solidFill>
              <a:srgbClr val="D4CFCA"/>
            </a:solidFill>
            <a:prstDash val="solid"/>
          </a:ln>
        </p:spPr>
      </p:sp>
      <p:sp>
        <p:nvSpPr>
          <p:cNvPr id="18" name="Shape 16"/>
          <p:cNvSpPr/>
          <p:nvPr/>
        </p:nvSpPr>
        <p:spPr>
          <a:xfrm>
            <a:off x="4617114" y="4455325"/>
            <a:ext cx="2612500" cy="213750"/>
          </a:xfrm>
          <a:prstGeom prst="roundRect">
            <a:avLst>
              <a:gd name="adj" fmla="val 61867"/>
            </a:avLst>
          </a:prstGeom>
          <a:solidFill>
            <a:srgbClr val="C35141"/>
          </a:solidFill>
          <a:ln/>
        </p:spPr>
      </p:sp>
      <p:sp>
        <p:nvSpPr>
          <p:cNvPr id="19" name="Shape 17"/>
          <p:cNvSpPr/>
          <p:nvPr/>
        </p:nvSpPr>
        <p:spPr>
          <a:xfrm>
            <a:off x="2105546" y="453450"/>
            <a:ext cx="4928125" cy="433437"/>
          </a:xfrm>
          <a:prstGeom prst="rect">
            <a:avLst/>
          </a:prstGeom>
          <a:noFill/>
          <a:ln w="15833">
            <a:solidFill>
              <a:srgbClr val="D4CFCA"/>
            </a:solidFill>
            <a:prstDash val="solid"/>
          </a:ln>
        </p:spPr>
      </p:sp>
      <p:sp>
        <p:nvSpPr>
          <p:cNvPr id="20" name="Shape 18"/>
          <p:cNvSpPr/>
          <p:nvPr/>
        </p:nvSpPr>
        <p:spPr>
          <a:xfrm>
            <a:off x="2105546" y="1171888"/>
            <a:ext cx="4928125" cy="2945000"/>
          </a:xfrm>
          <a:prstGeom prst="rect">
            <a:avLst/>
          </a:prstGeom>
          <a:noFill/>
          <a:ln/>
        </p:spPr>
      </p:sp>
      <p:sp>
        <p:nvSpPr>
          <p:cNvPr id="21" name="Shape 19"/>
          <p:cNvSpPr/>
          <p:nvPr/>
        </p:nvSpPr>
        <p:spPr>
          <a:xfrm>
            <a:off x="2105546" y="1171888"/>
            <a:ext cx="4928125" cy="641250"/>
          </a:xfrm>
          <a:prstGeom prst="rect">
            <a:avLst/>
          </a:prstGeom>
          <a:noFill/>
          <a:ln/>
        </p:spPr>
      </p:sp>
      <p:sp>
        <p:nvSpPr>
          <p:cNvPr id="22" name="Shape 20"/>
          <p:cNvSpPr/>
          <p:nvPr/>
        </p:nvSpPr>
        <p:spPr>
          <a:xfrm>
            <a:off x="2105546" y="1955638"/>
            <a:ext cx="4928125" cy="641250"/>
          </a:xfrm>
          <a:prstGeom prst="rect">
            <a:avLst/>
          </a:prstGeom>
          <a:noFill/>
          <a:ln/>
        </p:spPr>
      </p:sp>
      <p:sp>
        <p:nvSpPr>
          <p:cNvPr id="23" name="Shape 21"/>
          <p:cNvSpPr/>
          <p:nvPr/>
        </p:nvSpPr>
        <p:spPr>
          <a:xfrm>
            <a:off x="2105546" y="2739388"/>
            <a:ext cx="4928125" cy="1377500"/>
          </a:xfrm>
          <a:prstGeom prst="roundRect">
            <a:avLst>
              <a:gd name="adj" fmla="val 11255"/>
            </a:avLst>
          </a:prstGeom>
          <a:solidFill>
            <a:srgbClr val="F5E6E3">
              <a:alpha val="30000"/>
            </a:srgbClr>
          </a:solidFill>
          <a:ln w="15833">
            <a:solidFill>
              <a:srgbClr val="D4CFCA"/>
            </a:solidFill>
            <a:prstDash val="solid"/>
          </a:ln>
        </p:spPr>
      </p:sp>
      <p:sp>
        <p:nvSpPr>
          <p:cNvPr id="24" name="Shape 22"/>
          <p:cNvSpPr/>
          <p:nvPr/>
        </p:nvSpPr>
        <p:spPr>
          <a:xfrm>
            <a:off x="2253983" y="2887825"/>
            <a:ext cx="4631250" cy="95000"/>
          </a:xfrm>
          <a:prstGeom prst="rect">
            <a:avLst/>
          </a:prstGeom>
          <a:noFill/>
          <a:ln/>
        </p:spPr>
      </p:sp>
      <p:sp>
        <p:nvSpPr>
          <p:cNvPr id="25" name="Shape 23"/>
          <p:cNvSpPr/>
          <p:nvPr/>
        </p:nvSpPr>
        <p:spPr>
          <a:xfrm>
            <a:off x="2253983" y="3054076"/>
            <a:ext cx="4631250" cy="213750"/>
          </a:xfrm>
          <a:prstGeom prst="rect">
            <a:avLst/>
          </a:prstGeom>
          <a:noFill/>
          <a:ln/>
        </p:spPr>
      </p:sp>
      <p:sp>
        <p:nvSpPr>
          <p:cNvPr id="26" name="Shape 24"/>
          <p:cNvSpPr/>
          <p:nvPr/>
        </p:nvSpPr>
        <p:spPr>
          <a:xfrm>
            <a:off x="2253983" y="3339076"/>
            <a:ext cx="4631250" cy="463125"/>
          </a:xfrm>
          <a:prstGeom prst="roundRect">
            <a:avLst>
              <a:gd name="adj" fmla="val 33477"/>
            </a:avLst>
          </a:prstGeom>
          <a:solidFill>
            <a:srgbClr val="FFFFFF"/>
          </a:solidFill>
          <a:ln w="15833">
            <a:solidFill>
              <a:srgbClr val="D4CFCA"/>
            </a:solidFill>
            <a:prstDash val="solid"/>
          </a:ln>
        </p:spPr>
      </p:sp>
      <p:sp>
        <p:nvSpPr>
          <p:cNvPr id="27" name="Shape 25"/>
          <p:cNvSpPr/>
          <p:nvPr/>
        </p:nvSpPr>
        <p:spPr>
          <a:xfrm>
            <a:off x="2253983" y="3873451"/>
            <a:ext cx="4631250" cy="95000"/>
          </a:xfrm>
          <a:prstGeom prst="rect">
            <a:avLst/>
          </a:prstGeom>
          <a:noFill/>
          <a:ln/>
        </p:spPr>
      </p:sp>
      <p:sp>
        <p:nvSpPr>
          <p:cNvPr id="28" name="Shape 26"/>
          <p:cNvSpPr/>
          <p:nvPr/>
        </p:nvSpPr>
        <p:spPr>
          <a:xfrm>
            <a:off x="2253983" y="3873451"/>
            <a:ext cx="35625" cy="95000"/>
          </a:xfrm>
          <a:prstGeom prst="rect">
            <a:avLst/>
          </a:prstGeom>
          <a:noFill/>
          <a:ln/>
        </p:spPr>
      </p:sp>
      <p:sp>
        <p:nvSpPr>
          <p:cNvPr id="29" name="Shape 27"/>
          <p:cNvSpPr/>
          <p:nvPr/>
        </p:nvSpPr>
        <p:spPr>
          <a:xfrm>
            <a:off x="2337104" y="3873451"/>
            <a:ext cx="3650867" cy="95000"/>
          </a:xfrm>
          <a:prstGeom prst="rect">
            <a:avLst/>
          </a:prstGeom>
          <a:noFill/>
          <a:ln/>
        </p:spPr>
      </p:sp>
      <p:sp>
        <p:nvSpPr>
          <p:cNvPr id="30" name="Shape 28"/>
          <p:cNvSpPr/>
          <p:nvPr/>
        </p:nvSpPr>
        <p:spPr>
          <a:xfrm>
            <a:off x="2354926" y="3440013"/>
            <a:ext cx="4429375" cy="95000"/>
          </a:xfrm>
          <a:prstGeom prst="rect">
            <a:avLst/>
          </a:prstGeom>
          <a:noFill/>
          <a:ln/>
        </p:spPr>
      </p:sp>
      <p:sp>
        <p:nvSpPr>
          <p:cNvPr id="31" name="Shape 29"/>
          <p:cNvSpPr/>
          <p:nvPr/>
        </p:nvSpPr>
        <p:spPr>
          <a:xfrm>
            <a:off x="2354926" y="3606263"/>
            <a:ext cx="4429375" cy="95000"/>
          </a:xfrm>
          <a:prstGeom prst="rect">
            <a:avLst/>
          </a:prstGeom>
          <a:noFill/>
          <a:ln/>
        </p:spPr>
      </p:sp>
      <p:sp>
        <p:nvSpPr>
          <p:cNvPr id="32" name="Shape 30"/>
          <p:cNvSpPr/>
          <p:nvPr/>
        </p:nvSpPr>
        <p:spPr>
          <a:xfrm>
            <a:off x="2253983" y="3054075"/>
            <a:ext cx="4631250" cy="213750"/>
          </a:xfrm>
          <a:prstGeom prst="roundRect">
            <a:avLst>
              <a:gd name="adj" fmla="val 61867"/>
            </a:avLst>
          </a:prstGeom>
          <a:solidFill>
            <a:srgbClr val="F2EEE8"/>
          </a:solidFill>
          <a:ln w="15833">
            <a:solidFill>
              <a:srgbClr val="D4CFCA"/>
            </a:solidFill>
            <a:prstDash val="solid"/>
          </a:ln>
        </p:spPr>
      </p:sp>
      <p:sp>
        <p:nvSpPr>
          <p:cNvPr id="33" name="Shape 31"/>
          <p:cNvSpPr/>
          <p:nvPr/>
        </p:nvSpPr>
        <p:spPr>
          <a:xfrm>
            <a:off x="2348973" y="3089700"/>
            <a:ext cx="47500" cy="142500"/>
          </a:xfrm>
          <a:prstGeom prst="rect">
            <a:avLst/>
          </a:prstGeom>
          <a:noFill/>
          <a:ln/>
        </p:spPr>
      </p:sp>
      <p:sp>
        <p:nvSpPr>
          <p:cNvPr id="34" name="Shape 32"/>
          <p:cNvSpPr/>
          <p:nvPr/>
        </p:nvSpPr>
        <p:spPr>
          <a:xfrm>
            <a:off x="2105546" y="1955638"/>
            <a:ext cx="4928125" cy="95000"/>
          </a:xfrm>
          <a:prstGeom prst="rect">
            <a:avLst/>
          </a:prstGeom>
          <a:noFill/>
          <a:ln/>
        </p:spPr>
      </p:sp>
      <p:sp>
        <p:nvSpPr>
          <p:cNvPr id="35" name="Shape 33"/>
          <p:cNvSpPr/>
          <p:nvPr/>
        </p:nvSpPr>
        <p:spPr>
          <a:xfrm>
            <a:off x="2105546" y="2121888"/>
            <a:ext cx="4928125" cy="475000"/>
          </a:xfrm>
          <a:prstGeom prst="rect">
            <a:avLst/>
          </a:prstGeom>
          <a:noFill/>
          <a:ln/>
        </p:spPr>
      </p:sp>
      <p:sp>
        <p:nvSpPr>
          <p:cNvPr id="36" name="Shape 34"/>
          <p:cNvSpPr/>
          <p:nvPr/>
        </p:nvSpPr>
        <p:spPr>
          <a:xfrm>
            <a:off x="2105546" y="2121888"/>
            <a:ext cx="2416563" cy="475000"/>
          </a:xfrm>
          <a:prstGeom prst="roundRect">
            <a:avLst>
              <a:gd name="adj" fmla="val 32640"/>
            </a:avLst>
          </a:prstGeom>
          <a:solidFill>
            <a:srgbClr val="C35141">
              <a:alpha val="10000"/>
            </a:srgbClr>
          </a:solidFill>
          <a:ln w="31667">
            <a:solidFill>
              <a:srgbClr val="C35141"/>
            </a:solidFill>
            <a:prstDash val="solid"/>
          </a:ln>
        </p:spPr>
      </p:sp>
      <p:sp>
        <p:nvSpPr>
          <p:cNvPr id="37" name="Shape 35"/>
          <p:cNvSpPr/>
          <p:nvPr/>
        </p:nvSpPr>
        <p:spPr>
          <a:xfrm>
            <a:off x="4617114" y="2121888"/>
            <a:ext cx="2416563" cy="475000"/>
          </a:xfrm>
          <a:prstGeom prst="roundRect">
            <a:avLst>
              <a:gd name="adj" fmla="val 32640"/>
            </a:avLst>
          </a:prstGeom>
          <a:solidFill>
            <a:srgbClr val="FFFFFF"/>
          </a:solidFill>
          <a:ln w="31667">
            <a:solidFill>
              <a:srgbClr val="D4CFCA"/>
            </a:solidFill>
            <a:prstDash val="solid"/>
          </a:ln>
        </p:spPr>
      </p:sp>
      <p:sp>
        <p:nvSpPr>
          <p:cNvPr id="38" name="Shape 36"/>
          <p:cNvSpPr/>
          <p:nvPr/>
        </p:nvSpPr>
        <p:spPr>
          <a:xfrm>
            <a:off x="4723991" y="2228763"/>
            <a:ext cx="2202812" cy="142500"/>
          </a:xfrm>
          <a:prstGeom prst="rect">
            <a:avLst/>
          </a:prstGeom>
          <a:noFill/>
          <a:ln/>
        </p:spPr>
      </p:sp>
      <p:sp>
        <p:nvSpPr>
          <p:cNvPr id="39" name="Shape 37"/>
          <p:cNvSpPr/>
          <p:nvPr/>
        </p:nvSpPr>
        <p:spPr>
          <a:xfrm>
            <a:off x="4723991" y="2395013"/>
            <a:ext cx="2202812" cy="95000"/>
          </a:xfrm>
          <a:prstGeom prst="rect">
            <a:avLst/>
          </a:prstGeom>
          <a:noFill/>
          <a:ln/>
        </p:spPr>
      </p:sp>
      <p:sp>
        <p:nvSpPr>
          <p:cNvPr id="40" name="Shape 38"/>
          <p:cNvSpPr/>
          <p:nvPr/>
        </p:nvSpPr>
        <p:spPr>
          <a:xfrm>
            <a:off x="2212423" y="2228763"/>
            <a:ext cx="2202812" cy="142500"/>
          </a:xfrm>
          <a:prstGeom prst="rect">
            <a:avLst/>
          </a:prstGeom>
          <a:noFill/>
          <a:ln/>
        </p:spPr>
      </p:sp>
      <p:sp>
        <p:nvSpPr>
          <p:cNvPr id="41" name="Shape 39"/>
          <p:cNvSpPr/>
          <p:nvPr/>
        </p:nvSpPr>
        <p:spPr>
          <a:xfrm>
            <a:off x="2212423" y="2395013"/>
            <a:ext cx="2202812" cy="95000"/>
          </a:xfrm>
          <a:prstGeom prst="rect">
            <a:avLst/>
          </a:prstGeom>
          <a:noFill/>
          <a:ln/>
        </p:spPr>
      </p:sp>
      <p:sp>
        <p:nvSpPr>
          <p:cNvPr id="42" name="Shape 40"/>
          <p:cNvSpPr/>
          <p:nvPr/>
        </p:nvSpPr>
        <p:spPr>
          <a:xfrm>
            <a:off x="2105546" y="1171888"/>
            <a:ext cx="4928125" cy="95000"/>
          </a:xfrm>
          <a:prstGeom prst="rect">
            <a:avLst/>
          </a:prstGeom>
          <a:noFill/>
          <a:ln/>
        </p:spPr>
      </p:sp>
      <p:sp>
        <p:nvSpPr>
          <p:cNvPr id="43" name="Shape 41"/>
          <p:cNvSpPr/>
          <p:nvPr/>
        </p:nvSpPr>
        <p:spPr>
          <a:xfrm>
            <a:off x="2105546" y="1338138"/>
            <a:ext cx="4928125" cy="475000"/>
          </a:xfrm>
          <a:prstGeom prst="rect">
            <a:avLst/>
          </a:prstGeom>
          <a:noFill/>
          <a:ln/>
        </p:spPr>
      </p:sp>
      <p:sp>
        <p:nvSpPr>
          <p:cNvPr id="44" name="Shape 42"/>
          <p:cNvSpPr/>
          <p:nvPr/>
        </p:nvSpPr>
        <p:spPr>
          <a:xfrm>
            <a:off x="2105546" y="1338138"/>
            <a:ext cx="2416563" cy="475000"/>
          </a:xfrm>
          <a:prstGeom prst="roundRect">
            <a:avLst>
              <a:gd name="adj" fmla="val 32640"/>
            </a:avLst>
          </a:prstGeom>
          <a:solidFill>
            <a:srgbClr val="FFFFFF"/>
          </a:solidFill>
          <a:ln w="31667">
            <a:solidFill>
              <a:srgbClr val="D4CFCA"/>
            </a:solidFill>
            <a:prstDash val="solid"/>
          </a:ln>
        </p:spPr>
      </p:sp>
      <p:sp>
        <p:nvSpPr>
          <p:cNvPr id="45" name="Shape 43"/>
          <p:cNvSpPr/>
          <p:nvPr/>
        </p:nvSpPr>
        <p:spPr>
          <a:xfrm>
            <a:off x="4617114" y="1338138"/>
            <a:ext cx="2416563" cy="475000"/>
          </a:xfrm>
          <a:prstGeom prst="roundRect">
            <a:avLst>
              <a:gd name="adj" fmla="val 32640"/>
            </a:avLst>
          </a:prstGeom>
          <a:solidFill>
            <a:srgbClr val="C35141">
              <a:alpha val="10000"/>
            </a:srgbClr>
          </a:solidFill>
          <a:ln w="31667">
            <a:solidFill>
              <a:srgbClr val="C35141"/>
            </a:solidFill>
            <a:prstDash val="solid"/>
          </a:ln>
        </p:spPr>
      </p:sp>
      <p:sp>
        <p:nvSpPr>
          <p:cNvPr id="46" name="Shape 44"/>
          <p:cNvSpPr/>
          <p:nvPr/>
        </p:nvSpPr>
        <p:spPr>
          <a:xfrm>
            <a:off x="4723991" y="1445013"/>
            <a:ext cx="2202812" cy="142500"/>
          </a:xfrm>
          <a:prstGeom prst="rect">
            <a:avLst/>
          </a:prstGeom>
          <a:noFill/>
          <a:ln/>
        </p:spPr>
      </p:sp>
      <p:sp>
        <p:nvSpPr>
          <p:cNvPr id="47" name="Shape 45"/>
          <p:cNvSpPr/>
          <p:nvPr/>
        </p:nvSpPr>
        <p:spPr>
          <a:xfrm>
            <a:off x="4723991" y="1611263"/>
            <a:ext cx="2202812" cy="95000"/>
          </a:xfrm>
          <a:prstGeom prst="rect">
            <a:avLst/>
          </a:prstGeom>
          <a:noFill/>
          <a:ln/>
        </p:spPr>
      </p:sp>
      <p:sp>
        <p:nvSpPr>
          <p:cNvPr id="48" name="Shape 46"/>
          <p:cNvSpPr/>
          <p:nvPr/>
        </p:nvSpPr>
        <p:spPr>
          <a:xfrm>
            <a:off x="2212423" y="1445013"/>
            <a:ext cx="2202812" cy="142500"/>
          </a:xfrm>
          <a:prstGeom prst="rect">
            <a:avLst/>
          </a:prstGeom>
          <a:noFill/>
          <a:ln/>
        </p:spPr>
      </p:sp>
      <p:sp>
        <p:nvSpPr>
          <p:cNvPr id="49" name="Shape 47"/>
          <p:cNvSpPr/>
          <p:nvPr/>
        </p:nvSpPr>
        <p:spPr>
          <a:xfrm>
            <a:off x="2212423" y="1611263"/>
            <a:ext cx="2202812" cy="95000"/>
          </a:xfrm>
          <a:prstGeom prst="rect">
            <a:avLst/>
          </a:prstGeom>
          <a:noFill/>
          <a:ln/>
        </p:spPr>
      </p:sp>
      <p:sp>
        <p:nvSpPr>
          <p:cNvPr id="50" name="Shape 48"/>
          <p:cNvSpPr/>
          <p:nvPr/>
        </p:nvSpPr>
        <p:spPr>
          <a:xfrm>
            <a:off x="2105546" y="453450"/>
            <a:ext cx="4928125" cy="190000"/>
          </a:xfrm>
          <a:prstGeom prst="rect">
            <a:avLst/>
          </a:prstGeom>
          <a:noFill/>
          <a:ln/>
        </p:spPr>
      </p:sp>
      <p:sp>
        <p:nvSpPr>
          <p:cNvPr id="51" name="Shape 49"/>
          <p:cNvSpPr/>
          <p:nvPr/>
        </p:nvSpPr>
        <p:spPr>
          <a:xfrm>
            <a:off x="2105546" y="667200"/>
            <a:ext cx="4928125" cy="118750"/>
          </a:xfrm>
          <a:prstGeom prst="rect">
            <a:avLst/>
          </a:prstGeom>
          <a:noFill/>
          <a:ln/>
        </p:spPr>
      </p:sp>
      <p:sp>
        <p:nvSpPr>
          <p:cNvPr id="52" name="Shape 50"/>
          <p:cNvSpPr/>
          <p:nvPr/>
        </p:nvSpPr>
        <p:spPr>
          <a:xfrm>
            <a:off x="1909614" y="-5923425"/>
            <a:ext cx="5320000" cy="237500"/>
          </a:xfrm>
          <a:prstGeom prst="rect">
            <a:avLst/>
          </a:prstGeom>
          <a:noFill/>
          <a:ln/>
        </p:spPr>
      </p:sp>
      <p:sp>
        <p:nvSpPr>
          <p:cNvPr id="53" name="Shape 51"/>
          <p:cNvSpPr/>
          <p:nvPr/>
        </p:nvSpPr>
        <p:spPr>
          <a:xfrm>
            <a:off x="1909614" y="-5638425"/>
            <a:ext cx="5320000" cy="142500"/>
          </a:xfrm>
          <a:prstGeom prst="rect">
            <a:avLst/>
          </a:prstGeom>
          <a:noFill/>
          <a:ln/>
        </p:spPr>
      </p:sp>
      <p:pic>
        <p:nvPicPr>
          <p:cNvPr id="54" name="Image 0" descr="preencoded.png">    </p:cNvPr>
          <p:cNvPicPr>
            <a:picLocks noChangeAspect="1"/>
          </p:cNvPicPr>
          <p:nvPr/>
        </p:nvPicPr>
        <p:blipFill>
          <a:blip r:embed="rId1"/>
          <a:stretch>
            <a:fillRect/>
          </a:stretch>
        </p:blipFill>
        <p:spPr>
          <a:xfrm>
            <a:off x="2253983" y="2887825"/>
            <a:ext cx="95008" cy="95000"/>
          </a:xfrm>
          <a:prstGeom prst="rect">
            <a:avLst/>
          </a:prstGeom>
        </p:spPr>
      </p:pic>
      <p:pic>
        <p:nvPicPr>
          <p:cNvPr id="55" name="Image 1" descr="preencoded.png">    </p:cNvPr>
          <p:cNvPicPr>
            <a:picLocks noChangeAspect="1"/>
          </p:cNvPicPr>
          <p:nvPr/>
        </p:nvPicPr>
        <p:blipFill>
          <a:blip r:embed="rId2"/>
          <a:stretch>
            <a:fillRect/>
          </a:stretch>
        </p:blipFill>
        <p:spPr>
          <a:xfrm>
            <a:off x="2105546" y="1955638"/>
            <a:ext cx="95008" cy="95000"/>
          </a:xfrm>
          <a:prstGeom prst="rect">
            <a:avLst/>
          </a:prstGeom>
        </p:spPr>
      </p:pic>
      <p:pic>
        <p:nvPicPr>
          <p:cNvPr id="56" name="Image 2" descr="preencoded.png">    </p:cNvPr>
          <p:cNvPicPr>
            <a:picLocks noChangeAspect="1"/>
          </p:cNvPicPr>
          <p:nvPr/>
        </p:nvPicPr>
        <p:blipFill>
          <a:blip r:embed="rId3"/>
          <a:stretch>
            <a:fillRect/>
          </a:stretch>
        </p:blipFill>
        <p:spPr>
          <a:xfrm>
            <a:off x="2105546" y="1171888"/>
            <a:ext cx="95008" cy="95000"/>
          </a:xfrm>
          <a:prstGeom prst="rect">
            <a:avLst/>
          </a:prstGeom>
        </p:spPr>
      </p:pic>
      <p:sp>
        <p:nvSpPr>
          <p:cNvPr id="57" name="Text 52"/>
          <p:cNvSpPr/>
          <p:nvPr/>
        </p:nvSpPr>
        <p:spPr>
          <a:xfrm>
            <a:off x="1651341" y="-6689363"/>
            <a:ext cx="1771650" cy="95250"/>
          </a:xfrm>
          <a:prstGeom prst="rect">
            <a:avLst/>
          </a:prstGeom>
          <a:noFill/>
          <a:ln/>
        </p:spPr>
        <p:txBody>
          <a:bodyPr wrap="square" rtlCol="0" anchor="ctr"/>
          <a:lstStyle/>
          <a:p>
            <a:pPr algn="l" indent="0" marL="0">
              <a:lnSpc>
                <a:spcPts val="753"/>
              </a:lnSpc>
              <a:buNone/>
            </a:pPr>
            <a:r>
              <a:rPr lang="en-US" sz="655" dirty="0">
                <a:solidFill>
                  <a:srgbClr val="6B6D75">
                    <a:alpha val="99000"/>
                  </a:srgbClr>
                </a:solidFill>
                <a:latin typeface="Times" pitchFamily="34" charset="0"/>
                <a:ea typeface="Times" pitchFamily="34" charset="-122"/>
                <a:cs typeface="Times" pitchFamily="34" charset="-120"/>
              </a:rPr>
              <a:t>Search by neighborhood or university...</a:t>
            </a:r>
            <a:endParaRPr lang="en-US" sz="655" dirty="0"/>
          </a:p>
        </p:txBody>
      </p:sp>
      <p:sp>
        <p:nvSpPr>
          <p:cNvPr id="58" name="Text 53"/>
          <p:cNvSpPr/>
          <p:nvPr/>
        </p:nvSpPr>
        <p:spPr>
          <a:xfrm>
            <a:off x="2369865" y="-7081395"/>
            <a:ext cx="890587" cy="119063"/>
          </a:xfrm>
          <a:prstGeom prst="rect">
            <a:avLst/>
          </a:prstGeom>
          <a:noFill/>
          <a:ln/>
        </p:spPr>
        <p:txBody>
          <a:bodyPr wrap="square" rtlCol="0" anchor="ctr"/>
          <a:lstStyle/>
          <a:p>
            <a:pPr algn="ctr" indent="0" marL="0">
              <a:lnSpc>
                <a:spcPts val="935"/>
              </a:lnSpc>
              <a:buNone/>
            </a:pPr>
            <a:r>
              <a:rPr lang="en-US" sz="655" b="1" dirty="0">
                <a:solidFill>
                  <a:srgbClr val="1C1E26">
                    <a:alpha val="99000"/>
                  </a:srgbClr>
                </a:solidFill>
                <a:latin typeface="Teko" pitchFamily="34" charset="0"/>
                <a:ea typeface="Teko" pitchFamily="34" charset="-122"/>
                <a:cs typeface="Teko" pitchFamily="34" charset="-120"/>
              </a:rPr>
              <a:t>list your space</a:t>
            </a:r>
            <a:endParaRPr lang="en-US" sz="655" dirty="0"/>
          </a:p>
        </p:txBody>
      </p:sp>
      <p:sp>
        <p:nvSpPr>
          <p:cNvPr id="59" name="Text 54"/>
          <p:cNvSpPr/>
          <p:nvPr/>
        </p:nvSpPr>
        <p:spPr>
          <a:xfrm>
            <a:off x="1366335" y="-7140613"/>
            <a:ext cx="942975" cy="238125"/>
          </a:xfrm>
          <a:prstGeom prst="rect">
            <a:avLst/>
          </a:prstGeom>
          <a:noFill/>
          <a:ln/>
        </p:spPr>
        <p:txBody>
          <a:bodyPr wrap="square" rtlCol="0" anchor="ctr"/>
          <a:lstStyle/>
          <a:p>
            <a:pPr algn="l" indent="0" marL="0">
              <a:lnSpc>
                <a:spcPts val="1870"/>
              </a:lnSpc>
              <a:buNone/>
            </a:pPr>
            <a:r>
              <a:rPr lang="en-US" sz="1683" b="1" spc="-42" kern="0" dirty="0">
                <a:solidFill>
                  <a:srgbClr val="1C1E26">
                    <a:alpha val="99000"/>
                  </a:srgbClr>
                </a:solidFill>
                <a:latin typeface="Teko" pitchFamily="34" charset="0"/>
                <a:ea typeface="Teko" pitchFamily="34" charset="-122"/>
                <a:cs typeface="Teko" pitchFamily="34" charset="-120"/>
              </a:rPr>
              <a:t>house</a:t>
            </a:r>
            <a:endParaRPr lang="en-US" sz="1683" dirty="0"/>
          </a:p>
        </p:txBody>
      </p:sp>
      <p:sp>
        <p:nvSpPr>
          <p:cNvPr id="60" name="Text 55"/>
          <p:cNvSpPr/>
          <p:nvPr/>
        </p:nvSpPr>
        <p:spPr>
          <a:xfrm>
            <a:off x="1853208" y="-7140613"/>
            <a:ext cx="890587" cy="238125"/>
          </a:xfrm>
          <a:prstGeom prst="rect">
            <a:avLst/>
          </a:prstGeom>
          <a:noFill/>
          <a:ln/>
        </p:spPr>
        <p:txBody>
          <a:bodyPr wrap="square" rtlCol="0" anchor="ctr"/>
          <a:lstStyle/>
          <a:p>
            <a:pPr algn="l" indent="0" marL="0">
              <a:lnSpc>
                <a:spcPts val="1870"/>
              </a:lnSpc>
              <a:buNone/>
            </a:pPr>
            <a:r>
              <a:rPr lang="en-US" sz="1683" b="1" spc="-42" kern="0" dirty="0">
                <a:solidFill>
                  <a:srgbClr val="C35141">
                    <a:alpha val="99000"/>
                  </a:srgbClr>
                </a:solidFill>
                <a:latin typeface="Teko" pitchFamily="34" charset="0"/>
                <a:ea typeface="Teko" pitchFamily="34" charset="-122"/>
                <a:cs typeface="Teko" pitchFamily="34" charset="-120"/>
              </a:rPr>
              <a:t>show</a:t>
            </a:r>
            <a:endParaRPr lang="en-US" sz="1683" dirty="0"/>
          </a:p>
        </p:txBody>
      </p:sp>
      <p:sp>
        <p:nvSpPr>
          <p:cNvPr id="61" name="Text 56"/>
          <p:cNvSpPr/>
          <p:nvPr/>
        </p:nvSpPr>
        <p:spPr>
          <a:xfrm>
            <a:off x="1907288" y="4784592"/>
            <a:ext cx="5781885" cy="100013"/>
          </a:xfrm>
          <a:prstGeom prst="rect">
            <a:avLst/>
          </a:prstGeom>
          <a:noFill/>
          <a:ln/>
        </p:spPr>
        <p:txBody>
          <a:bodyPr wrap="square" rtlCol="0" anchor="ctr"/>
          <a:lstStyle/>
          <a:p>
            <a:pPr algn="l" indent="0" marL="0">
              <a:lnSpc>
                <a:spcPts val="776"/>
              </a:lnSpc>
              <a:buNone/>
            </a:pPr>
            <a:r>
              <a:rPr lang="en-US" sz="639" dirty="0">
                <a:solidFill>
                  <a:srgbClr val="6B6D75">
                    <a:alpha val="99000"/>
                  </a:srgbClr>
                </a:solidFill>
                <a:latin typeface="Times" pitchFamily="34" charset="0"/>
                <a:ea typeface="Times" pitchFamily="34" charset="-122"/>
                <a:cs typeface="Times" pitchFamily="34" charset="-120"/>
              </a:rPr>
              <a:t>By clicking “Send Proposal,” you agree to the </a:t>
            </a:r>
            <a:pPr algn="l" indent="0" marL="0">
              <a:lnSpc>
                <a:spcPts val="776"/>
              </a:lnSpc>
              <a:buNone/>
            </a:pPr>
            <a:r>
              <a:rPr lang="en-US" sz="639" dirty="0">
                <a:solidFill>
                  <a:srgbClr val="4A7C7E">
                    <a:alpha val="99000"/>
                  </a:srgbClr>
                </a:solidFill>
                <a:latin typeface="Times" pitchFamily="34" charset="0"/>
                <a:ea typeface="Times" pitchFamily="34" charset="-122"/>
                <a:cs typeface="Times" pitchFamily="34" charset="-120"/>
              </a:rPr>
              <a:t>ticketing terms</a:t>
            </a:r>
            <a:pPr algn="l" indent="0" marL="0">
              <a:lnSpc>
                <a:spcPts val="776"/>
              </a:lnSpc>
              <a:buNone/>
            </a:pPr>
            <a:r>
              <a:rPr lang="en-US" sz="639" dirty="0">
                <a:solidFill>
                  <a:srgbClr val="6B6D75">
                    <a:alpha val="99000"/>
                  </a:srgbClr>
                </a:solidFill>
                <a:latin typeface="Times" pitchFamily="34" charset="0"/>
                <a:ea typeface="Times" pitchFamily="34" charset="-122"/>
                <a:cs typeface="Times" pitchFamily="34" charset="-120"/>
              </a:rPr>
              <a:t> of the event.</a:t>
            </a:r>
            <a:endParaRPr lang="en-US" sz="639" dirty="0"/>
          </a:p>
        </p:txBody>
      </p:sp>
      <p:sp>
        <p:nvSpPr>
          <p:cNvPr id="62" name="Text 57"/>
          <p:cNvSpPr/>
          <p:nvPr/>
        </p:nvSpPr>
        <p:spPr>
          <a:xfrm>
            <a:off x="5712582" y="4502825"/>
            <a:ext cx="878762" cy="118750"/>
          </a:xfrm>
          <a:prstGeom prst="rect">
            <a:avLst/>
          </a:prstGeom>
          <a:noFill/>
          <a:ln/>
        </p:spPr>
        <p:txBody>
          <a:bodyPr wrap="square" rtlCol="0" anchor="ctr"/>
          <a:lstStyle/>
          <a:p>
            <a:pPr algn="ctr" indent="0" marL="0">
              <a:lnSpc>
                <a:spcPts val="935"/>
              </a:lnSpc>
              <a:buNone/>
            </a:pPr>
            <a:r>
              <a:rPr lang="en-US" sz="655" b="1" dirty="0">
                <a:solidFill>
                  <a:srgbClr val="FAF7F2">
                    <a:alpha val="99000"/>
                  </a:srgbClr>
                </a:solidFill>
                <a:latin typeface="Teko" pitchFamily="34" charset="0"/>
                <a:ea typeface="Teko" pitchFamily="34" charset="-122"/>
                <a:cs typeface="Teko" pitchFamily="34" charset="-120"/>
              </a:rPr>
              <a:t>Send Proposal</a:t>
            </a:r>
            <a:endParaRPr lang="en-US" sz="655" dirty="0"/>
          </a:p>
        </p:txBody>
      </p:sp>
      <p:sp>
        <p:nvSpPr>
          <p:cNvPr id="63" name="Text 58"/>
          <p:cNvSpPr/>
          <p:nvPr/>
        </p:nvSpPr>
        <p:spPr>
          <a:xfrm>
            <a:off x="3019927" y="4508762"/>
            <a:ext cx="849075" cy="106875"/>
          </a:xfrm>
          <a:prstGeom prst="rect">
            <a:avLst/>
          </a:prstGeom>
          <a:noFill/>
          <a:ln/>
        </p:spPr>
        <p:txBody>
          <a:bodyPr wrap="square" rtlCol="0" anchor="ctr"/>
          <a:lstStyle/>
          <a:p>
            <a:pPr algn="ctr" indent="0" marL="0">
              <a:lnSpc>
                <a:spcPts val="935"/>
              </a:lnSpc>
              <a:buNone/>
            </a:pPr>
            <a:r>
              <a:rPr lang="en-US" sz="655" b="1" dirty="0">
                <a:solidFill>
                  <a:srgbClr val="1C1E26">
                    <a:alpha val="99000"/>
                  </a:srgbClr>
                </a:solidFill>
                <a:latin typeface="Teko" pitchFamily="34" charset="0"/>
                <a:ea typeface="Teko" pitchFamily="34" charset="-122"/>
                <a:cs typeface="Teko" pitchFamily="34" charset="-120"/>
              </a:rPr>
              <a:t>Save as Draft</a:t>
            </a:r>
            <a:endParaRPr lang="en-US" sz="655" dirty="0"/>
          </a:p>
        </p:txBody>
      </p:sp>
      <p:sp>
        <p:nvSpPr>
          <p:cNvPr id="64" name="Text 59"/>
          <p:cNvSpPr/>
          <p:nvPr/>
        </p:nvSpPr>
        <p:spPr>
          <a:xfrm>
            <a:off x="2337104" y="3873451"/>
            <a:ext cx="4110037" cy="95250"/>
          </a:xfrm>
          <a:prstGeom prst="rect">
            <a:avLst/>
          </a:prstGeom>
          <a:noFill/>
          <a:ln/>
        </p:spPr>
        <p:txBody>
          <a:bodyPr wrap="square" rtlCol="0" anchor="ctr"/>
          <a:lstStyle/>
          <a:p>
            <a:pPr algn="l" indent="0" marL="0">
              <a:lnSpc>
                <a:spcPts val="748"/>
              </a:lnSpc>
              <a:buNone/>
            </a:pPr>
            <a:r>
              <a:rPr lang="en-US" sz="561" dirty="0">
                <a:solidFill>
                  <a:srgbClr val="6B6D75">
                    <a:alpha val="99000"/>
                  </a:srgbClr>
                </a:solidFill>
                <a:latin typeface="Times" pitchFamily="34" charset="0"/>
                <a:ea typeface="Times" pitchFamily="34" charset="-122"/>
                <a:cs typeface="Times" pitchFamily="34" charset="-120"/>
              </a:rPr>
              <a:t>Houseshow ticketing is automatically distributed 75% to artist, 15% to host, and 10% to platform at noon the day after the show</a:t>
            </a:r>
            <a:endParaRPr lang="en-US" sz="561" dirty="0"/>
          </a:p>
        </p:txBody>
      </p:sp>
      <p:sp>
        <p:nvSpPr>
          <p:cNvPr id="65" name="Text 60"/>
          <p:cNvSpPr/>
          <p:nvPr/>
        </p:nvSpPr>
        <p:spPr>
          <a:xfrm>
            <a:off x="2253983" y="3873451"/>
            <a:ext cx="495300" cy="95250"/>
          </a:xfrm>
          <a:prstGeom prst="rect">
            <a:avLst/>
          </a:prstGeom>
          <a:noFill/>
          <a:ln/>
        </p:spPr>
        <p:txBody>
          <a:bodyPr wrap="square" rtlCol="0" anchor="ctr"/>
          <a:lstStyle/>
          <a:p>
            <a:pPr algn="l" indent="0" marL="0">
              <a:lnSpc>
                <a:spcPts val="748"/>
              </a:lnSpc>
              <a:buNone/>
            </a:pPr>
            <a:r>
              <a:rPr lang="en-US" sz="561" b="1" dirty="0">
                <a:solidFill>
                  <a:srgbClr val="C35141">
                    <a:alpha val="99000"/>
                  </a:srgbClr>
                </a:solidFill>
                <a:latin typeface="Times" pitchFamily="34" charset="0"/>
                <a:ea typeface="Times" pitchFamily="34" charset="-122"/>
                <a:cs typeface="Times" pitchFamily="34" charset="-120"/>
              </a:rPr>
              <a:t>*</a:t>
            </a:r>
            <a:endParaRPr lang="en-US" sz="561" dirty="0"/>
          </a:p>
        </p:txBody>
      </p:sp>
      <p:sp>
        <p:nvSpPr>
          <p:cNvPr id="66" name="Text 61"/>
          <p:cNvSpPr/>
          <p:nvPr/>
        </p:nvSpPr>
        <p:spPr>
          <a:xfrm>
            <a:off x="2354926" y="3606263"/>
            <a:ext cx="1571625" cy="95250"/>
          </a:xfrm>
          <a:prstGeom prst="rect">
            <a:avLst/>
          </a:prstGeom>
          <a:noFill/>
          <a:ln/>
        </p:spPr>
        <p:txBody>
          <a:bodyPr wrap="square" rtlCol="0" anchor="ctr"/>
          <a:lstStyle/>
          <a:p>
            <a:pPr algn="l" indent="0" marL="0">
              <a:lnSpc>
                <a:spcPts val="748"/>
              </a:lnSpc>
              <a:buNone/>
            </a:pPr>
            <a:r>
              <a:rPr lang="en-US" sz="561" i="1" dirty="0">
                <a:solidFill>
                  <a:srgbClr val="6B6D75">
                    <a:alpha val="99000"/>
                  </a:srgbClr>
                </a:solidFill>
                <a:latin typeface="Times" pitchFamily="34" charset="0"/>
                <a:ea typeface="Times" pitchFamily="34" charset="-122"/>
                <a:cs typeface="Times" pitchFamily="34" charset="-120"/>
              </a:rPr>
              <a:t>Enter a ticket price to see revenue split</a:t>
            </a:r>
            <a:endParaRPr lang="en-US" sz="561" dirty="0"/>
          </a:p>
        </p:txBody>
      </p:sp>
      <p:sp>
        <p:nvSpPr>
          <p:cNvPr id="67" name="Text 62"/>
          <p:cNvSpPr/>
          <p:nvPr/>
        </p:nvSpPr>
        <p:spPr>
          <a:xfrm>
            <a:off x="2354926" y="3440013"/>
            <a:ext cx="1423988" cy="95250"/>
          </a:xfrm>
          <a:prstGeom prst="rect">
            <a:avLst/>
          </a:prstGeom>
          <a:noFill/>
          <a:ln/>
        </p:spPr>
        <p:txBody>
          <a:bodyPr wrap="square" rtlCol="0" anchor="ctr"/>
          <a:lstStyle/>
          <a:p>
            <a:pPr algn="l" indent="0" marL="0">
              <a:lnSpc>
                <a:spcPts val="748"/>
              </a:lnSpc>
              <a:buNone/>
            </a:pPr>
            <a:r>
              <a:rPr lang="en-US" sz="561" b="1" spc="14" kern="0" dirty="0">
                <a:solidFill>
                  <a:srgbClr val="6B6D75">
                    <a:alpha val="99000"/>
                  </a:srgbClr>
                </a:solidFill>
                <a:latin typeface="Times" pitchFamily="34" charset="0"/>
                <a:ea typeface="Times" pitchFamily="34" charset="-122"/>
                <a:cs typeface="Times" pitchFamily="34" charset="-120"/>
              </a:rPr>
              <a:t>REVENUE SPLIT PREVIEW</a:t>
            </a:r>
            <a:endParaRPr lang="en-US" sz="561" dirty="0"/>
          </a:p>
        </p:txBody>
      </p:sp>
      <p:sp>
        <p:nvSpPr>
          <p:cNvPr id="68" name="Text 63"/>
          <p:cNvSpPr/>
          <p:nvPr/>
        </p:nvSpPr>
        <p:spPr>
          <a:xfrm>
            <a:off x="2348973" y="3086731"/>
            <a:ext cx="504825" cy="142875"/>
          </a:xfrm>
          <a:prstGeom prst="rect">
            <a:avLst/>
          </a:prstGeom>
          <a:noFill/>
          <a:ln/>
        </p:spPr>
        <p:txBody>
          <a:bodyPr wrap="square" rtlCol="0" anchor="ctr"/>
          <a:lstStyle/>
          <a:p>
            <a:pPr algn="l" indent="0" marL="0">
              <a:lnSpc>
                <a:spcPts val="1122"/>
              </a:lnSpc>
              <a:buNone/>
            </a:pPr>
            <a:r>
              <a:rPr lang="en-US" sz="748" dirty="0">
                <a:solidFill>
                  <a:srgbClr val="6B6D75">
                    <a:alpha val="99000"/>
                  </a:srgbClr>
                </a:solidFill>
                <a:latin typeface="Times" pitchFamily="34" charset="0"/>
                <a:ea typeface="Times" pitchFamily="34" charset="-122"/>
                <a:cs typeface="Times" pitchFamily="34" charset="-120"/>
              </a:rPr>
              <a:t>$</a:t>
            </a:r>
            <a:endParaRPr lang="en-US" sz="748" dirty="0"/>
          </a:p>
        </p:txBody>
      </p:sp>
      <p:sp>
        <p:nvSpPr>
          <p:cNvPr id="69" name="Text 64"/>
          <p:cNvSpPr/>
          <p:nvPr/>
        </p:nvSpPr>
        <p:spPr>
          <a:xfrm>
            <a:off x="2443981" y="3113325"/>
            <a:ext cx="647700" cy="95250"/>
          </a:xfrm>
          <a:prstGeom prst="rect">
            <a:avLst/>
          </a:prstGeom>
          <a:noFill/>
          <a:ln/>
        </p:spPr>
        <p:txBody>
          <a:bodyPr wrap="square" rtlCol="0" anchor="ctr"/>
          <a:lstStyle/>
          <a:p>
            <a:pPr algn="l" indent="0" marL="0">
              <a:lnSpc>
                <a:spcPts val="753"/>
              </a:lnSpc>
              <a:buNone/>
            </a:pPr>
            <a:r>
              <a:rPr lang="en-US" sz="655" dirty="0">
                <a:solidFill>
                  <a:srgbClr val="6B6D75">
                    <a:alpha val="99000"/>
                  </a:srgbClr>
                </a:solidFill>
                <a:latin typeface="Times" pitchFamily="34" charset="0"/>
                <a:ea typeface="Times" pitchFamily="34" charset="-122"/>
                <a:cs typeface="Times" pitchFamily="34" charset="-120"/>
              </a:rPr>
              <a:t>15.00</a:t>
            </a:r>
            <a:endParaRPr lang="en-US" sz="655" dirty="0"/>
          </a:p>
        </p:txBody>
      </p:sp>
      <p:sp>
        <p:nvSpPr>
          <p:cNvPr id="70" name="Text 65"/>
          <p:cNvSpPr/>
          <p:nvPr/>
        </p:nvSpPr>
        <p:spPr>
          <a:xfrm>
            <a:off x="2396468" y="2893763"/>
            <a:ext cx="866775" cy="85725"/>
          </a:xfrm>
          <a:prstGeom prst="rect">
            <a:avLst/>
          </a:prstGeom>
          <a:noFill/>
          <a:ln/>
        </p:spPr>
        <p:txBody>
          <a:bodyPr wrap="square" rtlCol="0" anchor="ctr"/>
          <a:lstStyle/>
          <a:p>
            <a:pPr algn="l" indent="0" marL="0">
              <a:lnSpc>
                <a:spcPts val="655"/>
              </a:lnSpc>
              <a:buNone/>
            </a:pPr>
            <a:r>
              <a:rPr lang="en-US" sz="655" b="1" dirty="0">
                <a:solidFill>
                  <a:srgbClr val="1C1E26">
                    <a:alpha val="99000"/>
                  </a:srgbClr>
                </a:solidFill>
                <a:latin typeface="Times" pitchFamily="34" charset="0"/>
                <a:ea typeface="Times" pitchFamily="34" charset="-122"/>
                <a:cs typeface="Times" pitchFamily="34" charset="-120"/>
              </a:rPr>
              <a:t>Ticket Cost</a:t>
            </a:r>
            <a:endParaRPr lang="en-US" sz="655" dirty="0"/>
          </a:p>
        </p:txBody>
      </p:sp>
      <p:sp>
        <p:nvSpPr>
          <p:cNvPr id="71" name="Text 66"/>
          <p:cNvSpPr/>
          <p:nvPr/>
        </p:nvSpPr>
        <p:spPr>
          <a:xfrm>
            <a:off x="5170456" y="2392044"/>
            <a:ext cx="1771650" cy="95250"/>
          </a:xfrm>
          <a:prstGeom prst="rect">
            <a:avLst/>
          </a:prstGeom>
          <a:noFill/>
          <a:ln/>
        </p:spPr>
        <p:txBody>
          <a:bodyPr wrap="square" rtlCol="0" anchor="ctr"/>
          <a:lstStyle/>
          <a:p>
            <a:pPr algn="ctr" indent="0" marL="0">
              <a:lnSpc>
                <a:spcPts val="748"/>
              </a:lnSpc>
              <a:buNone/>
            </a:pPr>
            <a:r>
              <a:rPr lang="en-US" sz="561" b="1" dirty="0">
                <a:solidFill>
                  <a:srgbClr val="6B6D75">
                    <a:alpha val="99000"/>
                  </a:srgbClr>
                </a:solidFill>
                <a:latin typeface="Teko" pitchFamily="34" charset="0"/>
                <a:ea typeface="Teko" pitchFamily="34" charset="-122"/>
                <a:cs typeface="Teko" pitchFamily="34" charset="-120"/>
              </a:rPr>
              <a:t>Handle payments independently (Venmo, cash, etc.)</a:t>
            </a:r>
            <a:endParaRPr lang="en-US" sz="561" dirty="0"/>
          </a:p>
        </p:txBody>
      </p:sp>
      <p:sp>
        <p:nvSpPr>
          <p:cNvPr id="72" name="Text 67"/>
          <p:cNvSpPr/>
          <p:nvPr/>
        </p:nvSpPr>
        <p:spPr>
          <a:xfrm>
            <a:off x="5781433" y="2225794"/>
            <a:ext cx="547688" cy="142875"/>
          </a:xfrm>
          <a:prstGeom prst="rect">
            <a:avLst/>
          </a:prstGeom>
          <a:noFill/>
          <a:ln/>
        </p:spPr>
        <p:txBody>
          <a:bodyPr wrap="square" rtlCol="0" anchor="ctr"/>
          <a:lstStyle/>
          <a:p>
            <a:pPr algn="ctr" indent="0" marL="0">
              <a:lnSpc>
                <a:spcPts val="1122"/>
              </a:lnSpc>
              <a:buNone/>
            </a:pPr>
            <a:r>
              <a:rPr lang="en-US" sz="748" b="1" dirty="0">
                <a:solidFill>
                  <a:srgbClr val="1C1E26">
                    <a:alpha val="99000"/>
                  </a:srgbClr>
                </a:solidFill>
                <a:latin typeface="Teko" pitchFamily="34" charset="0"/>
                <a:ea typeface="Teko" pitchFamily="34" charset="-122"/>
                <a:cs typeface="Teko" pitchFamily="34" charset="-120"/>
              </a:rPr>
              <a:t>No</a:t>
            </a:r>
            <a:endParaRPr lang="en-US" sz="748" dirty="0"/>
          </a:p>
        </p:txBody>
      </p:sp>
      <p:sp>
        <p:nvSpPr>
          <p:cNvPr id="73" name="Text 68"/>
          <p:cNvSpPr/>
          <p:nvPr/>
        </p:nvSpPr>
        <p:spPr>
          <a:xfrm>
            <a:off x="2878634" y="2392044"/>
            <a:ext cx="1328738" cy="95250"/>
          </a:xfrm>
          <a:prstGeom prst="rect">
            <a:avLst/>
          </a:prstGeom>
          <a:noFill/>
          <a:ln/>
        </p:spPr>
        <p:txBody>
          <a:bodyPr wrap="square" rtlCol="0" anchor="ctr"/>
          <a:lstStyle/>
          <a:p>
            <a:pPr algn="ctr" indent="0" marL="0">
              <a:lnSpc>
                <a:spcPts val="748"/>
              </a:lnSpc>
              <a:buNone/>
            </a:pPr>
            <a:r>
              <a:rPr lang="en-US" sz="561" b="1" dirty="0">
                <a:solidFill>
                  <a:srgbClr val="6B6D75">
                    <a:alpha val="99000"/>
                  </a:srgbClr>
                </a:solidFill>
                <a:latin typeface="Teko" pitchFamily="34" charset="0"/>
                <a:ea typeface="Teko" pitchFamily="34" charset="-122"/>
                <a:cs typeface="Teko" pitchFamily="34" charset="-120"/>
              </a:rPr>
              <a:t>Use houseshow's ticketing system</a:t>
            </a:r>
            <a:endParaRPr lang="en-US" sz="561" dirty="0"/>
          </a:p>
        </p:txBody>
      </p:sp>
      <p:sp>
        <p:nvSpPr>
          <p:cNvPr id="74" name="Text 69"/>
          <p:cNvSpPr/>
          <p:nvPr/>
        </p:nvSpPr>
        <p:spPr>
          <a:xfrm>
            <a:off x="3252601" y="2225794"/>
            <a:ext cx="581025" cy="142875"/>
          </a:xfrm>
          <a:prstGeom prst="rect">
            <a:avLst/>
          </a:prstGeom>
          <a:noFill/>
          <a:ln/>
        </p:spPr>
        <p:txBody>
          <a:bodyPr wrap="square" rtlCol="0" anchor="ctr"/>
          <a:lstStyle/>
          <a:p>
            <a:pPr algn="ctr" indent="0" marL="0">
              <a:lnSpc>
                <a:spcPts val="1122"/>
              </a:lnSpc>
              <a:buNone/>
            </a:pPr>
            <a:r>
              <a:rPr lang="en-US" sz="748" b="1" dirty="0">
                <a:solidFill>
                  <a:srgbClr val="1C1E26">
                    <a:alpha val="99000"/>
                  </a:srgbClr>
                </a:solidFill>
                <a:latin typeface="Teko" pitchFamily="34" charset="0"/>
                <a:ea typeface="Teko" pitchFamily="34" charset="-122"/>
                <a:cs typeface="Teko" pitchFamily="34" charset="-120"/>
              </a:rPr>
              <a:t>Yes</a:t>
            </a:r>
            <a:endParaRPr lang="en-US" sz="748" dirty="0"/>
          </a:p>
        </p:txBody>
      </p:sp>
      <p:sp>
        <p:nvSpPr>
          <p:cNvPr id="75" name="Text 70"/>
          <p:cNvSpPr/>
          <p:nvPr/>
        </p:nvSpPr>
        <p:spPr>
          <a:xfrm>
            <a:off x="2248049" y="1961575"/>
            <a:ext cx="1547813" cy="85725"/>
          </a:xfrm>
          <a:prstGeom prst="rect">
            <a:avLst/>
          </a:prstGeom>
          <a:noFill/>
          <a:ln/>
        </p:spPr>
        <p:txBody>
          <a:bodyPr wrap="square" rtlCol="0" anchor="ctr"/>
          <a:lstStyle/>
          <a:p>
            <a:pPr algn="l" indent="0" marL="0">
              <a:lnSpc>
                <a:spcPts val="655"/>
              </a:lnSpc>
              <a:buNone/>
            </a:pPr>
            <a:r>
              <a:rPr lang="en-US" sz="655" b="1" dirty="0">
                <a:solidFill>
                  <a:srgbClr val="1C1E26">
                    <a:alpha val="99000"/>
                  </a:srgbClr>
                </a:solidFill>
                <a:latin typeface="Times" pitchFamily="34" charset="0"/>
                <a:ea typeface="Times" pitchFamily="34" charset="-122"/>
                <a:cs typeface="Times" pitchFamily="34" charset="-120"/>
              </a:rPr>
              <a:t>Ticketing through houseshow?</a:t>
            </a:r>
            <a:endParaRPr lang="en-US" sz="655" dirty="0"/>
          </a:p>
        </p:txBody>
      </p:sp>
      <p:sp>
        <p:nvSpPr>
          <p:cNvPr id="76" name="Text 71"/>
          <p:cNvSpPr/>
          <p:nvPr/>
        </p:nvSpPr>
        <p:spPr>
          <a:xfrm>
            <a:off x="5282636" y="1608294"/>
            <a:ext cx="1547813" cy="95250"/>
          </a:xfrm>
          <a:prstGeom prst="rect">
            <a:avLst/>
          </a:prstGeom>
          <a:noFill/>
          <a:ln/>
        </p:spPr>
        <p:txBody>
          <a:bodyPr wrap="square" rtlCol="0" anchor="ctr"/>
          <a:lstStyle/>
          <a:p>
            <a:pPr algn="ctr" indent="0" marL="0">
              <a:lnSpc>
                <a:spcPts val="748"/>
              </a:lnSpc>
              <a:buNone/>
            </a:pPr>
            <a:r>
              <a:rPr lang="en-US" sz="561" b="1" dirty="0">
                <a:solidFill>
                  <a:srgbClr val="6B6D75">
                    <a:alpha val="99000"/>
                  </a:srgbClr>
                </a:solidFill>
                <a:latin typeface="Teko" pitchFamily="34" charset="0"/>
                <a:ea typeface="Teko" pitchFamily="34" charset="-122"/>
                <a:cs typeface="Teko" pitchFamily="34" charset="-120"/>
              </a:rPr>
              <a:t>Listed publicly on houseshow for discovery</a:t>
            </a:r>
            <a:endParaRPr lang="en-US" sz="561" dirty="0"/>
          </a:p>
        </p:txBody>
      </p:sp>
      <p:sp>
        <p:nvSpPr>
          <p:cNvPr id="77" name="Text 72"/>
          <p:cNvSpPr/>
          <p:nvPr/>
        </p:nvSpPr>
        <p:spPr>
          <a:xfrm>
            <a:off x="5727390" y="1442044"/>
            <a:ext cx="666750" cy="142875"/>
          </a:xfrm>
          <a:prstGeom prst="rect">
            <a:avLst/>
          </a:prstGeom>
          <a:noFill/>
          <a:ln/>
        </p:spPr>
        <p:txBody>
          <a:bodyPr wrap="square" rtlCol="0" anchor="ctr"/>
          <a:lstStyle/>
          <a:p>
            <a:pPr algn="ctr" indent="0" marL="0">
              <a:lnSpc>
                <a:spcPts val="1122"/>
              </a:lnSpc>
              <a:buNone/>
            </a:pPr>
            <a:r>
              <a:rPr lang="en-US" sz="748" b="1" dirty="0">
                <a:solidFill>
                  <a:srgbClr val="1C1E26">
                    <a:alpha val="99000"/>
                  </a:srgbClr>
                </a:solidFill>
                <a:latin typeface="Teko" pitchFamily="34" charset="0"/>
                <a:ea typeface="Teko" pitchFamily="34" charset="-122"/>
                <a:cs typeface="Teko" pitchFamily="34" charset="-120"/>
              </a:rPr>
              <a:t>Public</a:t>
            </a:r>
            <a:endParaRPr lang="en-US" sz="748" dirty="0"/>
          </a:p>
        </p:txBody>
      </p:sp>
      <p:sp>
        <p:nvSpPr>
          <p:cNvPr id="78" name="Text 73"/>
          <p:cNvSpPr/>
          <p:nvPr/>
        </p:nvSpPr>
        <p:spPr>
          <a:xfrm>
            <a:off x="2687836" y="1608294"/>
            <a:ext cx="1709738" cy="95250"/>
          </a:xfrm>
          <a:prstGeom prst="rect">
            <a:avLst/>
          </a:prstGeom>
          <a:noFill/>
          <a:ln/>
        </p:spPr>
        <p:txBody>
          <a:bodyPr wrap="square" rtlCol="0" anchor="ctr"/>
          <a:lstStyle/>
          <a:p>
            <a:pPr algn="ctr" indent="0" marL="0">
              <a:lnSpc>
                <a:spcPts val="748"/>
              </a:lnSpc>
              <a:buNone/>
            </a:pPr>
            <a:r>
              <a:rPr lang="en-US" sz="561" b="1" dirty="0">
                <a:solidFill>
                  <a:srgbClr val="6B6D75">
                    <a:alpha val="99000"/>
                  </a:srgbClr>
                </a:solidFill>
                <a:latin typeface="Teko" pitchFamily="34" charset="0"/>
                <a:ea typeface="Teko" pitchFamily="34" charset="-122"/>
                <a:cs typeface="Teko" pitchFamily="34" charset="-120"/>
              </a:rPr>
              <a:t>Private event - only people with the link can see it</a:t>
            </a:r>
            <a:endParaRPr lang="en-US" sz="561" dirty="0"/>
          </a:p>
        </p:txBody>
      </p:sp>
      <p:sp>
        <p:nvSpPr>
          <p:cNvPr id="79" name="Text 74"/>
          <p:cNvSpPr/>
          <p:nvPr/>
        </p:nvSpPr>
        <p:spPr>
          <a:xfrm>
            <a:off x="3162244" y="1442044"/>
            <a:ext cx="762000" cy="142875"/>
          </a:xfrm>
          <a:prstGeom prst="rect">
            <a:avLst/>
          </a:prstGeom>
          <a:noFill/>
          <a:ln/>
        </p:spPr>
        <p:txBody>
          <a:bodyPr wrap="square" rtlCol="0" anchor="ctr"/>
          <a:lstStyle/>
          <a:p>
            <a:pPr algn="ctr" indent="0" marL="0">
              <a:lnSpc>
                <a:spcPts val="1122"/>
              </a:lnSpc>
              <a:buNone/>
            </a:pPr>
            <a:r>
              <a:rPr lang="en-US" sz="748" b="1" dirty="0">
                <a:solidFill>
                  <a:srgbClr val="1C1E26">
                    <a:alpha val="99000"/>
                  </a:srgbClr>
                </a:solidFill>
                <a:latin typeface="Teko" pitchFamily="34" charset="0"/>
                <a:ea typeface="Teko" pitchFamily="34" charset="-122"/>
                <a:cs typeface="Teko" pitchFamily="34" charset="-120"/>
              </a:rPr>
              <a:t>Link Only</a:t>
            </a:r>
            <a:endParaRPr lang="en-US" sz="748" dirty="0"/>
          </a:p>
        </p:txBody>
      </p:sp>
      <p:sp>
        <p:nvSpPr>
          <p:cNvPr id="80" name="Text 75"/>
          <p:cNvSpPr/>
          <p:nvPr/>
        </p:nvSpPr>
        <p:spPr>
          <a:xfrm>
            <a:off x="2248049" y="1177825"/>
            <a:ext cx="1333500" cy="85725"/>
          </a:xfrm>
          <a:prstGeom prst="rect">
            <a:avLst/>
          </a:prstGeom>
          <a:noFill/>
          <a:ln/>
        </p:spPr>
        <p:txBody>
          <a:bodyPr wrap="square" rtlCol="0" anchor="ctr"/>
          <a:lstStyle/>
          <a:p>
            <a:pPr algn="l" indent="0" marL="0">
              <a:lnSpc>
                <a:spcPts val="655"/>
              </a:lnSpc>
              <a:buNone/>
            </a:pPr>
            <a:r>
              <a:rPr lang="en-US" sz="655" b="1" dirty="0">
                <a:solidFill>
                  <a:srgbClr val="1C1E26">
                    <a:alpha val="99000"/>
                  </a:srgbClr>
                </a:solidFill>
                <a:latin typeface="Times" pitchFamily="34" charset="0"/>
                <a:ea typeface="Times" pitchFamily="34" charset="-122"/>
                <a:cs typeface="Times" pitchFamily="34" charset="-120"/>
              </a:rPr>
              <a:t>Visibility on houseshow?</a:t>
            </a:r>
            <a:endParaRPr lang="en-US" sz="655" dirty="0"/>
          </a:p>
        </p:txBody>
      </p:sp>
      <p:sp>
        <p:nvSpPr>
          <p:cNvPr id="81" name="Text 76"/>
          <p:cNvSpPr/>
          <p:nvPr/>
        </p:nvSpPr>
        <p:spPr>
          <a:xfrm>
            <a:off x="2105546" y="667200"/>
            <a:ext cx="2062162" cy="119063"/>
          </a:xfrm>
          <a:prstGeom prst="rect">
            <a:avLst/>
          </a:prstGeom>
          <a:noFill/>
          <a:ln/>
        </p:spPr>
        <p:txBody>
          <a:bodyPr wrap="square" rtlCol="0" anchor="ctr"/>
          <a:lstStyle/>
          <a:p>
            <a:pPr algn="l" indent="0" marL="0">
              <a:lnSpc>
                <a:spcPts val="935"/>
              </a:lnSpc>
              <a:buNone/>
            </a:pPr>
            <a:r>
              <a:rPr lang="en-US" sz="655" dirty="0">
                <a:solidFill>
                  <a:srgbClr val="6B6D75">
                    <a:alpha val="99000"/>
                  </a:srgbClr>
                </a:solidFill>
                <a:latin typeface="Times" pitchFamily="34" charset="0"/>
                <a:ea typeface="Times" pitchFamily="34" charset="-122"/>
                <a:cs typeface="Times" pitchFamily="34" charset="-120"/>
              </a:rPr>
              <a:t>How this event will be monetized and promoted</a:t>
            </a:r>
            <a:endParaRPr lang="en-US" sz="655" dirty="0"/>
          </a:p>
        </p:txBody>
      </p:sp>
      <p:sp>
        <p:nvSpPr>
          <p:cNvPr id="82" name="Text 77"/>
          <p:cNvSpPr/>
          <p:nvPr/>
        </p:nvSpPr>
        <p:spPr>
          <a:xfrm>
            <a:off x="2105546" y="450482"/>
            <a:ext cx="1604963" cy="190500"/>
          </a:xfrm>
          <a:prstGeom prst="rect">
            <a:avLst/>
          </a:prstGeom>
          <a:noFill/>
          <a:ln/>
        </p:spPr>
        <p:txBody>
          <a:bodyPr wrap="square" rtlCol="0" anchor="ctr"/>
          <a:lstStyle/>
          <a:p>
            <a:pPr algn="l" indent="0" marL="0">
              <a:lnSpc>
                <a:spcPts val="1496"/>
              </a:lnSpc>
              <a:buNone/>
            </a:pPr>
            <a:r>
              <a:rPr lang="en-US" sz="1122" b="1" dirty="0">
                <a:solidFill>
                  <a:srgbClr val="1C1E26">
                    <a:alpha val="99000"/>
                  </a:srgbClr>
                </a:solidFill>
                <a:latin typeface="Teko" pitchFamily="34" charset="0"/>
                <a:ea typeface="Teko" pitchFamily="34" charset="-122"/>
                <a:cs typeface="Teko" pitchFamily="34" charset="-120"/>
              </a:rPr>
              <a:t>Financial Agreement</a:t>
            </a:r>
            <a:endParaRPr lang="en-US" sz="1122" dirty="0"/>
          </a:p>
        </p:txBody>
      </p:sp>
      <p:sp>
        <p:nvSpPr>
          <p:cNvPr id="83" name="Text 78"/>
          <p:cNvSpPr/>
          <p:nvPr/>
        </p:nvSpPr>
        <p:spPr>
          <a:xfrm>
            <a:off x="1909614" y="-5641393"/>
            <a:ext cx="2276475" cy="142875"/>
          </a:xfrm>
          <a:prstGeom prst="rect">
            <a:avLst/>
          </a:prstGeom>
          <a:noFill/>
          <a:ln/>
        </p:spPr>
        <p:txBody>
          <a:bodyPr wrap="square" rtlCol="0" anchor="ctr"/>
          <a:lstStyle/>
          <a:p>
            <a:pPr algn="l" indent="0" marL="0">
              <a:lnSpc>
                <a:spcPts val="1122"/>
              </a:lnSpc>
              <a:buNone/>
            </a:pPr>
            <a:r>
              <a:rPr lang="en-US" sz="748" dirty="0">
                <a:solidFill>
                  <a:srgbClr val="6B6D75">
                    <a:alpha val="99000"/>
                  </a:srgbClr>
                </a:solidFill>
                <a:latin typeface="Times" pitchFamily="34" charset="0"/>
                <a:ea typeface="Times" pitchFamily="34" charset="-122"/>
                <a:cs typeface="Times" pitchFamily="34" charset="-120"/>
              </a:rPr>
              <a:t>Confirm the details of your show with Sarah M. </a:t>
            </a:r>
            <a:endParaRPr lang="en-US" sz="748" dirty="0"/>
          </a:p>
        </p:txBody>
      </p:sp>
      <p:sp>
        <p:nvSpPr>
          <p:cNvPr id="84" name="Text 79"/>
          <p:cNvSpPr/>
          <p:nvPr/>
        </p:nvSpPr>
        <p:spPr>
          <a:xfrm>
            <a:off x="1909614" y="-5923425"/>
            <a:ext cx="2152650" cy="238125"/>
          </a:xfrm>
          <a:prstGeom prst="rect">
            <a:avLst/>
          </a:prstGeom>
          <a:noFill/>
          <a:ln/>
        </p:spPr>
        <p:txBody>
          <a:bodyPr wrap="square" rtlCol="0" anchor="ctr"/>
          <a:lstStyle/>
          <a:p>
            <a:pPr algn="l" indent="0" marL="0">
              <a:lnSpc>
                <a:spcPts val="1870"/>
              </a:lnSpc>
              <a:buNone/>
            </a:pPr>
            <a:r>
              <a:rPr lang="en-US" sz="1683" b="1" dirty="0">
                <a:solidFill>
                  <a:srgbClr val="1C1E26">
                    <a:alpha val="99000"/>
                  </a:srgbClr>
                </a:solidFill>
                <a:latin typeface="Teko" pitchFamily="34" charset="0"/>
                <a:ea typeface="Teko" pitchFamily="34" charset="-122"/>
                <a:cs typeface="Teko" pitchFamily="34" charset="-120"/>
              </a:rPr>
              <a:t>Final event proposal</a:t>
            </a:r>
            <a:endParaRPr lang="en-US" sz="1683" dirty="0"/>
          </a:p>
        </p:txBody>
      </p:sp>
      <p:sp>
        <p:nvSpPr>
          <p:cNvPr id="85" name="Text 80"/>
          <p:cNvSpPr/>
          <p:nvPr/>
        </p:nvSpPr>
        <p:spPr>
          <a:xfrm>
            <a:off x="2004622" y="-6232175"/>
            <a:ext cx="1045012" cy="119063"/>
          </a:xfrm>
          <a:prstGeom prst="rect">
            <a:avLst/>
          </a:prstGeom>
          <a:noFill/>
          <a:ln/>
        </p:spPr>
        <p:txBody>
          <a:bodyPr wrap="square" rtlCol="0" anchor="ctr"/>
          <a:lstStyle/>
          <a:p>
            <a:pPr algn="ctr" indent="0" marL="0">
              <a:lnSpc>
                <a:spcPts val="935"/>
              </a:lnSpc>
              <a:buNone/>
            </a:pPr>
            <a:r>
              <a:rPr lang="en-US" sz="655" b="1" dirty="0">
                <a:solidFill>
                  <a:srgbClr val="6B6D75">
                    <a:alpha val="99000"/>
                  </a:srgbClr>
                </a:solidFill>
                <a:latin typeface="Teko" pitchFamily="34" charset="0"/>
                <a:ea typeface="Teko" pitchFamily="34" charset="-122"/>
                <a:cs typeface="Teko" pitchFamily="34" charset="-120"/>
              </a:rPr>
              <a:t>← back  to chat</a:t>
            </a:r>
            <a:endParaRPr lang="en-US" sz="65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4095750" y="2147888"/>
            <a:ext cx="3095625" cy="500063"/>
          </a:xfrm>
          <a:prstGeom prst="roundRect">
            <a:avLst>
              <a:gd name="adj" fmla="val 21211"/>
            </a:avLst>
          </a:prstGeom>
          <a:solidFill>
            <a:srgbClr val="C35141"/>
          </a:solidFill>
          <a:ln/>
        </p:spPr>
      </p:sp>
      <p:sp>
        <p:nvSpPr>
          <p:cNvPr id="3" name="Text 1"/>
          <p:cNvSpPr/>
          <p:nvPr/>
        </p:nvSpPr>
        <p:spPr>
          <a:xfrm>
            <a:off x="214313" y="2228850"/>
            <a:ext cx="4814888"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spc="-45" kern="0" dirty="0">
                <a:solidFill>
                  <a:srgbClr val="1C1E26">
                    <a:alpha val="99000"/>
                  </a:srgbClr>
                </a:solidFill>
                <a:latin typeface="Teko" pitchFamily="34" charset="0"/>
                <a:ea typeface="Teko" pitchFamily="34" charset="-122"/>
                <a:cs typeface="Teko" pitchFamily="34" charset="-120"/>
              </a:rPr>
              <a:t>The </a:t>
            </a:r>
            <a:pPr algn="l" indent="0" marL="0">
              <a:lnSpc>
                <a:spcPts val="2700"/>
              </a:lnSpc>
              <a:buNone/>
            </a:pPr>
            <a:r>
              <a:rPr lang="en-US" sz="2250" spc="-45" kern="0" dirty="0">
                <a:solidFill>
                  <a:srgbClr val="4A7C7E">
                    <a:alpha val="99000"/>
                  </a:srgbClr>
                </a:solidFill>
                <a:latin typeface="Teko" pitchFamily="34" charset="0"/>
                <a:ea typeface="Teko" pitchFamily="34" charset="-122"/>
                <a:cs typeface="Teko" pitchFamily="34" charset="-120"/>
              </a:rPr>
              <a:t>host</a:t>
            </a:r>
            <a:pPr algn="l" indent="0" marL="0">
              <a:lnSpc>
                <a:spcPts val="2700"/>
              </a:lnSpc>
              <a:buNone/>
            </a:pPr>
            <a:r>
              <a:rPr lang="en-US" sz="2250" spc="-45" kern="0" dirty="0">
                <a:solidFill>
                  <a:srgbClr val="1C1E26">
                    <a:alpha val="99000"/>
                  </a:srgbClr>
                </a:solidFill>
                <a:latin typeface="Teko" pitchFamily="34" charset="0"/>
                <a:ea typeface="Teko" pitchFamily="34" charset="-122"/>
                <a:cs typeface="Teko" pitchFamily="34" charset="-120"/>
              </a:rPr>
              <a:t> reviews the details and clicks</a:t>
            </a:r>
            <a:endParaRPr lang="en-US" sz="2250" dirty="0"/>
          </a:p>
        </p:txBody>
      </p:sp>
      <p:sp>
        <p:nvSpPr>
          <p:cNvPr id="4" name="Text 2"/>
          <p:cNvSpPr/>
          <p:nvPr/>
        </p:nvSpPr>
        <p:spPr>
          <a:xfrm>
            <a:off x="4171950" y="2350294"/>
            <a:ext cx="3400425" cy="95250"/>
          </a:xfrm>
          <a:prstGeom prst="rect">
            <a:avLst/>
          </a:prstGeom>
          <a:noFill/>
          <a:ln/>
        </p:spPr>
        <p:txBody>
          <a:bodyPr wrap="square" rtlCol="0" anchor="ctr"/>
          <a:lstStyle/>
          <a:p>
            <a:pPr algn="ctr" indent="0" marL="0">
              <a:lnSpc>
                <a:spcPts val="750"/>
              </a:lnSpc>
              <a:buNone/>
            </a:pPr>
            <a:r>
              <a:rPr lang="en-US" sz="1875" b="1" dirty="0">
                <a:solidFill>
                  <a:srgbClr val="FAF7F2">
                    <a:alpha val="99000"/>
                  </a:srgbClr>
                </a:solidFill>
                <a:latin typeface="Teko" pitchFamily="34" charset="0"/>
                <a:ea typeface="Teko" pitchFamily="34" charset="-122"/>
                <a:cs typeface="Teko" pitchFamily="34" charset="-120"/>
              </a:rPr>
              <a:t>Confirm and publish our event</a:t>
            </a:r>
            <a:endParaRPr lang="en-US" sz="187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AF7F2"/>
        </a:solidFill>
      </p:bgPr>
    </p:bg>
    <p:spTree>
      <p:nvGrpSpPr>
        <p:cNvPr id="1" name=""/>
        <p:cNvGrpSpPr/>
        <p:nvPr/>
      </p:nvGrpSpPr>
      <p:grpSpPr>
        <a:xfrm>
          <a:off x="0" y="0"/>
          <a:ext cx="0" cy="0"/>
          <a:chOff x="0" y="0"/>
          <a:chExt cx="0" cy="0"/>
        </a:xfrm>
      </p:grpSpPr>
      <p:sp>
        <p:nvSpPr>
          <p:cNvPr id="2" name="Text 0"/>
          <p:cNvSpPr/>
          <p:nvPr/>
        </p:nvSpPr>
        <p:spPr>
          <a:xfrm>
            <a:off x="609600" y="2314575"/>
            <a:ext cx="9763125" cy="514350"/>
          </a:xfrm>
          <a:prstGeom prst="rect">
            <a:avLst/>
          </a:prstGeom>
          <a:noFill/>
          <a:ln/>
        </p:spPr>
        <p:txBody>
          <a:bodyPr wrap="square" rtlCol="0" anchor="ctr"/>
          <a:lstStyle/>
          <a:p>
            <a:pPr algn="l" indent="0" marL="0">
              <a:lnSpc>
                <a:spcPts val="4050"/>
              </a:lnSpc>
              <a:buNone/>
            </a:pPr>
            <a:r>
              <a:rPr lang="en-US" sz="3375" spc="-67" kern="0" dirty="0">
                <a:solidFill>
                  <a:srgbClr val="000000">
                    <a:alpha val="99000"/>
                  </a:srgbClr>
                </a:solidFill>
                <a:latin typeface="Teko" pitchFamily="34" charset="0"/>
                <a:ea typeface="Teko" pitchFamily="34" charset="-122"/>
                <a:cs typeface="Teko" pitchFamily="34" charset="-120"/>
              </a:rPr>
              <a:t>A.      Connecting </a:t>
            </a:r>
            <a:pPr algn="l" indent="0" marL="0">
              <a:lnSpc>
                <a:spcPts val="4050"/>
              </a:lnSpc>
              <a:buNone/>
            </a:pPr>
            <a:r>
              <a:rPr lang="en-US" sz="3375" spc="-67" kern="0" dirty="0">
                <a:solidFill>
                  <a:srgbClr val="C35141">
                    <a:alpha val="99000"/>
                  </a:srgbClr>
                </a:solidFill>
                <a:latin typeface="Teko" pitchFamily="34" charset="0"/>
                <a:ea typeface="Teko" pitchFamily="34" charset="-122"/>
                <a:cs typeface="Teko" pitchFamily="34" charset="-120"/>
              </a:rPr>
              <a:t>Indie Artists</a:t>
            </a:r>
            <a:pPr algn="l" indent="0" marL="0">
              <a:lnSpc>
                <a:spcPts val="4050"/>
              </a:lnSpc>
              <a:buNone/>
            </a:pPr>
            <a:r>
              <a:rPr lang="en-US" sz="3375" spc="-67" kern="0" dirty="0">
                <a:solidFill>
                  <a:srgbClr val="000000">
                    <a:alpha val="99000"/>
                  </a:srgbClr>
                </a:solidFill>
                <a:latin typeface="Teko" pitchFamily="34" charset="0"/>
                <a:ea typeface="Teko" pitchFamily="34" charset="-122"/>
                <a:cs typeface="Teko" pitchFamily="34" charset="-120"/>
              </a:rPr>
              <a:t> to </a:t>
            </a:r>
            <a:pPr algn="l" indent="0" marL="0">
              <a:lnSpc>
                <a:spcPts val="4050"/>
              </a:lnSpc>
              <a:buNone/>
            </a:pPr>
            <a:r>
              <a:rPr lang="en-US" sz="3375" spc="-67" kern="0" dirty="0">
                <a:solidFill>
                  <a:srgbClr val="C35141">
                    <a:alpha val="99000"/>
                  </a:srgbClr>
                </a:solidFill>
                <a:latin typeface="Teko" pitchFamily="34" charset="0"/>
                <a:ea typeface="Teko" pitchFamily="34" charset="-122"/>
                <a:cs typeface="Teko" pitchFamily="34" charset="-120"/>
              </a:rPr>
              <a:t>Indie Fans</a:t>
            </a:r>
            <a:endParaRPr lang="en-US" sz="337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p:bgPr>
    </p:bg>
    <p:spTree>
      <p:nvGrpSpPr>
        <p:cNvPr id="1" name=""/>
        <p:cNvGrpSpPr/>
        <p:nvPr/>
      </p:nvGrpSpPr>
      <p:grpSpPr>
        <a:xfrm>
          <a:off x="0" y="0"/>
          <a:ext cx="0" cy="0"/>
          <a:chOff x="0" y="0"/>
          <a:chExt cx="0" cy="0"/>
        </a:xfrm>
      </p:grpSpPr>
      <p:sp>
        <p:nvSpPr>
          <p:cNvPr id="2" name="Text 0"/>
          <p:cNvSpPr/>
          <p:nvPr/>
        </p:nvSpPr>
        <p:spPr>
          <a:xfrm>
            <a:off x="1223963" y="1585913"/>
            <a:ext cx="7148513" cy="1914525"/>
          </a:xfrm>
          <a:prstGeom prst="rect">
            <a:avLst/>
          </a:prstGeom>
          <a:noFill/>
          <a:ln/>
        </p:spPr>
        <p:txBody>
          <a:bodyPr wrap="square" rtlCol="0" anchor="ctr"/>
          <a:lstStyle/>
          <a:p>
            <a:pPr algn="ctr" indent="0" marL="0">
              <a:lnSpc>
                <a:spcPts val="5040"/>
              </a:lnSpc>
              <a:buNone/>
            </a:pPr>
            <a:r>
              <a:rPr lang="en-US" sz="4200" spc="-84" kern="0" dirty="0">
                <a:solidFill>
                  <a:srgbClr val="FAF7F2">
                    <a:alpha val="99000"/>
                  </a:srgbClr>
                </a:solidFill>
                <a:latin typeface="Teko" pitchFamily="34" charset="0"/>
                <a:ea typeface="Teko" pitchFamily="34" charset="-122"/>
                <a:cs typeface="Teko" pitchFamily="34" charset="-120"/>
              </a:rPr>
              <a:t>“Are any students interested in hosting a house show for me at their college? I want to go on tour.”</a:t>
            </a:r>
            <a:endParaRPr lang="en-US" sz="4200" dirty="0"/>
          </a:p>
        </p:txBody>
      </p:sp>
      <p:sp>
        <p:nvSpPr>
          <p:cNvPr id="3" name="Text 1"/>
          <p:cNvSpPr/>
          <p:nvPr/>
        </p:nvSpPr>
        <p:spPr>
          <a:xfrm>
            <a:off x="5976938" y="3500438"/>
            <a:ext cx="2628900" cy="290513"/>
          </a:xfrm>
          <a:prstGeom prst="rect">
            <a:avLst/>
          </a:prstGeom>
          <a:noFill/>
          <a:ln/>
        </p:spPr>
        <p:txBody>
          <a:bodyPr wrap="square" rtlCol="0" anchor="ctr"/>
          <a:lstStyle/>
          <a:p>
            <a:pPr algn="ctr" indent="0" marL="0">
              <a:lnSpc>
                <a:spcPts val="2277"/>
              </a:lnSpc>
              <a:buNone/>
            </a:pPr>
            <a:r>
              <a:rPr lang="en-US" sz="1725" spc="-34" kern="0" dirty="0">
                <a:solidFill>
                  <a:srgbClr val="FFFFFF">
                    <a:alpha val="99000"/>
                  </a:srgbClr>
                </a:solidFill>
                <a:latin typeface="Teko" pitchFamily="34" charset="0"/>
                <a:ea typeface="Teko" pitchFamily="34" charset="-122"/>
                <a:cs typeface="Teko" pitchFamily="34" charset="-120"/>
              </a:rPr>
              <a:t>– Olive Klug on their Instagram Story</a:t>
            </a:r>
            <a:endParaRPr lang="en-US" sz="17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11111"/>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38138" y="128588"/>
            <a:ext cx="647700" cy="647700"/>
          </a:xfrm>
          <a:prstGeom prst="rect">
            <a:avLst/>
          </a:prstGeom>
        </p:spPr>
      </p:pic>
      <p:pic>
        <p:nvPicPr>
          <p:cNvPr id="3" name="Image 1" descr="preencoded.png">    </p:cNvPr>
          <p:cNvPicPr>
            <a:picLocks noChangeAspect="1"/>
          </p:cNvPicPr>
          <p:nvPr/>
        </p:nvPicPr>
        <p:blipFill>
          <a:blip r:embed="rId2"/>
          <a:stretch>
            <a:fillRect/>
          </a:stretch>
        </p:blipFill>
        <p:spPr>
          <a:xfrm>
            <a:off x="2724150" y="895350"/>
            <a:ext cx="1762125" cy="3814763"/>
          </a:xfrm>
          <a:prstGeom prst="rect">
            <a:avLst/>
          </a:prstGeom>
        </p:spPr>
      </p:pic>
      <p:pic>
        <p:nvPicPr>
          <p:cNvPr id="4" name="Image 2" descr="preencoded.png">    </p:cNvPr>
          <p:cNvPicPr>
            <a:picLocks noChangeAspect="1"/>
          </p:cNvPicPr>
          <p:nvPr/>
        </p:nvPicPr>
        <p:blipFill>
          <a:blip r:embed="rId3"/>
          <a:stretch>
            <a:fillRect/>
          </a:stretch>
        </p:blipFill>
        <p:spPr>
          <a:xfrm>
            <a:off x="852488" y="895350"/>
            <a:ext cx="1762125" cy="3813420"/>
          </a:xfrm>
          <a:prstGeom prst="rect">
            <a:avLst/>
          </a:prstGeom>
        </p:spPr>
      </p:pic>
      <p:pic>
        <p:nvPicPr>
          <p:cNvPr id="5" name="Image 3" descr="preencoded.png">    </p:cNvPr>
          <p:cNvPicPr>
            <a:picLocks noChangeAspect="1"/>
          </p:cNvPicPr>
          <p:nvPr/>
        </p:nvPicPr>
        <p:blipFill>
          <a:blip r:embed="rId4"/>
          <a:stretch>
            <a:fillRect/>
          </a:stretch>
        </p:blipFill>
        <p:spPr>
          <a:xfrm>
            <a:off x="6524625" y="895350"/>
            <a:ext cx="1762125" cy="3813420"/>
          </a:xfrm>
          <a:prstGeom prst="rect">
            <a:avLst/>
          </a:prstGeom>
        </p:spPr>
      </p:pic>
      <p:pic>
        <p:nvPicPr>
          <p:cNvPr id="6" name="Image 4" descr="preencoded.png">    </p:cNvPr>
          <p:cNvPicPr>
            <a:picLocks noChangeAspect="1"/>
          </p:cNvPicPr>
          <p:nvPr/>
        </p:nvPicPr>
        <p:blipFill>
          <a:blip r:embed="rId5"/>
          <a:stretch>
            <a:fillRect/>
          </a:stretch>
        </p:blipFill>
        <p:spPr>
          <a:xfrm>
            <a:off x="4624388" y="895350"/>
            <a:ext cx="1762125" cy="3813420"/>
          </a:xfrm>
          <a:prstGeom prst="rect">
            <a:avLst/>
          </a:prstGeom>
        </p:spPr>
      </p:pic>
      <p:sp>
        <p:nvSpPr>
          <p:cNvPr id="7" name="Text 0"/>
          <p:cNvSpPr/>
          <p:nvPr/>
        </p:nvSpPr>
        <p:spPr>
          <a:xfrm>
            <a:off x="1119188" y="261937"/>
            <a:ext cx="9763125" cy="514350"/>
          </a:xfrm>
          <a:prstGeom prst="rect">
            <a:avLst/>
          </a:prstGeom>
          <a:noFill/>
          <a:ln/>
        </p:spPr>
        <p:txBody>
          <a:bodyPr wrap="square" rtlCol="0" anchor="ctr"/>
          <a:lstStyle/>
          <a:p>
            <a:pPr algn="l" indent="0" marL="0">
              <a:lnSpc>
                <a:spcPts val="4050"/>
              </a:lnSpc>
              <a:buNone/>
            </a:pPr>
            <a:r>
              <a:rPr lang="en-US" sz="3375" spc="-67" kern="0" dirty="0">
                <a:solidFill>
                  <a:srgbClr val="FAF7F2">
                    <a:alpha val="99000"/>
                  </a:srgbClr>
                </a:solidFill>
                <a:latin typeface="Teko" pitchFamily="34" charset="0"/>
                <a:ea typeface="Teko" pitchFamily="34" charset="-122"/>
                <a:cs typeface="Teko" pitchFamily="34" charset="-120"/>
              </a:rPr>
              <a:t>Partiful: Ticketing as a Social Platform</a:t>
            </a:r>
            <a:endParaRPr lang="en-US" sz="3375" dirty="0"/>
          </a:p>
        </p:txBody>
      </p:sp>
      <p:sp>
        <p:nvSpPr>
          <p:cNvPr id="8" name="Text 1"/>
          <p:cNvSpPr/>
          <p:nvPr/>
        </p:nvSpPr>
        <p:spPr>
          <a:xfrm>
            <a:off x="1385888" y="4786313"/>
            <a:ext cx="952500" cy="228600"/>
          </a:xfrm>
          <a:prstGeom prst="rect">
            <a:avLst/>
          </a:prstGeom>
          <a:noFill/>
          <a:ln/>
        </p:spPr>
        <p:txBody>
          <a:bodyPr wrap="square" rtlCol="0" anchor="ctr"/>
          <a:lstStyle/>
          <a:p>
            <a:pPr algn="l" indent="0" marL="0">
              <a:lnSpc>
                <a:spcPts val="1782"/>
              </a:lnSpc>
              <a:buNone/>
            </a:pPr>
            <a:r>
              <a:rPr lang="en-US" sz="1350" b="1" spc="-27" kern="0" dirty="0">
                <a:solidFill>
                  <a:srgbClr val="FAF7F2">
                    <a:alpha val="99000"/>
                  </a:srgbClr>
                </a:solidFill>
                <a:latin typeface="Teko" pitchFamily="34" charset="0"/>
                <a:ea typeface="Teko" pitchFamily="34" charset="-122"/>
                <a:cs typeface="Teko" pitchFamily="34" charset="-120"/>
              </a:rPr>
              <a:t>Profiles</a:t>
            </a:r>
            <a:endParaRPr lang="en-US" sz="1350" dirty="0"/>
          </a:p>
        </p:txBody>
      </p:sp>
      <p:sp>
        <p:nvSpPr>
          <p:cNvPr id="9" name="Text 2"/>
          <p:cNvSpPr/>
          <p:nvPr/>
        </p:nvSpPr>
        <p:spPr>
          <a:xfrm>
            <a:off x="3076575" y="4786313"/>
            <a:ext cx="1514475" cy="228600"/>
          </a:xfrm>
          <a:prstGeom prst="rect">
            <a:avLst/>
          </a:prstGeom>
          <a:noFill/>
          <a:ln/>
        </p:spPr>
        <p:txBody>
          <a:bodyPr wrap="square" rtlCol="0" anchor="ctr"/>
          <a:lstStyle/>
          <a:p>
            <a:pPr algn="l" indent="0" marL="0">
              <a:lnSpc>
                <a:spcPts val="1782"/>
              </a:lnSpc>
              <a:buNone/>
            </a:pPr>
            <a:r>
              <a:rPr lang="en-US" sz="1350" b="1" spc="-27" kern="0" dirty="0">
                <a:solidFill>
                  <a:srgbClr val="FAF7F2">
                    <a:alpha val="99000"/>
                  </a:srgbClr>
                </a:solidFill>
                <a:latin typeface="Teko" pitchFamily="34" charset="0"/>
                <a:ea typeface="Teko" pitchFamily="34" charset="-122"/>
                <a:cs typeface="Teko" pitchFamily="34" charset="-120"/>
              </a:rPr>
              <a:t>Friends/Mutuals</a:t>
            </a:r>
            <a:endParaRPr lang="en-US" sz="1350" dirty="0"/>
          </a:p>
        </p:txBody>
      </p:sp>
      <p:sp>
        <p:nvSpPr>
          <p:cNvPr id="10" name="Text 3"/>
          <p:cNvSpPr/>
          <p:nvPr/>
        </p:nvSpPr>
        <p:spPr>
          <a:xfrm>
            <a:off x="4976813" y="4786313"/>
            <a:ext cx="1481138" cy="228600"/>
          </a:xfrm>
          <a:prstGeom prst="rect">
            <a:avLst/>
          </a:prstGeom>
          <a:noFill/>
          <a:ln/>
        </p:spPr>
        <p:txBody>
          <a:bodyPr wrap="square" rtlCol="0" anchor="ctr"/>
          <a:lstStyle/>
          <a:p>
            <a:pPr algn="l" indent="0" marL="0">
              <a:lnSpc>
                <a:spcPts val="1782"/>
              </a:lnSpc>
              <a:buNone/>
            </a:pPr>
            <a:r>
              <a:rPr lang="en-US" sz="1350" b="1" spc="-27" kern="0" dirty="0">
                <a:solidFill>
                  <a:srgbClr val="FAF7F2">
                    <a:alpha val="99000"/>
                  </a:srgbClr>
                </a:solidFill>
                <a:latin typeface="Teko" pitchFamily="34" charset="0"/>
                <a:ea typeface="Teko" pitchFamily="34" charset="-122"/>
                <a:cs typeface="Teko" pitchFamily="34" charset="-120"/>
              </a:rPr>
              <a:t>Trending Events</a:t>
            </a:r>
            <a:endParaRPr lang="en-US" sz="1350" dirty="0"/>
          </a:p>
        </p:txBody>
      </p:sp>
      <p:sp>
        <p:nvSpPr>
          <p:cNvPr id="11" name="Text 4"/>
          <p:cNvSpPr/>
          <p:nvPr/>
        </p:nvSpPr>
        <p:spPr>
          <a:xfrm>
            <a:off x="6719888" y="4786313"/>
            <a:ext cx="1824038" cy="228600"/>
          </a:xfrm>
          <a:prstGeom prst="rect">
            <a:avLst/>
          </a:prstGeom>
          <a:noFill/>
          <a:ln/>
        </p:spPr>
        <p:txBody>
          <a:bodyPr wrap="square" rtlCol="0" anchor="ctr"/>
          <a:lstStyle/>
          <a:p>
            <a:pPr algn="l" indent="0" marL="0">
              <a:lnSpc>
                <a:spcPts val="1782"/>
              </a:lnSpc>
              <a:buNone/>
            </a:pPr>
            <a:r>
              <a:rPr lang="en-US" sz="1350" b="1" spc="-27" kern="0" dirty="0">
                <a:solidFill>
                  <a:srgbClr val="FAF7F2">
                    <a:alpha val="99000"/>
                  </a:srgbClr>
                </a:solidFill>
                <a:latin typeface="Teko" pitchFamily="34" charset="0"/>
                <a:ea typeface="Teko" pitchFamily="34" charset="-122"/>
                <a:cs typeface="Teko" pitchFamily="34" charset="-120"/>
              </a:rPr>
              <a:t>Shared Photo Albums</a:t>
            </a:r>
            <a:endParaRPr lang="en-US" sz="13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1033462" y="-276225"/>
            <a:ext cx="7079557" cy="12920346"/>
          </a:xfrm>
          <a:prstGeom prst="rect">
            <a:avLst/>
          </a:prstGeom>
          <a:solidFill>
            <a:srgbClr val="FAF7F2"/>
          </a:solidFill>
          <a:ln/>
        </p:spPr>
      </p:sp>
      <p:sp>
        <p:nvSpPr>
          <p:cNvPr id="3" name="Shape 1"/>
          <p:cNvSpPr/>
          <p:nvPr/>
        </p:nvSpPr>
        <p:spPr>
          <a:xfrm>
            <a:off x="1033462" y="-276225"/>
            <a:ext cx="4278829" cy="12726643"/>
          </a:xfrm>
          <a:prstGeom prst="rect">
            <a:avLst/>
          </a:prstGeom>
          <a:solidFill>
            <a:srgbClr val="FAF7F2"/>
          </a:solidFill>
          <a:ln/>
        </p:spPr>
      </p:sp>
      <p:sp>
        <p:nvSpPr>
          <p:cNvPr id="4" name="Shape 2"/>
          <p:cNvSpPr/>
          <p:nvPr/>
        </p:nvSpPr>
        <p:spPr>
          <a:xfrm>
            <a:off x="996295" y="144956"/>
            <a:ext cx="7079557" cy="922882"/>
          </a:xfrm>
          <a:prstGeom prst="rect">
            <a:avLst/>
          </a:prstGeom>
          <a:solidFill>
            <a:srgbClr val="FFFFFF"/>
          </a:solidFill>
          <a:ln w="16517">
            <a:solidFill>
              <a:srgbClr val="D4CFCA"/>
            </a:solidFill>
            <a:prstDash val="solid"/>
          </a:ln>
        </p:spPr>
      </p:sp>
      <p:sp>
        <p:nvSpPr>
          <p:cNvPr id="5" name="Shape 3"/>
          <p:cNvSpPr/>
          <p:nvPr/>
        </p:nvSpPr>
        <p:spPr>
          <a:xfrm>
            <a:off x="996295" y="144956"/>
            <a:ext cx="7079557" cy="916688"/>
          </a:xfrm>
          <a:prstGeom prst="rect">
            <a:avLst/>
          </a:prstGeom>
          <a:noFill/>
          <a:ln/>
        </p:spPr>
      </p:sp>
      <p:sp>
        <p:nvSpPr>
          <p:cNvPr id="6" name="Shape 4"/>
          <p:cNvSpPr/>
          <p:nvPr/>
        </p:nvSpPr>
        <p:spPr>
          <a:xfrm>
            <a:off x="1194498" y="293608"/>
            <a:ext cx="6683151" cy="247754"/>
          </a:xfrm>
          <a:prstGeom prst="rect">
            <a:avLst/>
          </a:prstGeom>
          <a:noFill/>
          <a:ln/>
        </p:spPr>
      </p:sp>
      <p:sp>
        <p:nvSpPr>
          <p:cNvPr id="7" name="Shape 5"/>
          <p:cNvSpPr/>
          <p:nvPr/>
        </p:nvSpPr>
        <p:spPr>
          <a:xfrm>
            <a:off x="1194498" y="690014"/>
            <a:ext cx="6683151" cy="222978"/>
          </a:xfrm>
          <a:prstGeom prst="rect">
            <a:avLst/>
          </a:prstGeom>
          <a:noFill/>
          <a:ln/>
        </p:spPr>
      </p:sp>
      <p:sp>
        <p:nvSpPr>
          <p:cNvPr id="8" name="Shape 6"/>
          <p:cNvSpPr/>
          <p:nvPr/>
        </p:nvSpPr>
        <p:spPr>
          <a:xfrm>
            <a:off x="1194501" y="690014"/>
            <a:ext cx="6683151" cy="248665"/>
          </a:xfrm>
          <a:prstGeom prst="roundRect">
            <a:avLst>
              <a:gd name="adj" fmla="val 55476"/>
            </a:avLst>
          </a:prstGeom>
          <a:solidFill>
            <a:srgbClr val="F2EEE8"/>
          </a:solidFill>
          <a:ln w="16517">
            <a:solidFill>
              <a:srgbClr val="000000">
                <a:alpha val="0"/>
              </a:srgbClr>
            </a:solidFill>
            <a:prstDash val="solid"/>
          </a:ln>
        </p:spPr>
      </p:sp>
      <p:sp>
        <p:nvSpPr>
          <p:cNvPr id="9" name="Shape 7"/>
          <p:cNvSpPr/>
          <p:nvPr/>
        </p:nvSpPr>
        <p:spPr>
          <a:xfrm>
            <a:off x="1194498" y="293608"/>
            <a:ext cx="943012" cy="247754"/>
          </a:xfrm>
          <a:prstGeom prst="rect">
            <a:avLst/>
          </a:prstGeom>
          <a:noFill/>
          <a:ln/>
        </p:spPr>
      </p:sp>
      <p:sp>
        <p:nvSpPr>
          <p:cNvPr id="10" name="Shape 8"/>
          <p:cNvSpPr/>
          <p:nvPr/>
        </p:nvSpPr>
        <p:spPr>
          <a:xfrm>
            <a:off x="7217860" y="297447"/>
            <a:ext cx="659789" cy="240077"/>
          </a:xfrm>
          <a:prstGeom prst="roundRect">
            <a:avLst>
              <a:gd name="adj" fmla="val 57460"/>
            </a:avLst>
          </a:prstGeom>
          <a:solidFill>
            <a:srgbClr val="FAF7F2"/>
          </a:solidFill>
          <a:ln w="16517">
            <a:solidFill>
              <a:srgbClr val="D4CFCA"/>
            </a:solidFill>
            <a:prstDash val="solid"/>
          </a:ln>
        </p:spPr>
      </p:sp>
      <p:sp>
        <p:nvSpPr>
          <p:cNvPr id="11" name="Shape 9"/>
          <p:cNvSpPr/>
          <p:nvPr/>
        </p:nvSpPr>
        <p:spPr>
          <a:xfrm>
            <a:off x="1702391" y="293608"/>
            <a:ext cx="452438" cy="318983"/>
          </a:xfrm>
          <a:prstGeom prst="rect">
            <a:avLst/>
          </a:prstGeom>
          <a:noFill/>
          <a:ln/>
        </p:spPr>
      </p:sp>
      <p:sp>
        <p:nvSpPr>
          <p:cNvPr id="12" name="Shape 10"/>
          <p:cNvSpPr/>
          <p:nvPr/>
        </p:nvSpPr>
        <p:spPr>
          <a:xfrm>
            <a:off x="1231665" y="844859"/>
            <a:ext cx="3882423" cy="222978"/>
          </a:xfrm>
          <a:prstGeom prst="rect">
            <a:avLst/>
          </a:prstGeom>
          <a:noFill/>
          <a:ln/>
        </p:spPr>
      </p:sp>
      <p:sp>
        <p:nvSpPr>
          <p:cNvPr id="13" name="Shape 11"/>
          <p:cNvSpPr/>
          <p:nvPr/>
        </p:nvSpPr>
        <p:spPr>
          <a:xfrm>
            <a:off x="1231665" y="1266041"/>
            <a:ext cx="3882423" cy="11184378"/>
          </a:xfrm>
          <a:prstGeom prst="rect">
            <a:avLst/>
          </a:prstGeom>
          <a:noFill/>
          <a:ln/>
        </p:spPr>
      </p:sp>
      <p:sp>
        <p:nvSpPr>
          <p:cNvPr id="14" name="Shape 12"/>
          <p:cNvSpPr/>
          <p:nvPr/>
        </p:nvSpPr>
        <p:spPr>
          <a:xfrm>
            <a:off x="1231665" y="1266041"/>
            <a:ext cx="3882423" cy="123877"/>
          </a:xfrm>
          <a:prstGeom prst="rect">
            <a:avLst/>
          </a:prstGeom>
          <a:noFill/>
          <a:ln/>
        </p:spPr>
      </p:sp>
      <p:sp>
        <p:nvSpPr>
          <p:cNvPr id="15" name="Shape 13"/>
          <p:cNvSpPr/>
          <p:nvPr/>
        </p:nvSpPr>
        <p:spPr>
          <a:xfrm>
            <a:off x="1231666" y="1538569"/>
            <a:ext cx="3882423" cy="10911849"/>
          </a:xfrm>
          <a:prstGeom prst="rect">
            <a:avLst/>
          </a:prstGeom>
          <a:noFill/>
          <a:ln/>
        </p:spPr>
      </p:sp>
      <p:sp>
        <p:nvSpPr>
          <p:cNvPr id="16" name="Shape 14"/>
          <p:cNvSpPr/>
          <p:nvPr/>
        </p:nvSpPr>
        <p:spPr>
          <a:xfrm>
            <a:off x="1231667" y="1538569"/>
            <a:ext cx="2128599" cy="3538181"/>
          </a:xfrm>
          <a:prstGeom prst="roundRect">
            <a:avLst>
              <a:gd name="adj" fmla="val 9833"/>
            </a:avLst>
          </a:prstGeom>
          <a:solidFill>
            <a:srgbClr val="FFFFFF"/>
          </a:solidFill>
          <a:ln w="16517">
            <a:solidFill>
              <a:srgbClr val="D4CFCA"/>
            </a:solidFill>
            <a:prstDash val="solid"/>
          </a:ln>
        </p:spPr>
      </p:sp>
      <p:sp>
        <p:nvSpPr>
          <p:cNvPr id="17" name="Shape 15"/>
          <p:cNvSpPr/>
          <p:nvPr/>
        </p:nvSpPr>
        <p:spPr>
          <a:xfrm>
            <a:off x="3508923" y="1538569"/>
            <a:ext cx="2128599" cy="3538181"/>
          </a:xfrm>
          <a:prstGeom prst="roundRect">
            <a:avLst>
              <a:gd name="adj" fmla="val 9833"/>
            </a:avLst>
          </a:prstGeom>
          <a:solidFill>
            <a:srgbClr val="FFFFFF"/>
          </a:solidFill>
          <a:ln w="16517">
            <a:solidFill>
              <a:srgbClr val="D4CFCA"/>
            </a:solidFill>
            <a:prstDash val="solid"/>
          </a:ln>
        </p:spPr>
      </p:sp>
      <p:sp>
        <p:nvSpPr>
          <p:cNvPr id="18" name="Shape 16"/>
          <p:cNvSpPr/>
          <p:nvPr/>
        </p:nvSpPr>
        <p:spPr>
          <a:xfrm>
            <a:off x="5786169" y="1538569"/>
            <a:ext cx="2128599" cy="3538181"/>
          </a:xfrm>
          <a:prstGeom prst="roundRect">
            <a:avLst>
              <a:gd name="adj" fmla="val 9833"/>
            </a:avLst>
          </a:prstGeom>
          <a:solidFill>
            <a:srgbClr val="FFFFFF"/>
          </a:solidFill>
          <a:ln w="16517">
            <a:solidFill>
              <a:srgbClr val="D4CFCA"/>
            </a:solidFill>
            <a:prstDash val="solid"/>
          </a:ln>
        </p:spPr>
      </p:sp>
      <p:sp>
        <p:nvSpPr>
          <p:cNvPr id="19" name="Shape 17"/>
          <p:cNvSpPr/>
          <p:nvPr/>
        </p:nvSpPr>
        <p:spPr>
          <a:xfrm>
            <a:off x="1231667" y="5225403"/>
            <a:ext cx="2128599" cy="3538181"/>
          </a:xfrm>
          <a:prstGeom prst="roundRect">
            <a:avLst>
              <a:gd name="adj" fmla="val 9833"/>
            </a:avLst>
          </a:prstGeom>
          <a:solidFill>
            <a:srgbClr val="FFFFFF"/>
          </a:solidFill>
          <a:ln w="16517">
            <a:solidFill>
              <a:srgbClr val="D4CFCA"/>
            </a:solidFill>
            <a:prstDash val="solid"/>
          </a:ln>
        </p:spPr>
      </p:sp>
      <p:sp>
        <p:nvSpPr>
          <p:cNvPr id="20" name="Shape 18"/>
          <p:cNvSpPr/>
          <p:nvPr/>
        </p:nvSpPr>
        <p:spPr>
          <a:xfrm>
            <a:off x="3508923" y="5225403"/>
            <a:ext cx="2128599" cy="3538181"/>
          </a:xfrm>
          <a:prstGeom prst="roundRect">
            <a:avLst>
              <a:gd name="adj" fmla="val 9833"/>
            </a:avLst>
          </a:prstGeom>
          <a:solidFill>
            <a:srgbClr val="FFFFFF"/>
          </a:solidFill>
          <a:ln w="16517">
            <a:solidFill>
              <a:srgbClr val="D4CFCA"/>
            </a:solidFill>
            <a:prstDash val="solid"/>
          </a:ln>
        </p:spPr>
      </p:sp>
      <p:sp>
        <p:nvSpPr>
          <p:cNvPr id="21" name="Shape 19"/>
          <p:cNvSpPr/>
          <p:nvPr/>
        </p:nvSpPr>
        <p:spPr>
          <a:xfrm>
            <a:off x="5786169" y="5225403"/>
            <a:ext cx="2128599" cy="3538181"/>
          </a:xfrm>
          <a:prstGeom prst="roundRect">
            <a:avLst>
              <a:gd name="adj" fmla="val 9833"/>
            </a:avLst>
          </a:prstGeom>
          <a:solidFill>
            <a:srgbClr val="FFFFFF"/>
          </a:solidFill>
          <a:ln w="16517">
            <a:solidFill>
              <a:srgbClr val="D4CFCA"/>
            </a:solidFill>
            <a:prstDash val="solid"/>
          </a:ln>
        </p:spPr>
      </p:sp>
      <p:sp>
        <p:nvSpPr>
          <p:cNvPr id="22" name="Shape 20"/>
          <p:cNvSpPr/>
          <p:nvPr/>
        </p:nvSpPr>
        <p:spPr>
          <a:xfrm>
            <a:off x="1231667" y="8912237"/>
            <a:ext cx="2128599" cy="3538181"/>
          </a:xfrm>
          <a:prstGeom prst="roundRect">
            <a:avLst>
              <a:gd name="adj" fmla="val 9833"/>
            </a:avLst>
          </a:prstGeom>
          <a:solidFill>
            <a:srgbClr val="FFFFFF"/>
          </a:solidFill>
          <a:ln w="16517">
            <a:solidFill>
              <a:srgbClr val="D4CFCA"/>
            </a:solidFill>
            <a:prstDash val="solid"/>
          </a:ln>
        </p:spPr>
      </p:sp>
      <p:sp>
        <p:nvSpPr>
          <p:cNvPr id="23" name="Shape 21"/>
          <p:cNvSpPr/>
          <p:nvPr/>
        </p:nvSpPr>
        <p:spPr>
          <a:xfrm>
            <a:off x="3508923" y="8912237"/>
            <a:ext cx="2128599" cy="3538181"/>
          </a:xfrm>
          <a:prstGeom prst="roundRect">
            <a:avLst>
              <a:gd name="adj" fmla="val 9833"/>
            </a:avLst>
          </a:prstGeom>
          <a:solidFill>
            <a:srgbClr val="FFFFFF"/>
          </a:solidFill>
          <a:ln w="16517">
            <a:solidFill>
              <a:srgbClr val="D4CFCA"/>
            </a:solidFill>
            <a:prstDash val="solid"/>
          </a:ln>
        </p:spPr>
      </p:sp>
      <p:sp>
        <p:nvSpPr>
          <p:cNvPr id="24" name="Shape 22"/>
          <p:cNvSpPr/>
          <p:nvPr/>
        </p:nvSpPr>
        <p:spPr>
          <a:xfrm>
            <a:off x="3515115" y="10654205"/>
            <a:ext cx="2116212" cy="1790019"/>
          </a:xfrm>
          <a:prstGeom prst="rect">
            <a:avLst/>
          </a:prstGeom>
          <a:solidFill>
            <a:srgbClr val="FFFFFF"/>
          </a:solidFill>
          <a:ln/>
        </p:spPr>
      </p:sp>
      <p:sp>
        <p:nvSpPr>
          <p:cNvPr id="25" name="Shape 23"/>
          <p:cNvSpPr/>
          <p:nvPr/>
        </p:nvSpPr>
        <p:spPr>
          <a:xfrm>
            <a:off x="3515115" y="8918431"/>
            <a:ext cx="2116212" cy="1587122"/>
          </a:xfrm>
          <a:prstGeom prst="rect">
            <a:avLst/>
          </a:prstGeom>
          <a:solidFill>
            <a:srgbClr val="E8E4DE"/>
          </a:solidFill>
          <a:ln/>
        </p:spPr>
      </p:sp>
      <p:sp>
        <p:nvSpPr>
          <p:cNvPr id="26" name="Shape 24"/>
          <p:cNvSpPr/>
          <p:nvPr/>
        </p:nvSpPr>
        <p:spPr>
          <a:xfrm>
            <a:off x="5346402" y="10220637"/>
            <a:ext cx="210590" cy="210590"/>
          </a:xfrm>
          <a:prstGeom prst="roundRect">
            <a:avLst>
              <a:gd name="adj" fmla="val 94742052587"/>
            </a:avLst>
          </a:prstGeom>
          <a:solidFill>
            <a:srgbClr val="FFFFFF">
              <a:alpha val="0"/>
            </a:srgbClr>
          </a:solidFill>
          <a:ln w="16517">
            <a:solidFill>
              <a:srgbClr val="D4CFCA">
                <a:alpha val="0"/>
              </a:srgbClr>
            </a:solidFill>
            <a:prstDash val="solid"/>
          </a:ln>
        </p:spPr>
      </p:sp>
      <p:sp>
        <p:nvSpPr>
          <p:cNvPr id="27" name="Shape 25"/>
          <p:cNvSpPr/>
          <p:nvPr/>
        </p:nvSpPr>
        <p:spPr>
          <a:xfrm>
            <a:off x="3614213" y="10753306"/>
            <a:ext cx="1918009" cy="167234"/>
          </a:xfrm>
          <a:prstGeom prst="rect">
            <a:avLst/>
          </a:prstGeom>
          <a:noFill/>
          <a:ln/>
        </p:spPr>
      </p:sp>
      <p:sp>
        <p:nvSpPr>
          <p:cNvPr id="28" name="Shape 26"/>
          <p:cNvSpPr/>
          <p:nvPr/>
        </p:nvSpPr>
        <p:spPr>
          <a:xfrm>
            <a:off x="3614213" y="10970091"/>
            <a:ext cx="1918009" cy="247754"/>
          </a:xfrm>
          <a:prstGeom prst="rect">
            <a:avLst/>
          </a:prstGeom>
          <a:noFill/>
          <a:ln/>
        </p:spPr>
      </p:sp>
      <p:sp>
        <p:nvSpPr>
          <p:cNvPr id="29" name="Shape 27"/>
          <p:cNvSpPr/>
          <p:nvPr/>
        </p:nvSpPr>
        <p:spPr>
          <a:xfrm>
            <a:off x="3614213" y="11292170"/>
            <a:ext cx="1918009" cy="123877"/>
          </a:xfrm>
          <a:prstGeom prst="rect">
            <a:avLst/>
          </a:prstGeom>
          <a:noFill/>
          <a:ln/>
        </p:spPr>
      </p:sp>
      <p:sp>
        <p:nvSpPr>
          <p:cNvPr id="30" name="Shape 28"/>
          <p:cNvSpPr/>
          <p:nvPr/>
        </p:nvSpPr>
        <p:spPr>
          <a:xfrm>
            <a:off x="3614213" y="11490373"/>
            <a:ext cx="1918009" cy="123877"/>
          </a:xfrm>
          <a:prstGeom prst="rect">
            <a:avLst/>
          </a:prstGeom>
          <a:noFill/>
          <a:ln/>
        </p:spPr>
      </p:sp>
      <p:sp>
        <p:nvSpPr>
          <p:cNvPr id="31" name="Shape 29"/>
          <p:cNvSpPr/>
          <p:nvPr/>
        </p:nvSpPr>
        <p:spPr>
          <a:xfrm>
            <a:off x="3614213" y="11688576"/>
            <a:ext cx="1918009" cy="136264"/>
          </a:xfrm>
          <a:prstGeom prst="rect">
            <a:avLst/>
          </a:prstGeom>
          <a:noFill/>
          <a:ln/>
        </p:spPr>
      </p:sp>
      <p:sp>
        <p:nvSpPr>
          <p:cNvPr id="32" name="Shape 30"/>
          <p:cNvSpPr/>
          <p:nvPr/>
        </p:nvSpPr>
        <p:spPr>
          <a:xfrm>
            <a:off x="3614213" y="11899167"/>
            <a:ext cx="1918009" cy="123877"/>
          </a:xfrm>
          <a:prstGeom prst="rect">
            <a:avLst/>
          </a:prstGeom>
          <a:noFill/>
          <a:ln/>
        </p:spPr>
      </p:sp>
      <p:sp>
        <p:nvSpPr>
          <p:cNvPr id="33" name="Shape 31"/>
          <p:cNvSpPr/>
          <p:nvPr/>
        </p:nvSpPr>
        <p:spPr>
          <a:xfrm>
            <a:off x="3614213" y="12122144"/>
            <a:ext cx="541103" cy="227689"/>
          </a:xfrm>
          <a:prstGeom prst="roundRect">
            <a:avLst>
              <a:gd name="adj" fmla="val 60587"/>
            </a:avLst>
          </a:prstGeom>
          <a:solidFill>
            <a:srgbClr val="C35141"/>
          </a:solidFill>
          <a:ln/>
        </p:spPr>
      </p:sp>
      <p:sp>
        <p:nvSpPr>
          <p:cNvPr id="34" name="Shape 32"/>
          <p:cNvSpPr/>
          <p:nvPr/>
        </p:nvSpPr>
        <p:spPr>
          <a:xfrm>
            <a:off x="3614213" y="11899167"/>
            <a:ext cx="266335" cy="123877"/>
          </a:xfrm>
          <a:prstGeom prst="rect">
            <a:avLst/>
          </a:prstGeom>
          <a:noFill/>
          <a:ln/>
        </p:spPr>
      </p:sp>
      <p:sp>
        <p:nvSpPr>
          <p:cNvPr id="35" name="Shape 33"/>
          <p:cNvSpPr/>
          <p:nvPr/>
        </p:nvSpPr>
        <p:spPr>
          <a:xfrm>
            <a:off x="3979649" y="11899167"/>
            <a:ext cx="365001" cy="123877"/>
          </a:xfrm>
          <a:prstGeom prst="rect">
            <a:avLst/>
          </a:prstGeom>
          <a:noFill/>
          <a:ln/>
        </p:spPr>
      </p:sp>
      <p:sp>
        <p:nvSpPr>
          <p:cNvPr id="36" name="Shape 34"/>
          <p:cNvSpPr/>
          <p:nvPr/>
        </p:nvSpPr>
        <p:spPr>
          <a:xfrm>
            <a:off x="4115913" y="11899167"/>
            <a:ext cx="228736" cy="123877"/>
          </a:xfrm>
          <a:prstGeom prst="rect">
            <a:avLst/>
          </a:prstGeom>
          <a:noFill/>
          <a:ln/>
        </p:spPr>
      </p:sp>
      <p:sp>
        <p:nvSpPr>
          <p:cNvPr id="37" name="Shape 35"/>
          <p:cNvSpPr/>
          <p:nvPr/>
        </p:nvSpPr>
        <p:spPr>
          <a:xfrm>
            <a:off x="3750477" y="11899167"/>
            <a:ext cx="130071" cy="123877"/>
          </a:xfrm>
          <a:prstGeom prst="rect">
            <a:avLst/>
          </a:prstGeom>
          <a:noFill/>
          <a:ln/>
        </p:spPr>
      </p:sp>
      <p:sp>
        <p:nvSpPr>
          <p:cNvPr id="38" name="Shape 36"/>
          <p:cNvSpPr/>
          <p:nvPr/>
        </p:nvSpPr>
        <p:spPr>
          <a:xfrm>
            <a:off x="3750470" y="11688576"/>
            <a:ext cx="879428" cy="136264"/>
          </a:xfrm>
          <a:prstGeom prst="rect">
            <a:avLst/>
          </a:prstGeom>
          <a:noFill/>
          <a:ln/>
        </p:spPr>
      </p:sp>
      <p:sp>
        <p:nvSpPr>
          <p:cNvPr id="39" name="Shape 37"/>
          <p:cNvSpPr/>
          <p:nvPr/>
        </p:nvSpPr>
        <p:spPr>
          <a:xfrm>
            <a:off x="3750466" y="11688576"/>
            <a:ext cx="462360" cy="136264"/>
          </a:xfrm>
          <a:prstGeom prst="roundRect">
            <a:avLst>
              <a:gd name="adj" fmla="val 101237"/>
            </a:avLst>
          </a:prstGeom>
          <a:solidFill>
            <a:srgbClr val="F5E6E3"/>
          </a:solidFill>
          <a:ln w="16517">
            <a:solidFill>
              <a:srgbClr val="000000">
                <a:alpha val="0"/>
              </a:srgbClr>
            </a:solidFill>
            <a:prstDash val="solid"/>
          </a:ln>
        </p:spPr>
      </p:sp>
      <p:sp>
        <p:nvSpPr>
          <p:cNvPr id="40" name="Shape 38"/>
          <p:cNvSpPr/>
          <p:nvPr/>
        </p:nvSpPr>
        <p:spPr>
          <a:xfrm>
            <a:off x="4249989" y="11688576"/>
            <a:ext cx="379905" cy="136264"/>
          </a:xfrm>
          <a:prstGeom prst="roundRect">
            <a:avLst>
              <a:gd name="adj" fmla="val 101237"/>
            </a:avLst>
          </a:prstGeom>
          <a:solidFill>
            <a:srgbClr val="F5E6E3"/>
          </a:solidFill>
          <a:ln w="16517">
            <a:solidFill>
              <a:srgbClr val="000000">
                <a:alpha val="0"/>
              </a:srgbClr>
            </a:solidFill>
            <a:prstDash val="solid"/>
          </a:ln>
        </p:spPr>
      </p:sp>
      <p:sp>
        <p:nvSpPr>
          <p:cNvPr id="41" name="Shape 39"/>
          <p:cNvSpPr/>
          <p:nvPr/>
        </p:nvSpPr>
        <p:spPr>
          <a:xfrm>
            <a:off x="3750477" y="11490373"/>
            <a:ext cx="1036500" cy="123877"/>
          </a:xfrm>
          <a:prstGeom prst="rect">
            <a:avLst/>
          </a:prstGeom>
          <a:noFill/>
          <a:ln/>
        </p:spPr>
      </p:sp>
      <p:sp>
        <p:nvSpPr>
          <p:cNvPr id="42" name="Shape 40"/>
          <p:cNvSpPr/>
          <p:nvPr/>
        </p:nvSpPr>
        <p:spPr>
          <a:xfrm>
            <a:off x="3614213" y="11292170"/>
            <a:ext cx="752213" cy="123877"/>
          </a:xfrm>
          <a:prstGeom prst="rect">
            <a:avLst/>
          </a:prstGeom>
          <a:noFill/>
          <a:ln/>
        </p:spPr>
      </p:sp>
      <p:sp>
        <p:nvSpPr>
          <p:cNvPr id="43" name="Shape 41"/>
          <p:cNvSpPr/>
          <p:nvPr/>
        </p:nvSpPr>
        <p:spPr>
          <a:xfrm>
            <a:off x="4465527" y="11292170"/>
            <a:ext cx="437440" cy="123877"/>
          </a:xfrm>
          <a:prstGeom prst="rect">
            <a:avLst/>
          </a:prstGeom>
          <a:noFill/>
          <a:ln/>
        </p:spPr>
      </p:sp>
      <p:sp>
        <p:nvSpPr>
          <p:cNvPr id="44" name="Shape 42"/>
          <p:cNvSpPr/>
          <p:nvPr/>
        </p:nvSpPr>
        <p:spPr>
          <a:xfrm>
            <a:off x="4601791" y="11292170"/>
            <a:ext cx="301175" cy="123877"/>
          </a:xfrm>
          <a:prstGeom prst="rect">
            <a:avLst/>
          </a:prstGeom>
          <a:noFill/>
          <a:ln/>
        </p:spPr>
      </p:sp>
      <p:sp>
        <p:nvSpPr>
          <p:cNvPr id="45" name="Shape 43"/>
          <p:cNvSpPr/>
          <p:nvPr/>
        </p:nvSpPr>
        <p:spPr>
          <a:xfrm>
            <a:off x="3750477" y="11292170"/>
            <a:ext cx="615948" cy="123877"/>
          </a:xfrm>
          <a:prstGeom prst="rect">
            <a:avLst/>
          </a:prstGeom>
          <a:noFill/>
          <a:ln/>
        </p:spPr>
      </p:sp>
      <p:sp>
        <p:nvSpPr>
          <p:cNvPr id="46" name="Shape 44"/>
          <p:cNvSpPr/>
          <p:nvPr/>
        </p:nvSpPr>
        <p:spPr>
          <a:xfrm>
            <a:off x="1237859" y="10654205"/>
            <a:ext cx="2116212" cy="1790019"/>
          </a:xfrm>
          <a:prstGeom prst="rect">
            <a:avLst/>
          </a:prstGeom>
          <a:solidFill>
            <a:srgbClr val="FFFFFF"/>
          </a:solidFill>
          <a:ln/>
        </p:spPr>
      </p:sp>
      <p:sp>
        <p:nvSpPr>
          <p:cNvPr id="47" name="Shape 45"/>
          <p:cNvSpPr/>
          <p:nvPr/>
        </p:nvSpPr>
        <p:spPr>
          <a:xfrm>
            <a:off x="1237859" y="8918431"/>
            <a:ext cx="2116212" cy="1587122"/>
          </a:xfrm>
          <a:prstGeom prst="rect">
            <a:avLst/>
          </a:prstGeom>
          <a:solidFill>
            <a:srgbClr val="E8E4DE"/>
          </a:solidFill>
          <a:ln/>
        </p:spPr>
      </p:sp>
      <p:sp>
        <p:nvSpPr>
          <p:cNvPr id="48" name="Shape 46"/>
          <p:cNvSpPr/>
          <p:nvPr/>
        </p:nvSpPr>
        <p:spPr>
          <a:xfrm>
            <a:off x="1312183" y="9005145"/>
            <a:ext cx="916736" cy="136264"/>
          </a:xfrm>
          <a:prstGeom prst="roundRect">
            <a:avLst>
              <a:gd name="adj" fmla="val 101237"/>
            </a:avLst>
          </a:prstGeom>
          <a:solidFill>
            <a:srgbClr val="4A7C7E"/>
          </a:solidFill>
          <a:ln w="16517">
            <a:solidFill>
              <a:srgbClr val="4A7C7E"/>
            </a:solidFill>
            <a:prstDash val="solid"/>
          </a:ln>
        </p:spPr>
      </p:sp>
      <p:sp>
        <p:nvSpPr>
          <p:cNvPr id="49" name="Shape 47"/>
          <p:cNvSpPr/>
          <p:nvPr/>
        </p:nvSpPr>
        <p:spPr>
          <a:xfrm>
            <a:off x="2755353" y="8992757"/>
            <a:ext cx="524395" cy="136264"/>
          </a:xfrm>
          <a:prstGeom prst="roundRect">
            <a:avLst>
              <a:gd name="adj" fmla="val 101237"/>
            </a:avLst>
          </a:prstGeom>
          <a:solidFill>
            <a:srgbClr val="F54900"/>
          </a:solidFill>
          <a:ln w="16517">
            <a:solidFill>
              <a:srgbClr val="F54900"/>
            </a:solidFill>
            <a:prstDash val="solid"/>
          </a:ln>
        </p:spPr>
      </p:sp>
      <p:sp>
        <p:nvSpPr>
          <p:cNvPr id="50" name="Shape 48"/>
          <p:cNvSpPr/>
          <p:nvPr/>
        </p:nvSpPr>
        <p:spPr>
          <a:xfrm>
            <a:off x="3069157" y="10220637"/>
            <a:ext cx="210590" cy="210590"/>
          </a:xfrm>
          <a:prstGeom prst="roundRect">
            <a:avLst>
              <a:gd name="adj" fmla="val 94742052587"/>
            </a:avLst>
          </a:prstGeom>
          <a:solidFill>
            <a:srgbClr val="FFFFFF">
              <a:alpha val="0"/>
            </a:srgbClr>
          </a:solidFill>
          <a:ln w="16517">
            <a:solidFill>
              <a:srgbClr val="D4CFCA">
                <a:alpha val="0"/>
              </a:srgbClr>
            </a:solidFill>
            <a:prstDash val="solid"/>
          </a:ln>
        </p:spPr>
      </p:sp>
      <p:sp>
        <p:nvSpPr>
          <p:cNvPr id="51" name="Shape 49"/>
          <p:cNvSpPr/>
          <p:nvPr/>
        </p:nvSpPr>
        <p:spPr>
          <a:xfrm>
            <a:off x="1336958" y="10753306"/>
            <a:ext cx="1918009" cy="167234"/>
          </a:xfrm>
          <a:prstGeom prst="rect">
            <a:avLst/>
          </a:prstGeom>
          <a:noFill/>
          <a:ln/>
        </p:spPr>
      </p:sp>
      <p:sp>
        <p:nvSpPr>
          <p:cNvPr id="52" name="Shape 50"/>
          <p:cNvSpPr/>
          <p:nvPr/>
        </p:nvSpPr>
        <p:spPr>
          <a:xfrm>
            <a:off x="1336958" y="10970091"/>
            <a:ext cx="1918009" cy="247754"/>
          </a:xfrm>
          <a:prstGeom prst="rect">
            <a:avLst/>
          </a:prstGeom>
          <a:noFill/>
          <a:ln/>
        </p:spPr>
      </p:sp>
      <p:sp>
        <p:nvSpPr>
          <p:cNvPr id="53" name="Shape 51"/>
          <p:cNvSpPr/>
          <p:nvPr/>
        </p:nvSpPr>
        <p:spPr>
          <a:xfrm>
            <a:off x="1336958" y="11292170"/>
            <a:ext cx="1918009" cy="123877"/>
          </a:xfrm>
          <a:prstGeom prst="rect">
            <a:avLst/>
          </a:prstGeom>
          <a:noFill/>
          <a:ln/>
        </p:spPr>
      </p:sp>
      <p:sp>
        <p:nvSpPr>
          <p:cNvPr id="54" name="Shape 52"/>
          <p:cNvSpPr/>
          <p:nvPr/>
        </p:nvSpPr>
        <p:spPr>
          <a:xfrm>
            <a:off x="1336958" y="11490373"/>
            <a:ext cx="1918009" cy="123877"/>
          </a:xfrm>
          <a:prstGeom prst="rect">
            <a:avLst/>
          </a:prstGeom>
          <a:noFill/>
          <a:ln/>
        </p:spPr>
      </p:sp>
      <p:sp>
        <p:nvSpPr>
          <p:cNvPr id="55" name="Shape 53"/>
          <p:cNvSpPr/>
          <p:nvPr/>
        </p:nvSpPr>
        <p:spPr>
          <a:xfrm>
            <a:off x="1336958" y="11688576"/>
            <a:ext cx="1918009" cy="136264"/>
          </a:xfrm>
          <a:prstGeom prst="rect">
            <a:avLst/>
          </a:prstGeom>
          <a:noFill/>
          <a:ln/>
        </p:spPr>
      </p:sp>
      <p:sp>
        <p:nvSpPr>
          <p:cNvPr id="56" name="Shape 54"/>
          <p:cNvSpPr/>
          <p:nvPr/>
        </p:nvSpPr>
        <p:spPr>
          <a:xfrm>
            <a:off x="1336958" y="11899167"/>
            <a:ext cx="1918009" cy="123877"/>
          </a:xfrm>
          <a:prstGeom prst="rect">
            <a:avLst/>
          </a:prstGeom>
          <a:noFill/>
          <a:ln/>
        </p:spPr>
      </p:sp>
      <p:sp>
        <p:nvSpPr>
          <p:cNvPr id="57" name="Shape 55"/>
          <p:cNvSpPr/>
          <p:nvPr/>
        </p:nvSpPr>
        <p:spPr>
          <a:xfrm>
            <a:off x="1336958" y="12122144"/>
            <a:ext cx="541103" cy="227689"/>
          </a:xfrm>
          <a:prstGeom prst="roundRect">
            <a:avLst>
              <a:gd name="adj" fmla="val 60587"/>
            </a:avLst>
          </a:prstGeom>
          <a:solidFill>
            <a:srgbClr val="C35141"/>
          </a:solidFill>
          <a:ln/>
        </p:spPr>
      </p:sp>
      <p:sp>
        <p:nvSpPr>
          <p:cNvPr id="58" name="Shape 56"/>
          <p:cNvSpPr/>
          <p:nvPr/>
        </p:nvSpPr>
        <p:spPr>
          <a:xfrm>
            <a:off x="1336958" y="11899167"/>
            <a:ext cx="266335" cy="123877"/>
          </a:xfrm>
          <a:prstGeom prst="rect">
            <a:avLst/>
          </a:prstGeom>
          <a:noFill/>
          <a:ln/>
        </p:spPr>
      </p:sp>
      <p:sp>
        <p:nvSpPr>
          <p:cNvPr id="59" name="Shape 57"/>
          <p:cNvSpPr/>
          <p:nvPr/>
        </p:nvSpPr>
        <p:spPr>
          <a:xfrm>
            <a:off x="1702395" y="11899167"/>
            <a:ext cx="365001" cy="123877"/>
          </a:xfrm>
          <a:prstGeom prst="rect">
            <a:avLst/>
          </a:prstGeom>
          <a:noFill/>
          <a:ln/>
        </p:spPr>
      </p:sp>
      <p:sp>
        <p:nvSpPr>
          <p:cNvPr id="60" name="Shape 58"/>
          <p:cNvSpPr/>
          <p:nvPr/>
        </p:nvSpPr>
        <p:spPr>
          <a:xfrm>
            <a:off x="1838659" y="11899167"/>
            <a:ext cx="228736" cy="123877"/>
          </a:xfrm>
          <a:prstGeom prst="rect">
            <a:avLst/>
          </a:prstGeom>
          <a:noFill/>
          <a:ln/>
        </p:spPr>
      </p:sp>
      <p:sp>
        <p:nvSpPr>
          <p:cNvPr id="61" name="Shape 59"/>
          <p:cNvSpPr/>
          <p:nvPr/>
        </p:nvSpPr>
        <p:spPr>
          <a:xfrm>
            <a:off x="1473223" y="11899167"/>
            <a:ext cx="130071" cy="123877"/>
          </a:xfrm>
          <a:prstGeom prst="rect">
            <a:avLst/>
          </a:prstGeom>
          <a:noFill/>
          <a:ln/>
        </p:spPr>
      </p:sp>
      <p:sp>
        <p:nvSpPr>
          <p:cNvPr id="62" name="Shape 60"/>
          <p:cNvSpPr/>
          <p:nvPr/>
        </p:nvSpPr>
        <p:spPr>
          <a:xfrm>
            <a:off x="1473225" y="11688576"/>
            <a:ext cx="939528" cy="136264"/>
          </a:xfrm>
          <a:prstGeom prst="rect">
            <a:avLst/>
          </a:prstGeom>
          <a:noFill/>
          <a:ln/>
        </p:spPr>
      </p:sp>
      <p:sp>
        <p:nvSpPr>
          <p:cNvPr id="63" name="Shape 61"/>
          <p:cNvSpPr/>
          <p:nvPr/>
        </p:nvSpPr>
        <p:spPr>
          <a:xfrm>
            <a:off x="1473222" y="11688576"/>
            <a:ext cx="460473" cy="136264"/>
          </a:xfrm>
          <a:prstGeom prst="roundRect">
            <a:avLst>
              <a:gd name="adj" fmla="val 101237"/>
            </a:avLst>
          </a:prstGeom>
          <a:solidFill>
            <a:srgbClr val="F5E6E3"/>
          </a:solidFill>
          <a:ln w="16517">
            <a:solidFill>
              <a:srgbClr val="000000">
                <a:alpha val="0"/>
              </a:srgbClr>
            </a:solidFill>
            <a:prstDash val="solid"/>
          </a:ln>
        </p:spPr>
      </p:sp>
      <p:sp>
        <p:nvSpPr>
          <p:cNvPr id="64" name="Shape 62"/>
          <p:cNvSpPr/>
          <p:nvPr/>
        </p:nvSpPr>
        <p:spPr>
          <a:xfrm>
            <a:off x="1970858" y="11688576"/>
            <a:ext cx="441892" cy="136264"/>
          </a:xfrm>
          <a:prstGeom prst="roundRect">
            <a:avLst>
              <a:gd name="adj" fmla="val 101237"/>
            </a:avLst>
          </a:prstGeom>
          <a:solidFill>
            <a:srgbClr val="F5E6E3"/>
          </a:solidFill>
          <a:ln w="16517">
            <a:solidFill>
              <a:srgbClr val="000000">
                <a:alpha val="0"/>
              </a:srgbClr>
            </a:solidFill>
            <a:prstDash val="solid"/>
          </a:ln>
        </p:spPr>
      </p:sp>
      <p:sp>
        <p:nvSpPr>
          <p:cNvPr id="65" name="Shape 63"/>
          <p:cNvSpPr/>
          <p:nvPr/>
        </p:nvSpPr>
        <p:spPr>
          <a:xfrm>
            <a:off x="1473223" y="11490373"/>
            <a:ext cx="727582" cy="123877"/>
          </a:xfrm>
          <a:prstGeom prst="rect">
            <a:avLst/>
          </a:prstGeom>
          <a:noFill/>
          <a:ln/>
        </p:spPr>
      </p:sp>
      <p:sp>
        <p:nvSpPr>
          <p:cNvPr id="66" name="Shape 64"/>
          <p:cNvSpPr/>
          <p:nvPr/>
        </p:nvSpPr>
        <p:spPr>
          <a:xfrm>
            <a:off x="1336958" y="11292170"/>
            <a:ext cx="728018" cy="123877"/>
          </a:xfrm>
          <a:prstGeom prst="rect">
            <a:avLst/>
          </a:prstGeom>
          <a:noFill/>
          <a:ln/>
        </p:spPr>
      </p:sp>
      <p:sp>
        <p:nvSpPr>
          <p:cNvPr id="67" name="Shape 65"/>
          <p:cNvSpPr/>
          <p:nvPr/>
        </p:nvSpPr>
        <p:spPr>
          <a:xfrm>
            <a:off x="2164078" y="11292170"/>
            <a:ext cx="437440" cy="123877"/>
          </a:xfrm>
          <a:prstGeom prst="rect">
            <a:avLst/>
          </a:prstGeom>
          <a:noFill/>
          <a:ln/>
        </p:spPr>
      </p:sp>
      <p:sp>
        <p:nvSpPr>
          <p:cNvPr id="68" name="Shape 66"/>
          <p:cNvSpPr/>
          <p:nvPr/>
        </p:nvSpPr>
        <p:spPr>
          <a:xfrm>
            <a:off x="2300342" y="11292170"/>
            <a:ext cx="301175" cy="123877"/>
          </a:xfrm>
          <a:prstGeom prst="rect">
            <a:avLst/>
          </a:prstGeom>
          <a:noFill/>
          <a:ln/>
        </p:spPr>
      </p:sp>
      <p:sp>
        <p:nvSpPr>
          <p:cNvPr id="69" name="Shape 67"/>
          <p:cNvSpPr/>
          <p:nvPr/>
        </p:nvSpPr>
        <p:spPr>
          <a:xfrm>
            <a:off x="1473223" y="11292170"/>
            <a:ext cx="591753" cy="123877"/>
          </a:xfrm>
          <a:prstGeom prst="rect">
            <a:avLst/>
          </a:prstGeom>
          <a:noFill/>
          <a:ln/>
        </p:spPr>
      </p:sp>
      <p:sp>
        <p:nvSpPr>
          <p:cNvPr id="70" name="Shape 68"/>
          <p:cNvSpPr/>
          <p:nvPr/>
        </p:nvSpPr>
        <p:spPr>
          <a:xfrm>
            <a:off x="5792361" y="6967371"/>
            <a:ext cx="2116212" cy="1666142"/>
          </a:xfrm>
          <a:prstGeom prst="rect">
            <a:avLst/>
          </a:prstGeom>
          <a:solidFill>
            <a:srgbClr val="FFFFFF"/>
          </a:solidFill>
          <a:ln/>
        </p:spPr>
      </p:sp>
      <p:sp>
        <p:nvSpPr>
          <p:cNvPr id="71" name="Shape 69"/>
          <p:cNvSpPr/>
          <p:nvPr/>
        </p:nvSpPr>
        <p:spPr>
          <a:xfrm>
            <a:off x="5792361" y="5231597"/>
            <a:ext cx="2116212" cy="1587122"/>
          </a:xfrm>
          <a:prstGeom prst="rect">
            <a:avLst/>
          </a:prstGeom>
          <a:solidFill>
            <a:srgbClr val="E8E4DE"/>
          </a:solidFill>
          <a:ln/>
        </p:spPr>
      </p:sp>
      <p:sp>
        <p:nvSpPr>
          <p:cNvPr id="72" name="Shape 70"/>
          <p:cNvSpPr/>
          <p:nvPr/>
        </p:nvSpPr>
        <p:spPr>
          <a:xfrm>
            <a:off x="5866684" y="5318310"/>
            <a:ext cx="986901" cy="136264"/>
          </a:xfrm>
          <a:prstGeom prst="roundRect">
            <a:avLst>
              <a:gd name="adj" fmla="val 101237"/>
            </a:avLst>
          </a:prstGeom>
          <a:solidFill>
            <a:srgbClr val="4A7C7E"/>
          </a:solidFill>
          <a:ln w="16517">
            <a:solidFill>
              <a:srgbClr val="4A7C7E"/>
            </a:solidFill>
            <a:prstDash val="solid"/>
          </a:ln>
        </p:spPr>
      </p:sp>
      <p:sp>
        <p:nvSpPr>
          <p:cNvPr id="73" name="Shape 71"/>
          <p:cNvSpPr/>
          <p:nvPr/>
        </p:nvSpPr>
        <p:spPr>
          <a:xfrm>
            <a:off x="7623657" y="6533802"/>
            <a:ext cx="210590" cy="210590"/>
          </a:xfrm>
          <a:prstGeom prst="roundRect">
            <a:avLst>
              <a:gd name="adj" fmla="val 94742052587"/>
            </a:avLst>
          </a:prstGeom>
          <a:solidFill>
            <a:srgbClr val="FFFFFF">
              <a:alpha val="0"/>
            </a:srgbClr>
          </a:solidFill>
          <a:ln w="16517">
            <a:solidFill>
              <a:srgbClr val="D4CFCA">
                <a:alpha val="0"/>
              </a:srgbClr>
            </a:solidFill>
            <a:prstDash val="solid"/>
          </a:ln>
        </p:spPr>
      </p:sp>
      <p:sp>
        <p:nvSpPr>
          <p:cNvPr id="74" name="Shape 72"/>
          <p:cNvSpPr/>
          <p:nvPr/>
        </p:nvSpPr>
        <p:spPr>
          <a:xfrm>
            <a:off x="5891459" y="7066473"/>
            <a:ext cx="1918009" cy="167234"/>
          </a:xfrm>
          <a:prstGeom prst="rect">
            <a:avLst/>
          </a:prstGeom>
          <a:noFill/>
          <a:ln/>
        </p:spPr>
      </p:sp>
      <p:sp>
        <p:nvSpPr>
          <p:cNvPr id="75" name="Shape 73"/>
          <p:cNvSpPr/>
          <p:nvPr/>
        </p:nvSpPr>
        <p:spPr>
          <a:xfrm>
            <a:off x="5891459" y="7283258"/>
            <a:ext cx="1918009" cy="123877"/>
          </a:xfrm>
          <a:prstGeom prst="rect">
            <a:avLst/>
          </a:prstGeom>
          <a:noFill/>
          <a:ln/>
        </p:spPr>
      </p:sp>
      <p:sp>
        <p:nvSpPr>
          <p:cNvPr id="76" name="Shape 74"/>
          <p:cNvSpPr/>
          <p:nvPr/>
        </p:nvSpPr>
        <p:spPr>
          <a:xfrm>
            <a:off x="5891459" y="7481461"/>
            <a:ext cx="1918009" cy="123877"/>
          </a:xfrm>
          <a:prstGeom prst="rect">
            <a:avLst/>
          </a:prstGeom>
          <a:noFill/>
          <a:ln/>
        </p:spPr>
      </p:sp>
      <p:sp>
        <p:nvSpPr>
          <p:cNvPr id="77" name="Shape 75"/>
          <p:cNvSpPr/>
          <p:nvPr/>
        </p:nvSpPr>
        <p:spPr>
          <a:xfrm>
            <a:off x="5891459" y="7679663"/>
            <a:ext cx="1918009" cy="123877"/>
          </a:xfrm>
          <a:prstGeom prst="rect">
            <a:avLst/>
          </a:prstGeom>
          <a:noFill/>
          <a:ln/>
        </p:spPr>
      </p:sp>
      <p:sp>
        <p:nvSpPr>
          <p:cNvPr id="78" name="Shape 76"/>
          <p:cNvSpPr/>
          <p:nvPr/>
        </p:nvSpPr>
        <p:spPr>
          <a:xfrm>
            <a:off x="5891459" y="7877866"/>
            <a:ext cx="1918009" cy="136264"/>
          </a:xfrm>
          <a:prstGeom prst="rect">
            <a:avLst/>
          </a:prstGeom>
          <a:noFill/>
          <a:ln/>
        </p:spPr>
      </p:sp>
      <p:sp>
        <p:nvSpPr>
          <p:cNvPr id="79" name="Shape 77"/>
          <p:cNvSpPr/>
          <p:nvPr/>
        </p:nvSpPr>
        <p:spPr>
          <a:xfrm>
            <a:off x="5891459" y="8088456"/>
            <a:ext cx="1918009" cy="123877"/>
          </a:xfrm>
          <a:prstGeom prst="rect">
            <a:avLst/>
          </a:prstGeom>
          <a:noFill/>
          <a:ln/>
        </p:spPr>
      </p:sp>
      <p:sp>
        <p:nvSpPr>
          <p:cNvPr id="80" name="Shape 78"/>
          <p:cNvSpPr/>
          <p:nvPr/>
        </p:nvSpPr>
        <p:spPr>
          <a:xfrm>
            <a:off x="5891459" y="8311435"/>
            <a:ext cx="541103" cy="227689"/>
          </a:xfrm>
          <a:prstGeom prst="roundRect">
            <a:avLst>
              <a:gd name="adj" fmla="val 60587"/>
            </a:avLst>
          </a:prstGeom>
          <a:solidFill>
            <a:srgbClr val="C35141"/>
          </a:solidFill>
          <a:ln/>
        </p:spPr>
      </p:sp>
      <p:sp>
        <p:nvSpPr>
          <p:cNvPr id="81" name="Shape 79"/>
          <p:cNvSpPr/>
          <p:nvPr/>
        </p:nvSpPr>
        <p:spPr>
          <a:xfrm>
            <a:off x="5891459" y="8088456"/>
            <a:ext cx="266335" cy="123877"/>
          </a:xfrm>
          <a:prstGeom prst="rect">
            <a:avLst/>
          </a:prstGeom>
          <a:noFill/>
          <a:ln/>
        </p:spPr>
      </p:sp>
      <p:sp>
        <p:nvSpPr>
          <p:cNvPr id="82" name="Shape 80"/>
          <p:cNvSpPr/>
          <p:nvPr/>
        </p:nvSpPr>
        <p:spPr>
          <a:xfrm>
            <a:off x="6256895" y="8088456"/>
            <a:ext cx="365001" cy="123877"/>
          </a:xfrm>
          <a:prstGeom prst="rect">
            <a:avLst/>
          </a:prstGeom>
          <a:noFill/>
          <a:ln/>
        </p:spPr>
      </p:sp>
      <p:sp>
        <p:nvSpPr>
          <p:cNvPr id="83" name="Shape 81"/>
          <p:cNvSpPr/>
          <p:nvPr/>
        </p:nvSpPr>
        <p:spPr>
          <a:xfrm>
            <a:off x="6393159" y="8088456"/>
            <a:ext cx="228736" cy="123877"/>
          </a:xfrm>
          <a:prstGeom prst="rect">
            <a:avLst/>
          </a:prstGeom>
          <a:noFill/>
          <a:ln/>
        </p:spPr>
      </p:sp>
      <p:sp>
        <p:nvSpPr>
          <p:cNvPr id="84" name="Shape 82"/>
          <p:cNvSpPr/>
          <p:nvPr/>
        </p:nvSpPr>
        <p:spPr>
          <a:xfrm>
            <a:off x="6027723" y="8088456"/>
            <a:ext cx="130071" cy="123877"/>
          </a:xfrm>
          <a:prstGeom prst="rect">
            <a:avLst/>
          </a:prstGeom>
          <a:noFill/>
          <a:ln/>
        </p:spPr>
      </p:sp>
      <p:sp>
        <p:nvSpPr>
          <p:cNvPr id="85" name="Shape 83"/>
          <p:cNvSpPr/>
          <p:nvPr/>
        </p:nvSpPr>
        <p:spPr>
          <a:xfrm>
            <a:off x="6027725" y="7877866"/>
            <a:ext cx="862927" cy="136264"/>
          </a:xfrm>
          <a:prstGeom prst="rect">
            <a:avLst/>
          </a:prstGeom>
          <a:noFill/>
          <a:ln/>
        </p:spPr>
      </p:sp>
      <p:sp>
        <p:nvSpPr>
          <p:cNvPr id="86" name="Shape 84"/>
          <p:cNvSpPr/>
          <p:nvPr/>
        </p:nvSpPr>
        <p:spPr>
          <a:xfrm>
            <a:off x="6027730" y="7877866"/>
            <a:ext cx="470635" cy="136264"/>
          </a:xfrm>
          <a:prstGeom prst="roundRect">
            <a:avLst>
              <a:gd name="adj" fmla="val 101237"/>
            </a:avLst>
          </a:prstGeom>
          <a:solidFill>
            <a:srgbClr val="F5E6E3"/>
          </a:solidFill>
          <a:ln w="16517">
            <a:solidFill>
              <a:srgbClr val="000000">
                <a:alpha val="0"/>
              </a:srgbClr>
            </a:solidFill>
            <a:prstDash val="solid"/>
          </a:ln>
        </p:spPr>
      </p:sp>
      <p:sp>
        <p:nvSpPr>
          <p:cNvPr id="87" name="Shape 85"/>
          <p:cNvSpPr/>
          <p:nvPr/>
        </p:nvSpPr>
        <p:spPr>
          <a:xfrm>
            <a:off x="6535530" y="7877866"/>
            <a:ext cx="355130" cy="136264"/>
          </a:xfrm>
          <a:prstGeom prst="roundRect">
            <a:avLst>
              <a:gd name="adj" fmla="val 101237"/>
            </a:avLst>
          </a:prstGeom>
          <a:solidFill>
            <a:srgbClr val="F5E6E3"/>
          </a:solidFill>
          <a:ln w="16517">
            <a:solidFill>
              <a:srgbClr val="000000">
                <a:alpha val="0"/>
              </a:srgbClr>
            </a:solidFill>
            <a:prstDash val="solid"/>
          </a:ln>
        </p:spPr>
      </p:sp>
      <p:sp>
        <p:nvSpPr>
          <p:cNvPr id="88" name="Shape 86"/>
          <p:cNvSpPr/>
          <p:nvPr/>
        </p:nvSpPr>
        <p:spPr>
          <a:xfrm>
            <a:off x="6027723" y="7679663"/>
            <a:ext cx="889929" cy="123877"/>
          </a:xfrm>
          <a:prstGeom prst="rect">
            <a:avLst/>
          </a:prstGeom>
          <a:noFill/>
          <a:ln/>
        </p:spPr>
      </p:sp>
      <p:sp>
        <p:nvSpPr>
          <p:cNvPr id="89" name="Shape 87"/>
          <p:cNvSpPr/>
          <p:nvPr/>
        </p:nvSpPr>
        <p:spPr>
          <a:xfrm>
            <a:off x="5891459" y="7481461"/>
            <a:ext cx="716743" cy="123877"/>
          </a:xfrm>
          <a:prstGeom prst="rect">
            <a:avLst/>
          </a:prstGeom>
          <a:noFill/>
          <a:ln/>
        </p:spPr>
      </p:sp>
      <p:sp>
        <p:nvSpPr>
          <p:cNvPr id="90" name="Shape 88"/>
          <p:cNvSpPr/>
          <p:nvPr/>
        </p:nvSpPr>
        <p:spPr>
          <a:xfrm>
            <a:off x="6707303" y="7481461"/>
            <a:ext cx="437440" cy="123877"/>
          </a:xfrm>
          <a:prstGeom prst="rect">
            <a:avLst/>
          </a:prstGeom>
          <a:noFill/>
          <a:ln/>
        </p:spPr>
      </p:sp>
      <p:sp>
        <p:nvSpPr>
          <p:cNvPr id="91" name="Shape 89"/>
          <p:cNvSpPr/>
          <p:nvPr/>
        </p:nvSpPr>
        <p:spPr>
          <a:xfrm>
            <a:off x="6843568" y="7481461"/>
            <a:ext cx="301175" cy="123877"/>
          </a:xfrm>
          <a:prstGeom prst="rect">
            <a:avLst/>
          </a:prstGeom>
          <a:noFill/>
          <a:ln/>
        </p:spPr>
      </p:sp>
      <p:sp>
        <p:nvSpPr>
          <p:cNvPr id="92" name="Shape 90"/>
          <p:cNvSpPr/>
          <p:nvPr/>
        </p:nvSpPr>
        <p:spPr>
          <a:xfrm>
            <a:off x="6027723" y="7481461"/>
            <a:ext cx="580479" cy="123877"/>
          </a:xfrm>
          <a:prstGeom prst="rect">
            <a:avLst/>
          </a:prstGeom>
          <a:noFill/>
          <a:ln/>
        </p:spPr>
      </p:sp>
      <p:sp>
        <p:nvSpPr>
          <p:cNvPr id="93" name="Shape 91"/>
          <p:cNvSpPr/>
          <p:nvPr/>
        </p:nvSpPr>
        <p:spPr>
          <a:xfrm>
            <a:off x="3515115" y="6967371"/>
            <a:ext cx="2116212" cy="1790019"/>
          </a:xfrm>
          <a:prstGeom prst="rect">
            <a:avLst/>
          </a:prstGeom>
          <a:solidFill>
            <a:srgbClr val="FFFFFF"/>
          </a:solidFill>
          <a:ln/>
        </p:spPr>
      </p:sp>
      <p:sp>
        <p:nvSpPr>
          <p:cNvPr id="94" name="Shape 92"/>
          <p:cNvSpPr/>
          <p:nvPr/>
        </p:nvSpPr>
        <p:spPr>
          <a:xfrm>
            <a:off x="3515115" y="5231597"/>
            <a:ext cx="2116212" cy="1587122"/>
          </a:xfrm>
          <a:prstGeom prst="rect">
            <a:avLst/>
          </a:prstGeom>
          <a:solidFill>
            <a:srgbClr val="E8E4DE"/>
          </a:solidFill>
          <a:ln/>
        </p:spPr>
      </p:sp>
      <p:sp>
        <p:nvSpPr>
          <p:cNvPr id="95" name="Shape 93"/>
          <p:cNvSpPr/>
          <p:nvPr/>
        </p:nvSpPr>
        <p:spPr>
          <a:xfrm>
            <a:off x="5346402" y="6533802"/>
            <a:ext cx="210590" cy="210590"/>
          </a:xfrm>
          <a:prstGeom prst="roundRect">
            <a:avLst>
              <a:gd name="adj" fmla="val 94742052587"/>
            </a:avLst>
          </a:prstGeom>
          <a:solidFill>
            <a:srgbClr val="FFFFFF">
              <a:alpha val="0"/>
            </a:srgbClr>
          </a:solidFill>
          <a:ln w="16517">
            <a:solidFill>
              <a:srgbClr val="D4CFCA">
                <a:alpha val="0"/>
              </a:srgbClr>
            </a:solidFill>
            <a:prstDash val="solid"/>
          </a:ln>
        </p:spPr>
      </p:sp>
      <p:sp>
        <p:nvSpPr>
          <p:cNvPr id="96" name="Shape 94"/>
          <p:cNvSpPr/>
          <p:nvPr/>
        </p:nvSpPr>
        <p:spPr>
          <a:xfrm>
            <a:off x="3614213" y="7066473"/>
            <a:ext cx="1918009" cy="167234"/>
          </a:xfrm>
          <a:prstGeom prst="rect">
            <a:avLst/>
          </a:prstGeom>
          <a:noFill/>
          <a:ln/>
        </p:spPr>
      </p:sp>
      <p:sp>
        <p:nvSpPr>
          <p:cNvPr id="97" name="Shape 95"/>
          <p:cNvSpPr/>
          <p:nvPr/>
        </p:nvSpPr>
        <p:spPr>
          <a:xfrm>
            <a:off x="3614213" y="7283258"/>
            <a:ext cx="1918009" cy="247754"/>
          </a:xfrm>
          <a:prstGeom prst="rect">
            <a:avLst/>
          </a:prstGeom>
          <a:noFill/>
          <a:ln/>
        </p:spPr>
      </p:sp>
      <p:sp>
        <p:nvSpPr>
          <p:cNvPr id="98" name="Shape 96"/>
          <p:cNvSpPr/>
          <p:nvPr/>
        </p:nvSpPr>
        <p:spPr>
          <a:xfrm>
            <a:off x="3614213" y="7605337"/>
            <a:ext cx="1918009" cy="123877"/>
          </a:xfrm>
          <a:prstGeom prst="rect">
            <a:avLst/>
          </a:prstGeom>
          <a:noFill/>
          <a:ln/>
        </p:spPr>
      </p:sp>
      <p:sp>
        <p:nvSpPr>
          <p:cNvPr id="99" name="Shape 97"/>
          <p:cNvSpPr/>
          <p:nvPr/>
        </p:nvSpPr>
        <p:spPr>
          <a:xfrm>
            <a:off x="3614213" y="7803540"/>
            <a:ext cx="1918009" cy="123877"/>
          </a:xfrm>
          <a:prstGeom prst="rect">
            <a:avLst/>
          </a:prstGeom>
          <a:noFill/>
          <a:ln/>
        </p:spPr>
      </p:sp>
      <p:sp>
        <p:nvSpPr>
          <p:cNvPr id="100" name="Shape 98"/>
          <p:cNvSpPr/>
          <p:nvPr/>
        </p:nvSpPr>
        <p:spPr>
          <a:xfrm>
            <a:off x="3614213" y="8001743"/>
            <a:ext cx="1918009" cy="136264"/>
          </a:xfrm>
          <a:prstGeom prst="rect">
            <a:avLst/>
          </a:prstGeom>
          <a:noFill/>
          <a:ln/>
        </p:spPr>
      </p:sp>
      <p:sp>
        <p:nvSpPr>
          <p:cNvPr id="101" name="Shape 99"/>
          <p:cNvSpPr/>
          <p:nvPr/>
        </p:nvSpPr>
        <p:spPr>
          <a:xfrm>
            <a:off x="3614213" y="8212332"/>
            <a:ext cx="1918009" cy="123877"/>
          </a:xfrm>
          <a:prstGeom prst="rect">
            <a:avLst/>
          </a:prstGeom>
          <a:noFill/>
          <a:ln/>
        </p:spPr>
      </p:sp>
      <p:sp>
        <p:nvSpPr>
          <p:cNvPr id="102" name="Shape 100"/>
          <p:cNvSpPr/>
          <p:nvPr/>
        </p:nvSpPr>
        <p:spPr>
          <a:xfrm>
            <a:off x="3614213" y="8435311"/>
            <a:ext cx="541103" cy="227689"/>
          </a:xfrm>
          <a:prstGeom prst="roundRect">
            <a:avLst>
              <a:gd name="adj" fmla="val 60587"/>
            </a:avLst>
          </a:prstGeom>
          <a:solidFill>
            <a:srgbClr val="C35141"/>
          </a:solidFill>
          <a:ln/>
        </p:spPr>
      </p:sp>
      <p:sp>
        <p:nvSpPr>
          <p:cNvPr id="103" name="Shape 101"/>
          <p:cNvSpPr/>
          <p:nvPr/>
        </p:nvSpPr>
        <p:spPr>
          <a:xfrm>
            <a:off x="3614213" y="8212332"/>
            <a:ext cx="266335" cy="123877"/>
          </a:xfrm>
          <a:prstGeom prst="rect">
            <a:avLst/>
          </a:prstGeom>
          <a:noFill/>
          <a:ln/>
        </p:spPr>
      </p:sp>
      <p:sp>
        <p:nvSpPr>
          <p:cNvPr id="104" name="Shape 102"/>
          <p:cNvSpPr/>
          <p:nvPr/>
        </p:nvSpPr>
        <p:spPr>
          <a:xfrm>
            <a:off x="3979649" y="8212332"/>
            <a:ext cx="365001" cy="123877"/>
          </a:xfrm>
          <a:prstGeom prst="rect">
            <a:avLst/>
          </a:prstGeom>
          <a:noFill/>
          <a:ln/>
        </p:spPr>
      </p:sp>
      <p:sp>
        <p:nvSpPr>
          <p:cNvPr id="105" name="Shape 103"/>
          <p:cNvSpPr/>
          <p:nvPr/>
        </p:nvSpPr>
        <p:spPr>
          <a:xfrm>
            <a:off x="4115913" y="8212332"/>
            <a:ext cx="228736" cy="123877"/>
          </a:xfrm>
          <a:prstGeom prst="rect">
            <a:avLst/>
          </a:prstGeom>
          <a:noFill/>
          <a:ln/>
        </p:spPr>
      </p:sp>
      <p:sp>
        <p:nvSpPr>
          <p:cNvPr id="106" name="Shape 104"/>
          <p:cNvSpPr/>
          <p:nvPr/>
        </p:nvSpPr>
        <p:spPr>
          <a:xfrm>
            <a:off x="3750477" y="8212332"/>
            <a:ext cx="130071" cy="123877"/>
          </a:xfrm>
          <a:prstGeom prst="rect">
            <a:avLst/>
          </a:prstGeom>
          <a:noFill/>
          <a:ln/>
        </p:spPr>
      </p:sp>
      <p:sp>
        <p:nvSpPr>
          <p:cNvPr id="107" name="Shape 105"/>
          <p:cNvSpPr/>
          <p:nvPr/>
        </p:nvSpPr>
        <p:spPr>
          <a:xfrm>
            <a:off x="3750470" y="8001743"/>
            <a:ext cx="540993" cy="136264"/>
          </a:xfrm>
          <a:prstGeom prst="rect">
            <a:avLst/>
          </a:prstGeom>
          <a:noFill/>
          <a:ln/>
        </p:spPr>
      </p:sp>
      <p:sp>
        <p:nvSpPr>
          <p:cNvPr id="108" name="Shape 106"/>
          <p:cNvSpPr/>
          <p:nvPr/>
        </p:nvSpPr>
        <p:spPr>
          <a:xfrm>
            <a:off x="3750466" y="8001743"/>
            <a:ext cx="251818" cy="136264"/>
          </a:xfrm>
          <a:prstGeom prst="roundRect">
            <a:avLst>
              <a:gd name="adj" fmla="val 101237"/>
            </a:avLst>
          </a:prstGeom>
          <a:solidFill>
            <a:srgbClr val="F5E6E3"/>
          </a:solidFill>
          <a:ln w="16517">
            <a:solidFill>
              <a:srgbClr val="000000">
                <a:alpha val="0"/>
              </a:srgbClr>
            </a:solidFill>
            <a:prstDash val="solid"/>
          </a:ln>
        </p:spPr>
      </p:sp>
      <p:sp>
        <p:nvSpPr>
          <p:cNvPr id="109" name="Shape 107"/>
          <p:cNvSpPr/>
          <p:nvPr/>
        </p:nvSpPr>
        <p:spPr>
          <a:xfrm>
            <a:off x="4039448" y="8001743"/>
            <a:ext cx="252012" cy="136264"/>
          </a:xfrm>
          <a:prstGeom prst="roundRect">
            <a:avLst>
              <a:gd name="adj" fmla="val 101237"/>
            </a:avLst>
          </a:prstGeom>
          <a:solidFill>
            <a:srgbClr val="F5E6E3"/>
          </a:solidFill>
          <a:ln w="16517">
            <a:solidFill>
              <a:srgbClr val="000000">
                <a:alpha val="0"/>
              </a:srgbClr>
            </a:solidFill>
            <a:prstDash val="solid"/>
          </a:ln>
        </p:spPr>
      </p:sp>
      <p:sp>
        <p:nvSpPr>
          <p:cNvPr id="110" name="Shape 108"/>
          <p:cNvSpPr/>
          <p:nvPr/>
        </p:nvSpPr>
        <p:spPr>
          <a:xfrm>
            <a:off x="3750477" y="7803540"/>
            <a:ext cx="1257349" cy="123877"/>
          </a:xfrm>
          <a:prstGeom prst="rect">
            <a:avLst/>
          </a:prstGeom>
          <a:noFill/>
          <a:ln/>
        </p:spPr>
      </p:sp>
      <p:sp>
        <p:nvSpPr>
          <p:cNvPr id="111" name="Shape 109"/>
          <p:cNvSpPr/>
          <p:nvPr/>
        </p:nvSpPr>
        <p:spPr>
          <a:xfrm>
            <a:off x="3614213" y="7605337"/>
            <a:ext cx="708856" cy="123877"/>
          </a:xfrm>
          <a:prstGeom prst="rect">
            <a:avLst/>
          </a:prstGeom>
          <a:noFill/>
          <a:ln/>
        </p:spPr>
      </p:sp>
      <p:sp>
        <p:nvSpPr>
          <p:cNvPr id="112" name="Shape 110"/>
          <p:cNvSpPr/>
          <p:nvPr/>
        </p:nvSpPr>
        <p:spPr>
          <a:xfrm>
            <a:off x="4422170" y="7605337"/>
            <a:ext cx="437440" cy="123877"/>
          </a:xfrm>
          <a:prstGeom prst="rect">
            <a:avLst/>
          </a:prstGeom>
          <a:noFill/>
          <a:ln/>
        </p:spPr>
      </p:sp>
      <p:sp>
        <p:nvSpPr>
          <p:cNvPr id="113" name="Shape 111"/>
          <p:cNvSpPr/>
          <p:nvPr/>
        </p:nvSpPr>
        <p:spPr>
          <a:xfrm>
            <a:off x="4558435" y="7605337"/>
            <a:ext cx="301175" cy="123877"/>
          </a:xfrm>
          <a:prstGeom prst="rect">
            <a:avLst/>
          </a:prstGeom>
          <a:noFill/>
          <a:ln/>
        </p:spPr>
      </p:sp>
      <p:sp>
        <p:nvSpPr>
          <p:cNvPr id="114" name="Shape 112"/>
          <p:cNvSpPr/>
          <p:nvPr/>
        </p:nvSpPr>
        <p:spPr>
          <a:xfrm>
            <a:off x="3750477" y="7605337"/>
            <a:ext cx="572591" cy="123877"/>
          </a:xfrm>
          <a:prstGeom prst="rect">
            <a:avLst/>
          </a:prstGeom>
          <a:noFill/>
          <a:ln/>
        </p:spPr>
      </p:sp>
      <p:sp>
        <p:nvSpPr>
          <p:cNvPr id="115" name="Shape 113"/>
          <p:cNvSpPr/>
          <p:nvPr/>
        </p:nvSpPr>
        <p:spPr>
          <a:xfrm>
            <a:off x="1237859" y="6967371"/>
            <a:ext cx="2116212" cy="1790019"/>
          </a:xfrm>
          <a:prstGeom prst="rect">
            <a:avLst/>
          </a:prstGeom>
          <a:solidFill>
            <a:srgbClr val="FFFFFF"/>
          </a:solidFill>
          <a:ln/>
        </p:spPr>
      </p:sp>
      <p:sp>
        <p:nvSpPr>
          <p:cNvPr id="116" name="Shape 114"/>
          <p:cNvSpPr/>
          <p:nvPr/>
        </p:nvSpPr>
        <p:spPr>
          <a:xfrm>
            <a:off x="1237859" y="5231597"/>
            <a:ext cx="2116212" cy="1587122"/>
          </a:xfrm>
          <a:prstGeom prst="rect">
            <a:avLst/>
          </a:prstGeom>
          <a:solidFill>
            <a:srgbClr val="E8E4DE"/>
          </a:solidFill>
          <a:ln/>
        </p:spPr>
      </p:sp>
      <p:sp>
        <p:nvSpPr>
          <p:cNvPr id="117" name="Shape 115"/>
          <p:cNvSpPr/>
          <p:nvPr/>
        </p:nvSpPr>
        <p:spPr>
          <a:xfrm>
            <a:off x="1237857" y="5231597"/>
            <a:ext cx="2116212" cy="1587122"/>
          </a:xfrm>
          <a:prstGeom prst="rect">
            <a:avLst/>
          </a:prstGeom>
          <a:noFill/>
          <a:ln/>
        </p:spPr>
      </p:sp>
      <p:sp>
        <p:nvSpPr>
          <p:cNvPr id="118" name="Shape 116"/>
          <p:cNvSpPr/>
          <p:nvPr/>
        </p:nvSpPr>
        <p:spPr>
          <a:xfrm>
            <a:off x="3069157" y="6533802"/>
            <a:ext cx="210590" cy="210590"/>
          </a:xfrm>
          <a:prstGeom prst="roundRect">
            <a:avLst>
              <a:gd name="adj" fmla="val 94742052587"/>
            </a:avLst>
          </a:prstGeom>
          <a:solidFill>
            <a:srgbClr val="FFFFFF">
              <a:alpha val="0"/>
            </a:srgbClr>
          </a:solidFill>
          <a:ln w="16517">
            <a:solidFill>
              <a:srgbClr val="D4CFCA">
                <a:alpha val="0"/>
              </a:srgbClr>
            </a:solidFill>
            <a:prstDash val="solid"/>
          </a:ln>
        </p:spPr>
      </p:sp>
      <p:sp>
        <p:nvSpPr>
          <p:cNvPr id="119" name="Shape 117"/>
          <p:cNvSpPr/>
          <p:nvPr/>
        </p:nvSpPr>
        <p:spPr>
          <a:xfrm>
            <a:off x="1336958" y="7066473"/>
            <a:ext cx="1918009" cy="167234"/>
          </a:xfrm>
          <a:prstGeom prst="rect">
            <a:avLst/>
          </a:prstGeom>
          <a:noFill/>
          <a:ln/>
        </p:spPr>
      </p:sp>
      <p:sp>
        <p:nvSpPr>
          <p:cNvPr id="120" name="Shape 118"/>
          <p:cNvSpPr/>
          <p:nvPr/>
        </p:nvSpPr>
        <p:spPr>
          <a:xfrm>
            <a:off x="1336958" y="7283258"/>
            <a:ext cx="1918009" cy="247754"/>
          </a:xfrm>
          <a:prstGeom prst="rect">
            <a:avLst/>
          </a:prstGeom>
          <a:noFill/>
          <a:ln/>
        </p:spPr>
      </p:sp>
      <p:sp>
        <p:nvSpPr>
          <p:cNvPr id="121" name="Shape 119"/>
          <p:cNvSpPr/>
          <p:nvPr/>
        </p:nvSpPr>
        <p:spPr>
          <a:xfrm>
            <a:off x="1336958" y="7605337"/>
            <a:ext cx="1918009" cy="123877"/>
          </a:xfrm>
          <a:prstGeom prst="rect">
            <a:avLst/>
          </a:prstGeom>
          <a:noFill/>
          <a:ln/>
        </p:spPr>
      </p:sp>
      <p:sp>
        <p:nvSpPr>
          <p:cNvPr id="122" name="Shape 120"/>
          <p:cNvSpPr/>
          <p:nvPr/>
        </p:nvSpPr>
        <p:spPr>
          <a:xfrm>
            <a:off x="1336958" y="7803540"/>
            <a:ext cx="1918009" cy="123877"/>
          </a:xfrm>
          <a:prstGeom prst="rect">
            <a:avLst/>
          </a:prstGeom>
          <a:noFill/>
          <a:ln/>
        </p:spPr>
      </p:sp>
      <p:sp>
        <p:nvSpPr>
          <p:cNvPr id="123" name="Shape 121"/>
          <p:cNvSpPr/>
          <p:nvPr/>
        </p:nvSpPr>
        <p:spPr>
          <a:xfrm>
            <a:off x="1336958" y="8001743"/>
            <a:ext cx="1918009" cy="136264"/>
          </a:xfrm>
          <a:prstGeom prst="rect">
            <a:avLst/>
          </a:prstGeom>
          <a:noFill/>
          <a:ln/>
        </p:spPr>
      </p:sp>
      <p:sp>
        <p:nvSpPr>
          <p:cNvPr id="124" name="Shape 122"/>
          <p:cNvSpPr/>
          <p:nvPr/>
        </p:nvSpPr>
        <p:spPr>
          <a:xfrm>
            <a:off x="1336958" y="8212332"/>
            <a:ext cx="1918009" cy="123877"/>
          </a:xfrm>
          <a:prstGeom prst="rect">
            <a:avLst/>
          </a:prstGeom>
          <a:noFill/>
          <a:ln/>
        </p:spPr>
      </p:sp>
      <p:sp>
        <p:nvSpPr>
          <p:cNvPr id="125" name="Shape 123"/>
          <p:cNvSpPr/>
          <p:nvPr/>
        </p:nvSpPr>
        <p:spPr>
          <a:xfrm>
            <a:off x="1336958" y="8435311"/>
            <a:ext cx="541103" cy="227689"/>
          </a:xfrm>
          <a:prstGeom prst="roundRect">
            <a:avLst>
              <a:gd name="adj" fmla="val 60587"/>
            </a:avLst>
          </a:prstGeom>
          <a:solidFill>
            <a:srgbClr val="C35141"/>
          </a:solidFill>
          <a:ln/>
        </p:spPr>
      </p:sp>
      <p:sp>
        <p:nvSpPr>
          <p:cNvPr id="126" name="Shape 124"/>
          <p:cNvSpPr/>
          <p:nvPr/>
        </p:nvSpPr>
        <p:spPr>
          <a:xfrm>
            <a:off x="1336958" y="8212332"/>
            <a:ext cx="266335" cy="123877"/>
          </a:xfrm>
          <a:prstGeom prst="rect">
            <a:avLst/>
          </a:prstGeom>
          <a:noFill/>
          <a:ln/>
        </p:spPr>
      </p:sp>
      <p:sp>
        <p:nvSpPr>
          <p:cNvPr id="127" name="Shape 125"/>
          <p:cNvSpPr/>
          <p:nvPr/>
        </p:nvSpPr>
        <p:spPr>
          <a:xfrm>
            <a:off x="1702395" y="8212332"/>
            <a:ext cx="365001" cy="123877"/>
          </a:xfrm>
          <a:prstGeom prst="rect">
            <a:avLst/>
          </a:prstGeom>
          <a:noFill/>
          <a:ln/>
        </p:spPr>
      </p:sp>
      <p:sp>
        <p:nvSpPr>
          <p:cNvPr id="128" name="Shape 126"/>
          <p:cNvSpPr/>
          <p:nvPr/>
        </p:nvSpPr>
        <p:spPr>
          <a:xfrm>
            <a:off x="1838659" y="8212332"/>
            <a:ext cx="228736" cy="123877"/>
          </a:xfrm>
          <a:prstGeom prst="rect">
            <a:avLst/>
          </a:prstGeom>
          <a:noFill/>
          <a:ln/>
        </p:spPr>
      </p:sp>
      <p:sp>
        <p:nvSpPr>
          <p:cNvPr id="129" name="Shape 127"/>
          <p:cNvSpPr/>
          <p:nvPr/>
        </p:nvSpPr>
        <p:spPr>
          <a:xfrm>
            <a:off x="1473223" y="8212332"/>
            <a:ext cx="130071" cy="123877"/>
          </a:xfrm>
          <a:prstGeom prst="rect">
            <a:avLst/>
          </a:prstGeom>
          <a:noFill/>
          <a:ln/>
        </p:spPr>
      </p:sp>
      <p:sp>
        <p:nvSpPr>
          <p:cNvPr id="130" name="Shape 128"/>
          <p:cNvSpPr/>
          <p:nvPr/>
        </p:nvSpPr>
        <p:spPr>
          <a:xfrm>
            <a:off x="1473225" y="8001743"/>
            <a:ext cx="913349" cy="136264"/>
          </a:xfrm>
          <a:prstGeom prst="rect">
            <a:avLst/>
          </a:prstGeom>
          <a:noFill/>
          <a:ln/>
        </p:spPr>
      </p:sp>
      <p:sp>
        <p:nvSpPr>
          <p:cNvPr id="131" name="Shape 129"/>
          <p:cNvSpPr/>
          <p:nvPr/>
        </p:nvSpPr>
        <p:spPr>
          <a:xfrm>
            <a:off x="1473222" y="8001743"/>
            <a:ext cx="436278" cy="136264"/>
          </a:xfrm>
          <a:prstGeom prst="roundRect">
            <a:avLst>
              <a:gd name="adj" fmla="val 101237"/>
            </a:avLst>
          </a:prstGeom>
          <a:solidFill>
            <a:srgbClr val="F5E6E3"/>
          </a:solidFill>
          <a:ln w="16517">
            <a:solidFill>
              <a:srgbClr val="000000">
                <a:alpha val="0"/>
              </a:srgbClr>
            </a:solidFill>
            <a:prstDash val="solid"/>
          </a:ln>
        </p:spPr>
      </p:sp>
      <p:sp>
        <p:nvSpPr>
          <p:cNvPr id="132" name="Shape 130"/>
          <p:cNvSpPr/>
          <p:nvPr/>
        </p:nvSpPr>
        <p:spPr>
          <a:xfrm>
            <a:off x="1946661" y="8001743"/>
            <a:ext cx="439908" cy="136264"/>
          </a:xfrm>
          <a:prstGeom prst="roundRect">
            <a:avLst>
              <a:gd name="adj" fmla="val 101237"/>
            </a:avLst>
          </a:prstGeom>
          <a:solidFill>
            <a:srgbClr val="F5E6E3"/>
          </a:solidFill>
          <a:ln w="16517">
            <a:solidFill>
              <a:srgbClr val="000000">
                <a:alpha val="0"/>
              </a:srgbClr>
            </a:solidFill>
            <a:prstDash val="solid"/>
          </a:ln>
        </p:spPr>
      </p:sp>
      <p:sp>
        <p:nvSpPr>
          <p:cNvPr id="133" name="Shape 131"/>
          <p:cNvSpPr/>
          <p:nvPr/>
        </p:nvSpPr>
        <p:spPr>
          <a:xfrm>
            <a:off x="1473223" y="7803540"/>
            <a:ext cx="1040468" cy="123877"/>
          </a:xfrm>
          <a:prstGeom prst="rect">
            <a:avLst/>
          </a:prstGeom>
          <a:noFill/>
          <a:ln/>
        </p:spPr>
      </p:sp>
      <p:sp>
        <p:nvSpPr>
          <p:cNvPr id="134" name="Shape 132"/>
          <p:cNvSpPr/>
          <p:nvPr/>
        </p:nvSpPr>
        <p:spPr>
          <a:xfrm>
            <a:off x="1336958" y="7605337"/>
            <a:ext cx="687855" cy="123877"/>
          </a:xfrm>
          <a:prstGeom prst="rect">
            <a:avLst/>
          </a:prstGeom>
          <a:noFill/>
          <a:ln/>
        </p:spPr>
      </p:sp>
      <p:sp>
        <p:nvSpPr>
          <p:cNvPr id="135" name="Shape 133"/>
          <p:cNvSpPr/>
          <p:nvPr/>
        </p:nvSpPr>
        <p:spPr>
          <a:xfrm>
            <a:off x="2123915" y="7605337"/>
            <a:ext cx="437440" cy="123877"/>
          </a:xfrm>
          <a:prstGeom prst="rect">
            <a:avLst/>
          </a:prstGeom>
          <a:noFill/>
          <a:ln/>
        </p:spPr>
      </p:sp>
      <p:sp>
        <p:nvSpPr>
          <p:cNvPr id="136" name="Shape 134"/>
          <p:cNvSpPr/>
          <p:nvPr/>
        </p:nvSpPr>
        <p:spPr>
          <a:xfrm>
            <a:off x="2260179" y="7605337"/>
            <a:ext cx="301175" cy="123877"/>
          </a:xfrm>
          <a:prstGeom prst="rect">
            <a:avLst/>
          </a:prstGeom>
          <a:noFill/>
          <a:ln/>
        </p:spPr>
      </p:sp>
      <p:sp>
        <p:nvSpPr>
          <p:cNvPr id="137" name="Shape 135"/>
          <p:cNvSpPr/>
          <p:nvPr/>
        </p:nvSpPr>
        <p:spPr>
          <a:xfrm>
            <a:off x="1473223" y="7605337"/>
            <a:ext cx="551590" cy="123877"/>
          </a:xfrm>
          <a:prstGeom prst="rect">
            <a:avLst/>
          </a:prstGeom>
          <a:noFill/>
          <a:ln/>
        </p:spPr>
      </p:sp>
      <p:sp>
        <p:nvSpPr>
          <p:cNvPr id="138" name="Shape 136"/>
          <p:cNvSpPr/>
          <p:nvPr/>
        </p:nvSpPr>
        <p:spPr>
          <a:xfrm>
            <a:off x="5792361" y="3280538"/>
            <a:ext cx="2116212" cy="1790019"/>
          </a:xfrm>
          <a:prstGeom prst="rect">
            <a:avLst/>
          </a:prstGeom>
          <a:solidFill>
            <a:srgbClr val="FFFFFF"/>
          </a:solidFill>
          <a:ln/>
        </p:spPr>
      </p:sp>
      <p:sp>
        <p:nvSpPr>
          <p:cNvPr id="139" name="Shape 137"/>
          <p:cNvSpPr/>
          <p:nvPr/>
        </p:nvSpPr>
        <p:spPr>
          <a:xfrm>
            <a:off x="5792361" y="1544763"/>
            <a:ext cx="2116212" cy="1587122"/>
          </a:xfrm>
          <a:prstGeom prst="rect">
            <a:avLst/>
          </a:prstGeom>
          <a:solidFill>
            <a:srgbClr val="E8E4DE"/>
          </a:solidFill>
          <a:ln/>
        </p:spPr>
      </p:sp>
      <p:sp>
        <p:nvSpPr>
          <p:cNvPr id="140" name="Shape 138"/>
          <p:cNvSpPr/>
          <p:nvPr/>
        </p:nvSpPr>
        <p:spPr>
          <a:xfrm>
            <a:off x="5858461" y="1619090"/>
            <a:ext cx="876476" cy="136264"/>
          </a:xfrm>
          <a:prstGeom prst="roundRect">
            <a:avLst>
              <a:gd name="adj" fmla="val 101237"/>
            </a:avLst>
          </a:prstGeom>
          <a:solidFill>
            <a:srgbClr val="4A7C7E"/>
          </a:solidFill>
          <a:ln w="16517">
            <a:solidFill>
              <a:srgbClr val="4A7C7E"/>
            </a:solidFill>
            <a:prstDash val="solid"/>
          </a:ln>
        </p:spPr>
      </p:sp>
      <p:sp>
        <p:nvSpPr>
          <p:cNvPr id="141" name="Shape 139"/>
          <p:cNvSpPr/>
          <p:nvPr/>
        </p:nvSpPr>
        <p:spPr>
          <a:xfrm>
            <a:off x="7623657" y="2846969"/>
            <a:ext cx="210590" cy="210590"/>
          </a:xfrm>
          <a:prstGeom prst="roundRect">
            <a:avLst>
              <a:gd name="adj" fmla="val 94742052587"/>
            </a:avLst>
          </a:prstGeom>
          <a:solidFill>
            <a:srgbClr val="FFFFFF">
              <a:alpha val="0"/>
            </a:srgbClr>
          </a:solidFill>
          <a:ln w="16517">
            <a:solidFill>
              <a:srgbClr val="D4CFCA">
                <a:alpha val="0"/>
              </a:srgbClr>
            </a:solidFill>
            <a:prstDash val="solid"/>
          </a:ln>
        </p:spPr>
      </p:sp>
      <p:sp>
        <p:nvSpPr>
          <p:cNvPr id="142" name="Shape 140"/>
          <p:cNvSpPr/>
          <p:nvPr/>
        </p:nvSpPr>
        <p:spPr>
          <a:xfrm>
            <a:off x="5891459" y="3379640"/>
            <a:ext cx="1918009" cy="167234"/>
          </a:xfrm>
          <a:prstGeom prst="rect">
            <a:avLst/>
          </a:prstGeom>
          <a:noFill/>
          <a:ln/>
        </p:spPr>
      </p:sp>
      <p:sp>
        <p:nvSpPr>
          <p:cNvPr id="143" name="Shape 141"/>
          <p:cNvSpPr/>
          <p:nvPr/>
        </p:nvSpPr>
        <p:spPr>
          <a:xfrm>
            <a:off x="5891459" y="3596425"/>
            <a:ext cx="1918009" cy="247754"/>
          </a:xfrm>
          <a:prstGeom prst="rect">
            <a:avLst/>
          </a:prstGeom>
          <a:noFill/>
          <a:ln/>
        </p:spPr>
      </p:sp>
      <p:sp>
        <p:nvSpPr>
          <p:cNvPr id="144" name="Shape 142"/>
          <p:cNvSpPr/>
          <p:nvPr/>
        </p:nvSpPr>
        <p:spPr>
          <a:xfrm>
            <a:off x="5891459" y="3918504"/>
            <a:ext cx="1918009" cy="123877"/>
          </a:xfrm>
          <a:prstGeom prst="rect">
            <a:avLst/>
          </a:prstGeom>
          <a:noFill/>
          <a:ln/>
        </p:spPr>
      </p:sp>
      <p:sp>
        <p:nvSpPr>
          <p:cNvPr id="145" name="Shape 143"/>
          <p:cNvSpPr/>
          <p:nvPr/>
        </p:nvSpPr>
        <p:spPr>
          <a:xfrm>
            <a:off x="5891459" y="4116707"/>
            <a:ext cx="1918009" cy="123877"/>
          </a:xfrm>
          <a:prstGeom prst="rect">
            <a:avLst/>
          </a:prstGeom>
          <a:noFill/>
          <a:ln/>
        </p:spPr>
      </p:sp>
      <p:sp>
        <p:nvSpPr>
          <p:cNvPr id="146" name="Shape 144"/>
          <p:cNvSpPr/>
          <p:nvPr/>
        </p:nvSpPr>
        <p:spPr>
          <a:xfrm>
            <a:off x="5891459" y="4314910"/>
            <a:ext cx="1918009" cy="136264"/>
          </a:xfrm>
          <a:prstGeom prst="rect">
            <a:avLst/>
          </a:prstGeom>
          <a:noFill/>
          <a:ln/>
        </p:spPr>
      </p:sp>
      <p:sp>
        <p:nvSpPr>
          <p:cNvPr id="147" name="Shape 145"/>
          <p:cNvSpPr/>
          <p:nvPr/>
        </p:nvSpPr>
        <p:spPr>
          <a:xfrm>
            <a:off x="5891459" y="4525499"/>
            <a:ext cx="1918009" cy="123877"/>
          </a:xfrm>
          <a:prstGeom prst="rect">
            <a:avLst/>
          </a:prstGeom>
          <a:noFill/>
          <a:ln/>
        </p:spPr>
      </p:sp>
      <p:sp>
        <p:nvSpPr>
          <p:cNvPr id="148" name="Shape 146"/>
          <p:cNvSpPr/>
          <p:nvPr/>
        </p:nvSpPr>
        <p:spPr>
          <a:xfrm>
            <a:off x="5891459" y="4748478"/>
            <a:ext cx="541103" cy="227689"/>
          </a:xfrm>
          <a:prstGeom prst="roundRect">
            <a:avLst>
              <a:gd name="adj" fmla="val 60587"/>
            </a:avLst>
          </a:prstGeom>
          <a:solidFill>
            <a:srgbClr val="C35141"/>
          </a:solidFill>
          <a:ln/>
        </p:spPr>
      </p:sp>
      <p:sp>
        <p:nvSpPr>
          <p:cNvPr id="149" name="Shape 147"/>
          <p:cNvSpPr/>
          <p:nvPr/>
        </p:nvSpPr>
        <p:spPr>
          <a:xfrm>
            <a:off x="5891459" y="4525499"/>
            <a:ext cx="266335" cy="123877"/>
          </a:xfrm>
          <a:prstGeom prst="rect">
            <a:avLst/>
          </a:prstGeom>
          <a:noFill/>
          <a:ln/>
        </p:spPr>
      </p:sp>
      <p:sp>
        <p:nvSpPr>
          <p:cNvPr id="150" name="Shape 148"/>
          <p:cNvSpPr/>
          <p:nvPr/>
        </p:nvSpPr>
        <p:spPr>
          <a:xfrm>
            <a:off x="6256895" y="4525499"/>
            <a:ext cx="365001" cy="123877"/>
          </a:xfrm>
          <a:prstGeom prst="rect">
            <a:avLst/>
          </a:prstGeom>
          <a:noFill/>
          <a:ln/>
        </p:spPr>
      </p:sp>
      <p:sp>
        <p:nvSpPr>
          <p:cNvPr id="151" name="Shape 149"/>
          <p:cNvSpPr/>
          <p:nvPr/>
        </p:nvSpPr>
        <p:spPr>
          <a:xfrm>
            <a:off x="6393159" y="4525499"/>
            <a:ext cx="228736" cy="123877"/>
          </a:xfrm>
          <a:prstGeom prst="rect">
            <a:avLst/>
          </a:prstGeom>
          <a:noFill/>
          <a:ln/>
        </p:spPr>
      </p:sp>
      <p:sp>
        <p:nvSpPr>
          <p:cNvPr id="152" name="Shape 150"/>
          <p:cNvSpPr/>
          <p:nvPr/>
        </p:nvSpPr>
        <p:spPr>
          <a:xfrm>
            <a:off x="6027723" y="4525499"/>
            <a:ext cx="130071" cy="123877"/>
          </a:xfrm>
          <a:prstGeom prst="rect">
            <a:avLst/>
          </a:prstGeom>
          <a:noFill/>
          <a:ln/>
        </p:spPr>
      </p:sp>
      <p:sp>
        <p:nvSpPr>
          <p:cNvPr id="153" name="Shape 151"/>
          <p:cNvSpPr/>
          <p:nvPr/>
        </p:nvSpPr>
        <p:spPr>
          <a:xfrm>
            <a:off x="6027725" y="4314910"/>
            <a:ext cx="848604" cy="136264"/>
          </a:xfrm>
          <a:prstGeom prst="rect">
            <a:avLst/>
          </a:prstGeom>
          <a:noFill/>
          <a:ln/>
        </p:spPr>
      </p:sp>
      <p:sp>
        <p:nvSpPr>
          <p:cNvPr id="154" name="Shape 152"/>
          <p:cNvSpPr/>
          <p:nvPr/>
        </p:nvSpPr>
        <p:spPr>
          <a:xfrm>
            <a:off x="6027730" y="4314910"/>
            <a:ext cx="280900" cy="136264"/>
          </a:xfrm>
          <a:prstGeom prst="roundRect">
            <a:avLst>
              <a:gd name="adj" fmla="val 101237"/>
            </a:avLst>
          </a:prstGeom>
          <a:solidFill>
            <a:srgbClr val="F5E6E3"/>
          </a:solidFill>
          <a:ln w="16517">
            <a:solidFill>
              <a:srgbClr val="000000">
                <a:alpha val="0"/>
              </a:srgbClr>
            </a:solidFill>
            <a:prstDash val="solid"/>
          </a:ln>
        </p:spPr>
      </p:sp>
      <p:sp>
        <p:nvSpPr>
          <p:cNvPr id="155" name="Shape 153"/>
          <p:cNvSpPr/>
          <p:nvPr/>
        </p:nvSpPr>
        <p:spPr>
          <a:xfrm>
            <a:off x="6345793" y="4314910"/>
            <a:ext cx="530541" cy="136264"/>
          </a:xfrm>
          <a:prstGeom prst="roundRect">
            <a:avLst>
              <a:gd name="adj" fmla="val 101237"/>
            </a:avLst>
          </a:prstGeom>
          <a:solidFill>
            <a:srgbClr val="F5E6E3"/>
          </a:solidFill>
          <a:ln w="16517">
            <a:solidFill>
              <a:srgbClr val="000000">
                <a:alpha val="0"/>
              </a:srgbClr>
            </a:solidFill>
            <a:prstDash val="solid"/>
          </a:ln>
        </p:spPr>
      </p:sp>
      <p:sp>
        <p:nvSpPr>
          <p:cNvPr id="156" name="Shape 154"/>
          <p:cNvSpPr/>
          <p:nvPr/>
        </p:nvSpPr>
        <p:spPr>
          <a:xfrm>
            <a:off x="6027723" y="4116707"/>
            <a:ext cx="824845" cy="123877"/>
          </a:xfrm>
          <a:prstGeom prst="rect">
            <a:avLst/>
          </a:prstGeom>
          <a:noFill/>
          <a:ln/>
        </p:spPr>
      </p:sp>
      <p:sp>
        <p:nvSpPr>
          <p:cNvPr id="157" name="Shape 155"/>
          <p:cNvSpPr/>
          <p:nvPr/>
        </p:nvSpPr>
        <p:spPr>
          <a:xfrm>
            <a:off x="5891459" y="3918504"/>
            <a:ext cx="716743" cy="123877"/>
          </a:xfrm>
          <a:prstGeom prst="rect">
            <a:avLst/>
          </a:prstGeom>
          <a:noFill/>
          <a:ln/>
        </p:spPr>
      </p:sp>
      <p:sp>
        <p:nvSpPr>
          <p:cNvPr id="158" name="Shape 156"/>
          <p:cNvSpPr/>
          <p:nvPr/>
        </p:nvSpPr>
        <p:spPr>
          <a:xfrm>
            <a:off x="6707303" y="3918504"/>
            <a:ext cx="437440" cy="123877"/>
          </a:xfrm>
          <a:prstGeom prst="rect">
            <a:avLst/>
          </a:prstGeom>
          <a:noFill/>
          <a:ln/>
        </p:spPr>
      </p:sp>
      <p:sp>
        <p:nvSpPr>
          <p:cNvPr id="159" name="Shape 157"/>
          <p:cNvSpPr/>
          <p:nvPr/>
        </p:nvSpPr>
        <p:spPr>
          <a:xfrm>
            <a:off x="6843568" y="3918504"/>
            <a:ext cx="301175" cy="123877"/>
          </a:xfrm>
          <a:prstGeom prst="rect">
            <a:avLst/>
          </a:prstGeom>
          <a:noFill/>
          <a:ln/>
        </p:spPr>
      </p:sp>
      <p:sp>
        <p:nvSpPr>
          <p:cNvPr id="160" name="Shape 158"/>
          <p:cNvSpPr/>
          <p:nvPr/>
        </p:nvSpPr>
        <p:spPr>
          <a:xfrm>
            <a:off x="6027723" y="3918504"/>
            <a:ext cx="580479" cy="123877"/>
          </a:xfrm>
          <a:prstGeom prst="rect">
            <a:avLst/>
          </a:prstGeom>
          <a:noFill/>
          <a:ln/>
        </p:spPr>
      </p:sp>
      <p:sp>
        <p:nvSpPr>
          <p:cNvPr id="161" name="Shape 159"/>
          <p:cNvSpPr/>
          <p:nvPr/>
        </p:nvSpPr>
        <p:spPr>
          <a:xfrm>
            <a:off x="3515115" y="3280538"/>
            <a:ext cx="2116212" cy="1790019"/>
          </a:xfrm>
          <a:prstGeom prst="rect">
            <a:avLst/>
          </a:prstGeom>
          <a:solidFill>
            <a:srgbClr val="FFFFFF"/>
          </a:solidFill>
          <a:ln/>
        </p:spPr>
      </p:sp>
      <p:sp>
        <p:nvSpPr>
          <p:cNvPr id="162" name="Shape 160"/>
          <p:cNvSpPr/>
          <p:nvPr/>
        </p:nvSpPr>
        <p:spPr>
          <a:xfrm>
            <a:off x="3515115" y="1544763"/>
            <a:ext cx="2116212" cy="1587122"/>
          </a:xfrm>
          <a:prstGeom prst="rect">
            <a:avLst/>
          </a:prstGeom>
          <a:solidFill>
            <a:srgbClr val="E8E4DE"/>
          </a:solidFill>
          <a:ln/>
        </p:spPr>
      </p:sp>
      <p:sp>
        <p:nvSpPr>
          <p:cNvPr id="163" name="Shape 161"/>
          <p:cNvSpPr/>
          <p:nvPr/>
        </p:nvSpPr>
        <p:spPr>
          <a:xfrm>
            <a:off x="5195575" y="1631477"/>
            <a:ext cx="361420" cy="136264"/>
          </a:xfrm>
          <a:prstGeom prst="roundRect">
            <a:avLst>
              <a:gd name="adj" fmla="val 101237"/>
            </a:avLst>
          </a:prstGeom>
          <a:solidFill>
            <a:srgbClr val="D94E3D"/>
          </a:solidFill>
          <a:ln w="16517">
            <a:solidFill>
              <a:srgbClr val="D94E3D"/>
            </a:solidFill>
            <a:prstDash val="solid"/>
          </a:ln>
        </p:spPr>
      </p:sp>
      <p:sp>
        <p:nvSpPr>
          <p:cNvPr id="164" name="Shape 162"/>
          <p:cNvSpPr/>
          <p:nvPr/>
        </p:nvSpPr>
        <p:spPr>
          <a:xfrm>
            <a:off x="5346402" y="2846969"/>
            <a:ext cx="210590" cy="210590"/>
          </a:xfrm>
          <a:prstGeom prst="roundRect">
            <a:avLst>
              <a:gd name="adj" fmla="val 94742052587"/>
            </a:avLst>
          </a:prstGeom>
          <a:solidFill>
            <a:srgbClr val="FFFFFF">
              <a:alpha val="0"/>
            </a:srgbClr>
          </a:solidFill>
          <a:ln w="16517">
            <a:solidFill>
              <a:srgbClr val="D4CFCA">
                <a:alpha val="0"/>
              </a:srgbClr>
            </a:solidFill>
            <a:prstDash val="solid"/>
          </a:ln>
        </p:spPr>
      </p:sp>
      <p:sp>
        <p:nvSpPr>
          <p:cNvPr id="165" name="Shape 163"/>
          <p:cNvSpPr/>
          <p:nvPr/>
        </p:nvSpPr>
        <p:spPr>
          <a:xfrm>
            <a:off x="3614213" y="3379640"/>
            <a:ext cx="1918009" cy="167234"/>
          </a:xfrm>
          <a:prstGeom prst="rect">
            <a:avLst/>
          </a:prstGeom>
          <a:noFill/>
          <a:ln/>
        </p:spPr>
      </p:sp>
      <p:sp>
        <p:nvSpPr>
          <p:cNvPr id="166" name="Shape 164"/>
          <p:cNvSpPr/>
          <p:nvPr/>
        </p:nvSpPr>
        <p:spPr>
          <a:xfrm>
            <a:off x="3614213" y="3596425"/>
            <a:ext cx="1918009" cy="247754"/>
          </a:xfrm>
          <a:prstGeom prst="rect">
            <a:avLst/>
          </a:prstGeom>
          <a:noFill/>
          <a:ln/>
        </p:spPr>
      </p:sp>
      <p:sp>
        <p:nvSpPr>
          <p:cNvPr id="167" name="Shape 165"/>
          <p:cNvSpPr/>
          <p:nvPr/>
        </p:nvSpPr>
        <p:spPr>
          <a:xfrm>
            <a:off x="3614213" y="3918504"/>
            <a:ext cx="1918009" cy="123877"/>
          </a:xfrm>
          <a:prstGeom prst="rect">
            <a:avLst/>
          </a:prstGeom>
          <a:noFill/>
          <a:ln/>
        </p:spPr>
      </p:sp>
      <p:sp>
        <p:nvSpPr>
          <p:cNvPr id="168" name="Shape 166"/>
          <p:cNvSpPr/>
          <p:nvPr/>
        </p:nvSpPr>
        <p:spPr>
          <a:xfrm>
            <a:off x="3614213" y="4116707"/>
            <a:ext cx="1918009" cy="123877"/>
          </a:xfrm>
          <a:prstGeom prst="rect">
            <a:avLst/>
          </a:prstGeom>
          <a:noFill/>
          <a:ln/>
        </p:spPr>
      </p:sp>
      <p:sp>
        <p:nvSpPr>
          <p:cNvPr id="169" name="Shape 167"/>
          <p:cNvSpPr/>
          <p:nvPr/>
        </p:nvSpPr>
        <p:spPr>
          <a:xfrm>
            <a:off x="3614213" y="4314910"/>
            <a:ext cx="1918009" cy="136264"/>
          </a:xfrm>
          <a:prstGeom prst="rect">
            <a:avLst/>
          </a:prstGeom>
          <a:noFill/>
          <a:ln/>
        </p:spPr>
      </p:sp>
      <p:sp>
        <p:nvSpPr>
          <p:cNvPr id="170" name="Shape 168"/>
          <p:cNvSpPr/>
          <p:nvPr/>
        </p:nvSpPr>
        <p:spPr>
          <a:xfrm>
            <a:off x="3614213" y="4525499"/>
            <a:ext cx="1918009" cy="123877"/>
          </a:xfrm>
          <a:prstGeom prst="rect">
            <a:avLst/>
          </a:prstGeom>
          <a:noFill/>
          <a:ln/>
        </p:spPr>
      </p:sp>
      <p:sp>
        <p:nvSpPr>
          <p:cNvPr id="171" name="Shape 169"/>
          <p:cNvSpPr/>
          <p:nvPr/>
        </p:nvSpPr>
        <p:spPr>
          <a:xfrm>
            <a:off x="3614213" y="4748478"/>
            <a:ext cx="445853" cy="227689"/>
          </a:xfrm>
          <a:prstGeom prst="roundRect">
            <a:avLst>
              <a:gd name="adj" fmla="val 60587"/>
            </a:avLst>
          </a:prstGeom>
          <a:solidFill>
            <a:srgbClr val="C35141">
              <a:alpha val="50000"/>
            </a:srgbClr>
          </a:solidFill>
          <a:ln/>
        </p:spPr>
      </p:sp>
      <p:sp>
        <p:nvSpPr>
          <p:cNvPr id="172" name="Shape 170"/>
          <p:cNvSpPr/>
          <p:nvPr/>
        </p:nvSpPr>
        <p:spPr>
          <a:xfrm>
            <a:off x="3614213" y="4525499"/>
            <a:ext cx="266335" cy="123877"/>
          </a:xfrm>
          <a:prstGeom prst="rect">
            <a:avLst/>
          </a:prstGeom>
          <a:noFill/>
          <a:ln/>
        </p:spPr>
      </p:sp>
      <p:sp>
        <p:nvSpPr>
          <p:cNvPr id="173" name="Shape 171"/>
          <p:cNvSpPr/>
          <p:nvPr/>
        </p:nvSpPr>
        <p:spPr>
          <a:xfrm>
            <a:off x="3979649" y="4525499"/>
            <a:ext cx="365001" cy="123877"/>
          </a:xfrm>
          <a:prstGeom prst="rect">
            <a:avLst/>
          </a:prstGeom>
          <a:noFill/>
          <a:ln/>
        </p:spPr>
      </p:sp>
      <p:sp>
        <p:nvSpPr>
          <p:cNvPr id="174" name="Shape 172"/>
          <p:cNvSpPr/>
          <p:nvPr/>
        </p:nvSpPr>
        <p:spPr>
          <a:xfrm>
            <a:off x="4115913" y="4525499"/>
            <a:ext cx="228736" cy="123877"/>
          </a:xfrm>
          <a:prstGeom prst="rect">
            <a:avLst/>
          </a:prstGeom>
          <a:noFill/>
          <a:ln/>
        </p:spPr>
      </p:sp>
      <p:sp>
        <p:nvSpPr>
          <p:cNvPr id="175" name="Shape 173"/>
          <p:cNvSpPr/>
          <p:nvPr/>
        </p:nvSpPr>
        <p:spPr>
          <a:xfrm>
            <a:off x="3750477" y="4525499"/>
            <a:ext cx="130071" cy="123877"/>
          </a:xfrm>
          <a:prstGeom prst="rect">
            <a:avLst/>
          </a:prstGeom>
          <a:noFill/>
          <a:ln/>
        </p:spPr>
      </p:sp>
      <p:sp>
        <p:nvSpPr>
          <p:cNvPr id="176" name="Shape 174"/>
          <p:cNvSpPr/>
          <p:nvPr/>
        </p:nvSpPr>
        <p:spPr>
          <a:xfrm>
            <a:off x="3750470" y="4314910"/>
            <a:ext cx="988304" cy="136264"/>
          </a:xfrm>
          <a:prstGeom prst="rect">
            <a:avLst/>
          </a:prstGeom>
          <a:noFill/>
          <a:ln/>
        </p:spPr>
      </p:sp>
      <p:sp>
        <p:nvSpPr>
          <p:cNvPr id="177" name="Shape 175"/>
          <p:cNvSpPr/>
          <p:nvPr/>
        </p:nvSpPr>
        <p:spPr>
          <a:xfrm>
            <a:off x="3750466" y="4314910"/>
            <a:ext cx="256076" cy="136264"/>
          </a:xfrm>
          <a:prstGeom prst="roundRect">
            <a:avLst>
              <a:gd name="adj" fmla="val 101237"/>
            </a:avLst>
          </a:prstGeom>
          <a:solidFill>
            <a:srgbClr val="F5E6E3"/>
          </a:solidFill>
          <a:ln w="16517">
            <a:solidFill>
              <a:srgbClr val="000000">
                <a:alpha val="0"/>
              </a:srgbClr>
            </a:solidFill>
            <a:prstDash val="solid"/>
          </a:ln>
        </p:spPr>
      </p:sp>
      <p:sp>
        <p:nvSpPr>
          <p:cNvPr id="178" name="Shape 176"/>
          <p:cNvSpPr/>
          <p:nvPr/>
        </p:nvSpPr>
        <p:spPr>
          <a:xfrm>
            <a:off x="4043708" y="4314910"/>
            <a:ext cx="695065" cy="136264"/>
          </a:xfrm>
          <a:prstGeom prst="roundRect">
            <a:avLst>
              <a:gd name="adj" fmla="val 101237"/>
            </a:avLst>
          </a:prstGeom>
          <a:solidFill>
            <a:srgbClr val="F5E6E3"/>
          </a:solidFill>
          <a:ln w="16517">
            <a:solidFill>
              <a:srgbClr val="000000">
                <a:alpha val="0"/>
              </a:srgbClr>
            </a:solidFill>
            <a:prstDash val="solid"/>
          </a:ln>
        </p:spPr>
      </p:sp>
      <p:sp>
        <p:nvSpPr>
          <p:cNvPr id="179" name="Shape 177"/>
          <p:cNvSpPr/>
          <p:nvPr/>
        </p:nvSpPr>
        <p:spPr>
          <a:xfrm>
            <a:off x="3750477" y="4116707"/>
            <a:ext cx="867912" cy="123877"/>
          </a:xfrm>
          <a:prstGeom prst="rect">
            <a:avLst/>
          </a:prstGeom>
          <a:noFill/>
          <a:ln/>
        </p:spPr>
      </p:sp>
      <p:sp>
        <p:nvSpPr>
          <p:cNvPr id="180" name="Shape 178"/>
          <p:cNvSpPr/>
          <p:nvPr/>
        </p:nvSpPr>
        <p:spPr>
          <a:xfrm>
            <a:off x="3614213" y="3918504"/>
            <a:ext cx="779359" cy="123877"/>
          </a:xfrm>
          <a:prstGeom prst="rect">
            <a:avLst/>
          </a:prstGeom>
          <a:noFill/>
          <a:ln/>
        </p:spPr>
      </p:sp>
      <p:sp>
        <p:nvSpPr>
          <p:cNvPr id="181" name="Shape 179"/>
          <p:cNvSpPr/>
          <p:nvPr/>
        </p:nvSpPr>
        <p:spPr>
          <a:xfrm>
            <a:off x="4492675" y="3918504"/>
            <a:ext cx="437440" cy="123877"/>
          </a:xfrm>
          <a:prstGeom prst="rect">
            <a:avLst/>
          </a:prstGeom>
          <a:noFill/>
          <a:ln/>
        </p:spPr>
      </p:sp>
      <p:sp>
        <p:nvSpPr>
          <p:cNvPr id="182" name="Shape 180"/>
          <p:cNvSpPr/>
          <p:nvPr/>
        </p:nvSpPr>
        <p:spPr>
          <a:xfrm>
            <a:off x="4628939" y="3918504"/>
            <a:ext cx="301175" cy="123877"/>
          </a:xfrm>
          <a:prstGeom prst="rect">
            <a:avLst/>
          </a:prstGeom>
          <a:noFill/>
          <a:ln/>
        </p:spPr>
      </p:sp>
      <p:sp>
        <p:nvSpPr>
          <p:cNvPr id="183" name="Shape 181"/>
          <p:cNvSpPr/>
          <p:nvPr/>
        </p:nvSpPr>
        <p:spPr>
          <a:xfrm>
            <a:off x="3750477" y="3918504"/>
            <a:ext cx="643095" cy="123877"/>
          </a:xfrm>
          <a:prstGeom prst="rect">
            <a:avLst/>
          </a:prstGeom>
          <a:noFill/>
          <a:ln/>
        </p:spPr>
      </p:sp>
      <p:sp>
        <p:nvSpPr>
          <p:cNvPr id="184" name="Shape 182"/>
          <p:cNvSpPr/>
          <p:nvPr/>
        </p:nvSpPr>
        <p:spPr>
          <a:xfrm>
            <a:off x="1237859" y="3280538"/>
            <a:ext cx="2116212" cy="1790019"/>
          </a:xfrm>
          <a:prstGeom prst="rect">
            <a:avLst/>
          </a:prstGeom>
          <a:solidFill>
            <a:srgbClr val="FFFFFF"/>
          </a:solidFill>
          <a:ln/>
        </p:spPr>
      </p:sp>
      <p:sp>
        <p:nvSpPr>
          <p:cNvPr id="185" name="Shape 183"/>
          <p:cNvSpPr/>
          <p:nvPr/>
        </p:nvSpPr>
        <p:spPr>
          <a:xfrm>
            <a:off x="1237859" y="1544763"/>
            <a:ext cx="2116212" cy="1587122"/>
          </a:xfrm>
          <a:prstGeom prst="rect">
            <a:avLst/>
          </a:prstGeom>
          <a:solidFill>
            <a:srgbClr val="E8E4DE"/>
          </a:solidFill>
          <a:ln/>
        </p:spPr>
      </p:sp>
      <p:sp>
        <p:nvSpPr>
          <p:cNvPr id="186" name="Shape 184"/>
          <p:cNvSpPr/>
          <p:nvPr/>
        </p:nvSpPr>
        <p:spPr>
          <a:xfrm>
            <a:off x="2755353" y="1619090"/>
            <a:ext cx="524395" cy="136264"/>
          </a:xfrm>
          <a:prstGeom prst="roundRect">
            <a:avLst>
              <a:gd name="adj" fmla="val 101237"/>
            </a:avLst>
          </a:prstGeom>
          <a:solidFill>
            <a:srgbClr val="F54900"/>
          </a:solidFill>
          <a:ln w="16517">
            <a:solidFill>
              <a:srgbClr val="F54900"/>
            </a:solidFill>
            <a:prstDash val="solid"/>
          </a:ln>
        </p:spPr>
      </p:sp>
      <p:sp>
        <p:nvSpPr>
          <p:cNvPr id="187" name="Shape 185"/>
          <p:cNvSpPr/>
          <p:nvPr/>
        </p:nvSpPr>
        <p:spPr>
          <a:xfrm>
            <a:off x="3069157" y="2846969"/>
            <a:ext cx="210590" cy="210590"/>
          </a:xfrm>
          <a:prstGeom prst="roundRect">
            <a:avLst>
              <a:gd name="adj" fmla="val 94742052587"/>
            </a:avLst>
          </a:prstGeom>
          <a:solidFill>
            <a:srgbClr val="FFFFFF">
              <a:alpha val="0"/>
            </a:srgbClr>
          </a:solidFill>
          <a:ln w="16517">
            <a:solidFill>
              <a:srgbClr val="D4CFCA">
                <a:alpha val="0"/>
              </a:srgbClr>
            </a:solidFill>
            <a:prstDash val="solid"/>
          </a:ln>
        </p:spPr>
      </p:sp>
      <p:sp>
        <p:nvSpPr>
          <p:cNvPr id="188" name="Shape 186"/>
          <p:cNvSpPr/>
          <p:nvPr/>
        </p:nvSpPr>
        <p:spPr>
          <a:xfrm>
            <a:off x="1336958" y="3379640"/>
            <a:ext cx="1918009" cy="167234"/>
          </a:xfrm>
          <a:prstGeom prst="rect">
            <a:avLst/>
          </a:prstGeom>
          <a:noFill/>
          <a:ln/>
        </p:spPr>
      </p:sp>
      <p:sp>
        <p:nvSpPr>
          <p:cNvPr id="189" name="Shape 187"/>
          <p:cNvSpPr/>
          <p:nvPr/>
        </p:nvSpPr>
        <p:spPr>
          <a:xfrm>
            <a:off x="1336958" y="3596425"/>
            <a:ext cx="1918009" cy="247754"/>
          </a:xfrm>
          <a:prstGeom prst="rect">
            <a:avLst/>
          </a:prstGeom>
          <a:noFill/>
          <a:ln/>
        </p:spPr>
      </p:sp>
      <p:sp>
        <p:nvSpPr>
          <p:cNvPr id="190" name="Shape 188"/>
          <p:cNvSpPr/>
          <p:nvPr/>
        </p:nvSpPr>
        <p:spPr>
          <a:xfrm>
            <a:off x="1336958" y="3918504"/>
            <a:ext cx="1918009" cy="123877"/>
          </a:xfrm>
          <a:prstGeom prst="rect">
            <a:avLst/>
          </a:prstGeom>
          <a:noFill/>
          <a:ln/>
        </p:spPr>
      </p:sp>
      <p:sp>
        <p:nvSpPr>
          <p:cNvPr id="191" name="Shape 189"/>
          <p:cNvSpPr/>
          <p:nvPr/>
        </p:nvSpPr>
        <p:spPr>
          <a:xfrm>
            <a:off x="1336958" y="4116707"/>
            <a:ext cx="1918009" cy="123877"/>
          </a:xfrm>
          <a:prstGeom prst="rect">
            <a:avLst/>
          </a:prstGeom>
          <a:noFill/>
          <a:ln/>
        </p:spPr>
      </p:sp>
      <p:sp>
        <p:nvSpPr>
          <p:cNvPr id="192" name="Shape 190"/>
          <p:cNvSpPr/>
          <p:nvPr/>
        </p:nvSpPr>
        <p:spPr>
          <a:xfrm>
            <a:off x="1336958" y="4314910"/>
            <a:ext cx="1918009" cy="136264"/>
          </a:xfrm>
          <a:prstGeom prst="rect">
            <a:avLst/>
          </a:prstGeom>
          <a:noFill/>
          <a:ln/>
        </p:spPr>
      </p:sp>
      <p:sp>
        <p:nvSpPr>
          <p:cNvPr id="193" name="Shape 191"/>
          <p:cNvSpPr/>
          <p:nvPr/>
        </p:nvSpPr>
        <p:spPr>
          <a:xfrm>
            <a:off x="1338263" y="4524375"/>
            <a:ext cx="2124075" cy="123825"/>
          </a:xfrm>
          <a:prstGeom prst="rect">
            <a:avLst/>
          </a:prstGeom>
          <a:noFill/>
          <a:ln/>
        </p:spPr>
      </p:sp>
      <p:sp>
        <p:nvSpPr>
          <p:cNvPr id="194" name="Shape 192"/>
          <p:cNvSpPr/>
          <p:nvPr/>
        </p:nvSpPr>
        <p:spPr>
          <a:xfrm>
            <a:off x="1336958" y="4748478"/>
            <a:ext cx="541103" cy="227689"/>
          </a:xfrm>
          <a:prstGeom prst="roundRect">
            <a:avLst>
              <a:gd name="adj" fmla="val 60587"/>
            </a:avLst>
          </a:prstGeom>
          <a:solidFill>
            <a:srgbClr val="C35141"/>
          </a:solidFill>
          <a:ln/>
        </p:spPr>
      </p:sp>
      <p:sp>
        <p:nvSpPr>
          <p:cNvPr id="195" name="Shape 193"/>
          <p:cNvSpPr/>
          <p:nvPr/>
        </p:nvSpPr>
        <p:spPr>
          <a:xfrm>
            <a:off x="1338263" y="4524375"/>
            <a:ext cx="266335" cy="123825"/>
          </a:xfrm>
          <a:prstGeom prst="rect">
            <a:avLst/>
          </a:prstGeom>
          <a:noFill/>
          <a:ln/>
        </p:spPr>
      </p:sp>
      <p:sp>
        <p:nvSpPr>
          <p:cNvPr id="196" name="Shape 194"/>
          <p:cNvSpPr/>
          <p:nvPr/>
        </p:nvSpPr>
        <p:spPr>
          <a:xfrm>
            <a:off x="1703699" y="4524375"/>
            <a:ext cx="365001" cy="123825"/>
          </a:xfrm>
          <a:prstGeom prst="rect">
            <a:avLst/>
          </a:prstGeom>
          <a:noFill/>
          <a:ln/>
        </p:spPr>
      </p:sp>
      <p:sp>
        <p:nvSpPr>
          <p:cNvPr id="197" name="Shape 195"/>
          <p:cNvSpPr/>
          <p:nvPr/>
        </p:nvSpPr>
        <p:spPr>
          <a:xfrm>
            <a:off x="1839963" y="4524375"/>
            <a:ext cx="228736" cy="123825"/>
          </a:xfrm>
          <a:prstGeom prst="rect">
            <a:avLst/>
          </a:prstGeom>
          <a:noFill/>
          <a:ln/>
        </p:spPr>
      </p:sp>
      <p:sp>
        <p:nvSpPr>
          <p:cNvPr id="198" name="Shape 196"/>
          <p:cNvSpPr/>
          <p:nvPr/>
        </p:nvSpPr>
        <p:spPr>
          <a:xfrm>
            <a:off x="1474527" y="4524375"/>
            <a:ext cx="130071" cy="123825"/>
          </a:xfrm>
          <a:prstGeom prst="rect">
            <a:avLst/>
          </a:prstGeom>
          <a:noFill/>
          <a:ln/>
        </p:spPr>
      </p:sp>
      <p:sp>
        <p:nvSpPr>
          <p:cNvPr id="199" name="Shape 197"/>
          <p:cNvSpPr/>
          <p:nvPr/>
        </p:nvSpPr>
        <p:spPr>
          <a:xfrm>
            <a:off x="1473225" y="4314910"/>
            <a:ext cx="969045" cy="136264"/>
          </a:xfrm>
          <a:prstGeom prst="rect">
            <a:avLst/>
          </a:prstGeom>
          <a:noFill/>
          <a:ln/>
        </p:spPr>
      </p:sp>
      <p:sp>
        <p:nvSpPr>
          <p:cNvPr id="200" name="Shape 198"/>
          <p:cNvSpPr/>
          <p:nvPr/>
        </p:nvSpPr>
        <p:spPr>
          <a:xfrm>
            <a:off x="1473222" y="4314910"/>
            <a:ext cx="460473" cy="136264"/>
          </a:xfrm>
          <a:prstGeom prst="roundRect">
            <a:avLst>
              <a:gd name="adj" fmla="val 101237"/>
            </a:avLst>
          </a:prstGeom>
          <a:solidFill>
            <a:srgbClr val="F5E6E3"/>
          </a:solidFill>
          <a:ln w="16517">
            <a:solidFill>
              <a:srgbClr val="000000">
                <a:alpha val="0"/>
              </a:srgbClr>
            </a:solidFill>
            <a:prstDash val="solid"/>
          </a:ln>
        </p:spPr>
      </p:sp>
      <p:sp>
        <p:nvSpPr>
          <p:cNvPr id="201" name="Shape 199"/>
          <p:cNvSpPr/>
          <p:nvPr/>
        </p:nvSpPr>
        <p:spPr>
          <a:xfrm>
            <a:off x="1970858" y="4314910"/>
            <a:ext cx="471409" cy="136264"/>
          </a:xfrm>
          <a:prstGeom prst="roundRect">
            <a:avLst>
              <a:gd name="adj" fmla="val 101237"/>
            </a:avLst>
          </a:prstGeom>
          <a:solidFill>
            <a:srgbClr val="F5E6E3"/>
          </a:solidFill>
          <a:ln w="16517">
            <a:solidFill>
              <a:srgbClr val="000000">
                <a:alpha val="0"/>
              </a:srgbClr>
            </a:solidFill>
            <a:prstDash val="solid"/>
          </a:ln>
        </p:spPr>
      </p:sp>
      <p:sp>
        <p:nvSpPr>
          <p:cNvPr id="202" name="Shape 200"/>
          <p:cNvSpPr/>
          <p:nvPr/>
        </p:nvSpPr>
        <p:spPr>
          <a:xfrm>
            <a:off x="1473223" y="4116707"/>
            <a:ext cx="1011483" cy="123877"/>
          </a:xfrm>
          <a:prstGeom prst="rect">
            <a:avLst/>
          </a:prstGeom>
          <a:noFill/>
          <a:ln/>
        </p:spPr>
      </p:sp>
      <p:sp>
        <p:nvSpPr>
          <p:cNvPr id="203" name="Shape 201"/>
          <p:cNvSpPr/>
          <p:nvPr/>
        </p:nvSpPr>
        <p:spPr>
          <a:xfrm>
            <a:off x="1336958" y="3918504"/>
            <a:ext cx="745632" cy="123877"/>
          </a:xfrm>
          <a:prstGeom prst="rect">
            <a:avLst/>
          </a:prstGeom>
          <a:noFill/>
          <a:ln/>
        </p:spPr>
      </p:sp>
      <p:sp>
        <p:nvSpPr>
          <p:cNvPr id="204" name="Shape 202"/>
          <p:cNvSpPr/>
          <p:nvPr/>
        </p:nvSpPr>
        <p:spPr>
          <a:xfrm>
            <a:off x="2181692" y="3918504"/>
            <a:ext cx="437440" cy="123877"/>
          </a:xfrm>
          <a:prstGeom prst="rect">
            <a:avLst/>
          </a:prstGeom>
          <a:noFill/>
          <a:ln/>
        </p:spPr>
      </p:sp>
      <p:sp>
        <p:nvSpPr>
          <p:cNvPr id="205" name="Shape 203"/>
          <p:cNvSpPr/>
          <p:nvPr/>
        </p:nvSpPr>
        <p:spPr>
          <a:xfrm>
            <a:off x="2317955" y="3918504"/>
            <a:ext cx="301175" cy="123877"/>
          </a:xfrm>
          <a:prstGeom prst="rect">
            <a:avLst/>
          </a:prstGeom>
          <a:noFill/>
          <a:ln/>
        </p:spPr>
      </p:sp>
      <p:sp>
        <p:nvSpPr>
          <p:cNvPr id="206" name="Shape 204"/>
          <p:cNvSpPr/>
          <p:nvPr/>
        </p:nvSpPr>
        <p:spPr>
          <a:xfrm>
            <a:off x="1473223" y="3918504"/>
            <a:ext cx="609367" cy="123877"/>
          </a:xfrm>
          <a:prstGeom prst="rect">
            <a:avLst/>
          </a:prstGeom>
          <a:noFill/>
          <a:ln/>
        </p:spPr>
      </p:sp>
      <p:sp>
        <p:nvSpPr>
          <p:cNvPr id="207" name="Shape 205"/>
          <p:cNvSpPr/>
          <p:nvPr/>
        </p:nvSpPr>
        <p:spPr>
          <a:xfrm>
            <a:off x="1231665" y="844859"/>
            <a:ext cx="562042" cy="222978"/>
          </a:xfrm>
          <a:prstGeom prst="roundRect">
            <a:avLst>
              <a:gd name="adj" fmla="val 61867"/>
            </a:avLst>
          </a:prstGeom>
          <a:solidFill>
            <a:srgbClr val="FAF7F2"/>
          </a:solidFill>
          <a:ln w="16517">
            <a:solidFill>
              <a:srgbClr val="D4CFCA"/>
            </a:solidFill>
            <a:prstDash val="solid"/>
          </a:ln>
        </p:spPr>
      </p:sp>
      <p:sp>
        <p:nvSpPr>
          <p:cNvPr id="208" name="Shape 206"/>
          <p:cNvSpPr/>
          <p:nvPr/>
        </p:nvSpPr>
        <p:spPr>
          <a:xfrm>
            <a:off x="1843258" y="844859"/>
            <a:ext cx="540993" cy="222978"/>
          </a:xfrm>
          <a:prstGeom prst="roundRect">
            <a:avLst>
              <a:gd name="adj" fmla="val 61867"/>
            </a:avLst>
          </a:prstGeom>
          <a:solidFill>
            <a:srgbClr val="FAF7F2"/>
          </a:solidFill>
          <a:ln w="16517">
            <a:solidFill>
              <a:srgbClr val="D4CFCA"/>
            </a:solidFill>
            <a:prstDash val="solid"/>
          </a:ln>
        </p:spPr>
      </p:sp>
      <p:sp>
        <p:nvSpPr>
          <p:cNvPr id="209" name="Shape 207"/>
          <p:cNvSpPr/>
          <p:nvPr/>
        </p:nvSpPr>
        <p:spPr>
          <a:xfrm>
            <a:off x="2433802" y="844859"/>
            <a:ext cx="718485" cy="222978"/>
          </a:xfrm>
          <a:prstGeom prst="roundRect">
            <a:avLst>
              <a:gd name="adj" fmla="val 61867"/>
            </a:avLst>
          </a:prstGeom>
          <a:solidFill>
            <a:srgbClr val="C35141"/>
          </a:solidFill>
          <a:ln/>
        </p:spPr>
      </p:sp>
      <p:sp>
        <p:nvSpPr>
          <p:cNvPr id="210" name="Shape 208"/>
          <p:cNvSpPr/>
          <p:nvPr/>
        </p:nvSpPr>
        <p:spPr>
          <a:xfrm>
            <a:off x="3201838" y="844859"/>
            <a:ext cx="558413" cy="222978"/>
          </a:xfrm>
          <a:prstGeom prst="roundRect">
            <a:avLst>
              <a:gd name="adj" fmla="val 61867"/>
            </a:avLst>
          </a:prstGeom>
          <a:solidFill>
            <a:srgbClr val="FAF7F2"/>
          </a:solidFill>
          <a:ln w="16517">
            <a:solidFill>
              <a:srgbClr val="D4CFCA"/>
            </a:solidFill>
            <a:prstDash val="solid"/>
          </a:ln>
        </p:spPr>
      </p:sp>
      <p:sp>
        <p:nvSpPr>
          <p:cNvPr id="211" name="Shape 209"/>
          <p:cNvSpPr/>
          <p:nvPr/>
        </p:nvSpPr>
        <p:spPr>
          <a:xfrm>
            <a:off x="3809802" y="844859"/>
            <a:ext cx="588608" cy="222978"/>
          </a:xfrm>
          <a:prstGeom prst="roundRect">
            <a:avLst>
              <a:gd name="adj" fmla="val 61867"/>
            </a:avLst>
          </a:prstGeom>
          <a:solidFill>
            <a:srgbClr val="FAF7F2"/>
          </a:solidFill>
          <a:ln w="16517">
            <a:solidFill>
              <a:srgbClr val="D4CFCA"/>
            </a:solidFill>
            <a:prstDash val="solid"/>
          </a:ln>
        </p:spPr>
      </p:sp>
      <p:sp>
        <p:nvSpPr>
          <p:cNvPr id="212" name="Shape 210"/>
          <p:cNvSpPr/>
          <p:nvPr/>
        </p:nvSpPr>
        <p:spPr>
          <a:xfrm>
            <a:off x="4447961" y="844859"/>
            <a:ext cx="666128" cy="222978"/>
          </a:xfrm>
          <a:prstGeom prst="roundRect">
            <a:avLst>
              <a:gd name="adj" fmla="val 61867"/>
            </a:avLst>
          </a:prstGeom>
          <a:solidFill>
            <a:srgbClr val="FAF7F2"/>
          </a:solidFill>
          <a:ln w="16517">
            <a:solidFill>
              <a:srgbClr val="D4CFCA"/>
            </a:solidFill>
            <a:prstDash val="solid"/>
          </a:ln>
        </p:spPr>
      </p:sp>
      <p:pic>
        <p:nvPicPr>
          <p:cNvPr id="213" name="Image 0" descr="preencoded.png">    </p:cNvPr>
          <p:cNvPicPr>
            <a:picLocks noChangeAspect="1"/>
          </p:cNvPicPr>
          <p:nvPr/>
        </p:nvPicPr>
        <p:blipFill>
          <a:blip r:embed="rId1"/>
          <a:stretch>
            <a:fillRect/>
          </a:stretch>
        </p:blipFill>
        <p:spPr>
          <a:xfrm>
            <a:off x="1293602" y="739564"/>
            <a:ext cx="123877" cy="123877"/>
          </a:xfrm>
          <a:prstGeom prst="rect">
            <a:avLst/>
          </a:prstGeom>
        </p:spPr>
      </p:pic>
      <p:pic>
        <p:nvPicPr>
          <p:cNvPr id="214" name="Image 1" descr="preencoded.png">    </p:cNvPr>
          <p:cNvPicPr>
            <a:picLocks noChangeAspect="1"/>
          </p:cNvPicPr>
          <p:nvPr/>
        </p:nvPicPr>
        <p:blipFill>
          <a:blip r:embed="rId2"/>
          <a:stretch>
            <a:fillRect/>
          </a:stretch>
        </p:blipFill>
        <p:spPr>
          <a:xfrm>
            <a:off x="5325790" y="1538569"/>
            <a:ext cx="2128599" cy="1591816"/>
          </a:xfrm>
          <a:prstGeom prst="rect">
            <a:avLst/>
          </a:prstGeom>
        </p:spPr>
      </p:pic>
      <p:pic>
        <p:nvPicPr>
          <p:cNvPr id="215" name="Image 2" descr="preencoded.png">    </p:cNvPr>
          <p:cNvPicPr>
            <a:picLocks noChangeAspect="1"/>
          </p:cNvPicPr>
          <p:nvPr/>
        </p:nvPicPr>
        <p:blipFill>
          <a:blip r:embed="rId3"/>
          <a:stretch>
            <a:fillRect/>
          </a:stretch>
        </p:blipFill>
        <p:spPr>
          <a:xfrm>
            <a:off x="5792357" y="1544763"/>
            <a:ext cx="2116209" cy="1587122"/>
          </a:xfrm>
          <a:prstGeom prst="rect">
            <a:avLst/>
          </a:prstGeom>
        </p:spPr>
      </p:pic>
      <p:pic>
        <p:nvPicPr>
          <p:cNvPr id="216" name="Image 3" descr="preencoded.png">    </p:cNvPr>
          <p:cNvPicPr>
            <a:picLocks noChangeAspect="1"/>
          </p:cNvPicPr>
          <p:nvPr/>
        </p:nvPicPr>
        <p:blipFill>
          <a:blip r:embed="rId4"/>
          <a:stretch>
            <a:fillRect/>
          </a:stretch>
        </p:blipFill>
        <p:spPr>
          <a:xfrm>
            <a:off x="5412505" y="1538569"/>
            <a:ext cx="2116212" cy="1585622"/>
          </a:xfrm>
          <a:prstGeom prst="rect">
            <a:avLst/>
          </a:prstGeom>
        </p:spPr>
      </p:pic>
      <p:pic>
        <p:nvPicPr>
          <p:cNvPr id="217" name="Image 4" descr="preencoded.png">    </p:cNvPr>
          <p:cNvPicPr>
            <a:picLocks noChangeAspect="1"/>
          </p:cNvPicPr>
          <p:nvPr/>
        </p:nvPicPr>
        <p:blipFill>
          <a:blip r:embed="rId5"/>
          <a:stretch>
            <a:fillRect/>
          </a:stretch>
        </p:blipFill>
        <p:spPr>
          <a:xfrm>
            <a:off x="6256895" y="4537887"/>
            <a:ext cx="99102" cy="99101"/>
          </a:xfrm>
          <a:prstGeom prst="rect">
            <a:avLst/>
          </a:prstGeom>
        </p:spPr>
      </p:pic>
      <p:pic>
        <p:nvPicPr>
          <p:cNvPr id="218" name="Image 5" descr="preencoded.png">    </p:cNvPr>
          <p:cNvPicPr>
            <a:picLocks noChangeAspect="1"/>
          </p:cNvPicPr>
          <p:nvPr/>
        </p:nvPicPr>
        <p:blipFill>
          <a:blip r:embed="rId6"/>
          <a:stretch>
            <a:fillRect/>
          </a:stretch>
        </p:blipFill>
        <p:spPr>
          <a:xfrm>
            <a:off x="5891459" y="4537887"/>
            <a:ext cx="99102" cy="99101"/>
          </a:xfrm>
          <a:prstGeom prst="rect">
            <a:avLst/>
          </a:prstGeom>
        </p:spPr>
      </p:pic>
      <p:pic>
        <p:nvPicPr>
          <p:cNvPr id="219" name="Image 6" descr="preencoded.png">    </p:cNvPr>
          <p:cNvPicPr>
            <a:picLocks noChangeAspect="1"/>
          </p:cNvPicPr>
          <p:nvPr/>
        </p:nvPicPr>
        <p:blipFill>
          <a:blip r:embed="rId7"/>
          <a:stretch>
            <a:fillRect/>
          </a:stretch>
        </p:blipFill>
        <p:spPr>
          <a:xfrm>
            <a:off x="5891456" y="4327297"/>
            <a:ext cx="99102" cy="99101"/>
          </a:xfrm>
          <a:prstGeom prst="rect">
            <a:avLst/>
          </a:prstGeom>
        </p:spPr>
      </p:pic>
      <p:pic>
        <p:nvPicPr>
          <p:cNvPr id="220" name="Image 7" descr="preencoded.png">    </p:cNvPr>
          <p:cNvPicPr>
            <a:picLocks noChangeAspect="1"/>
          </p:cNvPicPr>
          <p:nvPr/>
        </p:nvPicPr>
        <p:blipFill>
          <a:blip r:embed="rId8"/>
          <a:stretch>
            <a:fillRect/>
          </a:stretch>
        </p:blipFill>
        <p:spPr>
          <a:xfrm>
            <a:off x="5891459" y="4129094"/>
            <a:ext cx="99102" cy="99101"/>
          </a:xfrm>
          <a:prstGeom prst="rect">
            <a:avLst/>
          </a:prstGeom>
        </p:spPr>
      </p:pic>
      <p:pic>
        <p:nvPicPr>
          <p:cNvPr id="221" name="Image 8" descr="preencoded.png">    </p:cNvPr>
          <p:cNvPicPr>
            <a:picLocks noChangeAspect="1"/>
          </p:cNvPicPr>
          <p:nvPr/>
        </p:nvPicPr>
        <p:blipFill>
          <a:blip r:embed="rId9"/>
          <a:stretch>
            <a:fillRect/>
          </a:stretch>
        </p:blipFill>
        <p:spPr>
          <a:xfrm>
            <a:off x="6707303" y="3930891"/>
            <a:ext cx="99102" cy="99101"/>
          </a:xfrm>
          <a:prstGeom prst="rect">
            <a:avLst/>
          </a:prstGeom>
        </p:spPr>
      </p:pic>
      <p:pic>
        <p:nvPicPr>
          <p:cNvPr id="222" name="Image 9" descr="preencoded.png">    </p:cNvPr>
          <p:cNvPicPr>
            <a:picLocks noChangeAspect="1"/>
          </p:cNvPicPr>
          <p:nvPr/>
        </p:nvPicPr>
        <p:blipFill>
          <a:blip r:embed="rId10"/>
          <a:stretch>
            <a:fillRect/>
          </a:stretch>
        </p:blipFill>
        <p:spPr>
          <a:xfrm>
            <a:off x="5891459" y="3930891"/>
            <a:ext cx="99102" cy="99101"/>
          </a:xfrm>
          <a:prstGeom prst="rect">
            <a:avLst/>
          </a:prstGeom>
        </p:spPr>
      </p:pic>
      <p:pic>
        <p:nvPicPr>
          <p:cNvPr id="223" name="Image 10" descr="preencoded.png">    </p:cNvPr>
          <p:cNvPicPr>
            <a:picLocks noChangeAspect="1"/>
          </p:cNvPicPr>
          <p:nvPr/>
        </p:nvPicPr>
        <p:blipFill>
          <a:blip r:embed="rId11"/>
          <a:stretch>
            <a:fillRect/>
          </a:stretch>
        </p:blipFill>
        <p:spPr>
          <a:xfrm>
            <a:off x="3515111" y="1544763"/>
            <a:ext cx="2116209" cy="1587122"/>
          </a:xfrm>
          <a:prstGeom prst="rect">
            <a:avLst/>
          </a:prstGeom>
        </p:spPr>
      </p:pic>
      <p:pic>
        <p:nvPicPr>
          <p:cNvPr id="224" name="Image 11" descr="preencoded.png">    </p:cNvPr>
          <p:cNvPicPr>
            <a:picLocks noChangeAspect="1"/>
          </p:cNvPicPr>
          <p:nvPr/>
        </p:nvPicPr>
        <p:blipFill>
          <a:blip r:embed="rId12"/>
          <a:stretch>
            <a:fillRect/>
          </a:stretch>
        </p:blipFill>
        <p:spPr>
          <a:xfrm>
            <a:off x="3405703" y="1519988"/>
            <a:ext cx="2116212" cy="1587122"/>
          </a:xfrm>
          <a:prstGeom prst="rect">
            <a:avLst/>
          </a:prstGeom>
        </p:spPr>
      </p:pic>
      <p:pic>
        <p:nvPicPr>
          <p:cNvPr id="225" name="Image 12" descr="preencoded.png">    </p:cNvPr>
          <p:cNvPicPr>
            <a:picLocks noChangeAspect="1"/>
          </p:cNvPicPr>
          <p:nvPr/>
        </p:nvPicPr>
        <p:blipFill>
          <a:blip r:embed="rId13"/>
          <a:stretch>
            <a:fillRect/>
          </a:stretch>
        </p:blipFill>
        <p:spPr>
          <a:xfrm>
            <a:off x="3979649" y="4537887"/>
            <a:ext cx="99102" cy="99101"/>
          </a:xfrm>
          <a:prstGeom prst="rect">
            <a:avLst/>
          </a:prstGeom>
        </p:spPr>
      </p:pic>
      <p:pic>
        <p:nvPicPr>
          <p:cNvPr id="226" name="Image 13" descr="preencoded.png">    </p:cNvPr>
          <p:cNvPicPr>
            <a:picLocks noChangeAspect="1"/>
          </p:cNvPicPr>
          <p:nvPr/>
        </p:nvPicPr>
        <p:blipFill>
          <a:blip r:embed="rId14"/>
          <a:stretch>
            <a:fillRect/>
          </a:stretch>
        </p:blipFill>
        <p:spPr>
          <a:xfrm>
            <a:off x="3614213" y="4537887"/>
            <a:ext cx="99102" cy="99101"/>
          </a:xfrm>
          <a:prstGeom prst="rect">
            <a:avLst/>
          </a:prstGeom>
        </p:spPr>
      </p:pic>
      <p:pic>
        <p:nvPicPr>
          <p:cNvPr id="227" name="Image 14" descr="preencoded.png">    </p:cNvPr>
          <p:cNvPicPr>
            <a:picLocks noChangeAspect="1"/>
          </p:cNvPicPr>
          <p:nvPr/>
        </p:nvPicPr>
        <p:blipFill>
          <a:blip r:embed="rId15"/>
          <a:stretch>
            <a:fillRect/>
          </a:stretch>
        </p:blipFill>
        <p:spPr>
          <a:xfrm>
            <a:off x="3614210" y="4327297"/>
            <a:ext cx="99102" cy="99101"/>
          </a:xfrm>
          <a:prstGeom prst="rect">
            <a:avLst/>
          </a:prstGeom>
        </p:spPr>
      </p:pic>
      <p:pic>
        <p:nvPicPr>
          <p:cNvPr id="228" name="Image 15" descr="preencoded.png">    </p:cNvPr>
          <p:cNvPicPr>
            <a:picLocks noChangeAspect="1"/>
          </p:cNvPicPr>
          <p:nvPr/>
        </p:nvPicPr>
        <p:blipFill>
          <a:blip r:embed="rId16"/>
          <a:stretch>
            <a:fillRect/>
          </a:stretch>
        </p:blipFill>
        <p:spPr>
          <a:xfrm>
            <a:off x="3614213" y="4129094"/>
            <a:ext cx="99102" cy="99101"/>
          </a:xfrm>
          <a:prstGeom prst="rect">
            <a:avLst/>
          </a:prstGeom>
        </p:spPr>
      </p:pic>
      <p:pic>
        <p:nvPicPr>
          <p:cNvPr id="229" name="Image 16" descr="preencoded.png">    </p:cNvPr>
          <p:cNvPicPr>
            <a:picLocks noChangeAspect="1"/>
          </p:cNvPicPr>
          <p:nvPr/>
        </p:nvPicPr>
        <p:blipFill>
          <a:blip r:embed="rId17"/>
          <a:stretch>
            <a:fillRect/>
          </a:stretch>
        </p:blipFill>
        <p:spPr>
          <a:xfrm>
            <a:off x="4492675" y="3930891"/>
            <a:ext cx="99102" cy="99101"/>
          </a:xfrm>
          <a:prstGeom prst="rect">
            <a:avLst/>
          </a:prstGeom>
        </p:spPr>
      </p:pic>
      <p:pic>
        <p:nvPicPr>
          <p:cNvPr id="230" name="Image 17" descr="preencoded.png">    </p:cNvPr>
          <p:cNvPicPr>
            <a:picLocks noChangeAspect="1"/>
          </p:cNvPicPr>
          <p:nvPr/>
        </p:nvPicPr>
        <p:blipFill>
          <a:blip r:embed="rId18"/>
          <a:stretch>
            <a:fillRect/>
          </a:stretch>
        </p:blipFill>
        <p:spPr>
          <a:xfrm>
            <a:off x="3614213" y="3930891"/>
            <a:ext cx="99102" cy="99101"/>
          </a:xfrm>
          <a:prstGeom prst="rect">
            <a:avLst/>
          </a:prstGeom>
        </p:spPr>
      </p:pic>
      <p:pic>
        <p:nvPicPr>
          <p:cNvPr id="231" name="Image 18" descr="preencoded.png">    </p:cNvPr>
          <p:cNvPicPr>
            <a:picLocks noChangeAspect="1"/>
          </p:cNvPicPr>
          <p:nvPr/>
        </p:nvPicPr>
        <p:blipFill>
          <a:blip r:embed="rId19"/>
          <a:stretch>
            <a:fillRect/>
          </a:stretch>
        </p:blipFill>
        <p:spPr>
          <a:xfrm>
            <a:off x="1237857" y="1544763"/>
            <a:ext cx="2116209" cy="1587122"/>
          </a:xfrm>
          <a:prstGeom prst="rect">
            <a:avLst/>
          </a:prstGeom>
        </p:spPr>
      </p:pic>
      <p:pic>
        <p:nvPicPr>
          <p:cNvPr id="232" name="Image 19" descr="preencoded.png">    </p:cNvPr>
          <p:cNvPicPr>
            <a:picLocks noChangeAspect="1"/>
          </p:cNvPicPr>
          <p:nvPr/>
        </p:nvPicPr>
        <p:blipFill>
          <a:blip r:embed="rId20"/>
          <a:stretch>
            <a:fillRect/>
          </a:stretch>
        </p:blipFill>
        <p:spPr>
          <a:xfrm>
            <a:off x="2811091" y="1650059"/>
            <a:ext cx="74326" cy="74326"/>
          </a:xfrm>
          <a:prstGeom prst="rect">
            <a:avLst/>
          </a:prstGeom>
        </p:spPr>
      </p:pic>
      <p:pic>
        <p:nvPicPr>
          <p:cNvPr id="233" name="Image 20" descr="preencoded.png">    </p:cNvPr>
          <p:cNvPicPr>
            <a:picLocks noChangeAspect="1"/>
          </p:cNvPicPr>
          <p:nvPr/>
        </p:nvPicPr>
        <p:blipFill>
          <a:blip r:embed="rId21"/>
          <a:stretch>
            <a:fillRect/>
          </a:stretch>
        </p:blipFill>
        <p:spPr>
          <a:xfrm>
            <a:off x="1703699" y="4536737"/>
            <a:ext cx="99102" cy="99101"/>
          </a:xfrm>
          <a:prstGeom prst="rect">
            <a:avLst/>
          </a:prstGeom>
        </p:spPr>
      </p:pic>
      <p:pic>
        <p:nvPicPr>
          <p:cNvPr id="234" name="Image 21" descr="preencoded.png">    </p:cNvPr>
          <p:cNvPicPr>
            <a:picLocks noChangeAspect="1"/>
          </p:cNvPicPr>
          <p:nvPr/>
        </p:nvPicPr>
        <p:blipFill>
          <a:blip r:embed="rId22"/>
          <a:stretch>
            <a:fillRect/>
          </a:stretch>
        </p:blipFill>
        <p:spPr>
          <a:xfrm>
            <a:off x="1338263" y="4536737"/>
            <a:ext cx="99102" cy="99101"/>
          </a:xfrm>
          <a:prstGeom prst="rect">
            <a:avLst/>
          </a:prstGeom>
        </p:spPr>
      </p:pic>
      <p:pic>
        <p:nvPicPr>
          <p:cNvPr id="235" name="Image 22" descr="preencoded.png">    </p:cNvPr>
          <p:cNvPicPr>
            <a:picLocks noChangeAspect="1"/>
          </p:cNvPicPr>
          <p:nvPr/>
        </p:nvPicPr>
        <p:blipFill>
          <a:blip r:embed="rId23"/>
          <a:stretch>
            <a:fillRect/>
          </a:stretch>
        </p:blipFill>
        <p:spPr>
          <a:xfrm>
            <a:off x="1336956" y="4327297"/>
            <a:ext cx="99102" cy="99101"/>
          </a:xfrm>
          <a:prstGeom prst="rect">
            <a:avLst/>
          </a:prstGeom>
        </p:spPr>
      </p:pic>
      <p:pic>
        <p:nvPicPr>
          <p:cNvPr id="236" name="Image 23" descr="preencoded.png">    </p:cNvPr>
          <p:cNvPicPr>
            <a:picLocks noChangeAspect="1"/>
          </p:cNvPicPr>
          <p:nvPr/>
        </p:nvPicPr>
        <p:blipFill>
          <a:blip r:embed="rId24"/>
          <a:stretch>
            <a:fillRect/>
          </a:stretch>
        </p:blipFill>
        <p:spPr>
          <a:xfrm>
            <a:off x="1336958" y="4129094"/>
            <a:ext cx="99102" cy="99101"/>
          </a:xfrm>
          <a:prstGeom prst="rect">
            <a:avLst/>
          </a:prstGeom>
        </p:spPr>
      </p:pic>
      <p:pic>
        <p:nvPicPr>
          <p:cNvPr id="237" name="Image 24" descr="preencoded.png">    </p:cNvPr>
          <p:cNvPicPr>
            <a:picLocks noChangeAspect="1"/>
          </p:cNvPicPr>
          <p:nvPr/>
        </p:nvPicPr>
        <p:blipFill>
          <a:blip r:embed="rId25"/>
          <a:stretch>
            <a:fillRect/>
          </a:stretch>
        </p:blipFill>
        <p:spPr>
          <a:xfrm>
            <a:off x="2181692" y="3930891"/>
            <a:ext cx="99102" cy="99101"/>
          </a:xfrm>
          <a:prstGeom prst="rect">
            <a:avLst/>
          </a:prstGeom>
        </p:spPr>
      </p:pic>
      <p:pic>
        <p:nvPicPr>
          <p:cNvPr id="238" name="Image 25" descr="preencoded.png">    </p:cNvPr>
          <p:cNvPicPr>
            <a:picLocks noChangeAspect="1"/>
          </p:cNvPicPr>
          <p:nvPr/>
        </p:nvPicPr>
        <p:blipFill>
          <a:blip r:embed="rId26"/>
          <a:stretch>
            <a:fillRect/>
          </a:stretch>
        </p:blipFill>
        <p:spPr>
          <a:xfrm>
            <a:off x="1336958" y="3930891"/>
            <a:ext cx="99102" cy="99101"/>
          </a:xfrm>
          <a:prstGeom prst="rect">
            <a:avLst/>
          </a:prstGeom>
        </p:spPr>
      </p:pic>
      <p:sp>
        <p:nvSpPr>
          <p:cNvPr id="239" name="Text 211"/>
          <p:cNvSpPr/>
          <p:nvPr/>
        </p:nvSpPr>
        <p:spPr>
          <a:xfrm>
            <a:off x="1491805" y="764340"/>
            <a:ext cx="1828800" cy="100013"/>
          </a:xfrm>
          <a:prstGeom prst="rect">
            <a:avLst/>
          </a:prstGeom>
          <a:noFill/>
          <a:ln/>
        </p:spPr>
        <p:txBody>
          <a:bodyPr wrap="square" rtlCol="0" anchor="ctr"/>
          <a:lstStyle/>
          <a:p>
            <a:pPr algn="l" indent="0" marL="0">
              <a:lnSpc>
                <a:spcPts val="785"/>
              </a:lnSpc>
              <a:buNone/>
            </a:pPr>
            <a:r>
              <a:rPr lang="en-US" sz="683" dirty="0">
                <a:solidFill>
                  <a:srgbClr val="6B6D75">
                    <a:alpha val="99000"/>
                  </a:srgbClr>
                </a:solidFill>
                <a:latin typeface="Times" pitchFamily="34" charset="0"/>
                <a:ea typeface="Times" pitchFamily="34" charset="-122"/>
                <a:cs typeface="Times" pitchFamily="34" charset="-120"/>
              </a:rPr>
              <a:t>Search by neighborhood or university...</a:t>
            </a:r>
            <a:endParaRPr lang="en-US" sz="683" dirty="0"/>
          </a:p>
        </p:txBody>
      </p:sp>
      <p:sp>
        <p:nvSpPr>
          <p:cNvPr id="240" name="Text 212"/>
          <p:cNvSpPr/>
          <p:nvPr/>
        </p:nvSpPr>
        <p:spPr>
          <a:xfrm>
            <a:off x="7321536" y="353191"/>
            <a:ext cx="909638" cy="128588"/>
          </a:xfrm>
          <a:prstGeom prst="rect">
            <a:avLst/>
          </a:prstGeom>
          <a:noFill/>
          <a:ln/>
        </p:spPr>
        <p:txBody>
          <a:bodyPr wrap="square" rtlCol="0" anchor="ctr"/>
          <a:lstStyle/>
          <a:p>
            <a:pPr algn="ctr" indent="0" marL="0">
              <a:lnSpc>
                <a:spcPts val="975"/>
              </a:lnSpc>
              <a:buNone/>
            </a:pPr>
            <a:r>
              <a:rPr lang="en-US" sz="683" b="1" dirty="0">
                <a:solidFill>
                  <a:srgbClr val="1C1E26">
                    <a:alpha val="99000"/>
                  </a:srgbClr>
                </a:solidFill>
                <a:latin typeface="Teko" pitchFamily="34" charset="0"/>
                <a:ea typeface="Teko" pitchFamily="34" charset="-122"/>
                <a:cs typeface="Teko" pitchFamily="34" charset="-120"/>
              </a:rPr>
              <a:t>list your space</a:t>
            </a:r>
            <a:endParaRPr lang="en-US" sz="683" dirty="0"/>
          </a:p>
        </p:txBody>
      </p:sp>
      <p:sp>
        <p:nvSpPr>
          <p:cNvPr id="241" name="Text 213"/>
          <p:cNvSpPr/>
          <p:nvPr/>
        </p:nvSpPr>
        <p:spPr>
          <a:xfrm>
            <a:off x="1194501" y="293608"/>
            <a:ext cx="966787" cy="252413"/>
          </a:xfrm>
          <a:prstGeom prst="rect">
            <a:avLst/>
          </a:prstGeom>
          <a:noFill/>
          <a:ln/>
        </p:spPr>
        <p:txBody>
          <a:bodyPr wrap="square" rtlCol="0" anchor="ctr"/>
          <a:lstStyle/>
          <a:p>
            <a:pPr algn="l" indent="0" marL="0">
              <a:lnSpc>
                <a:spcPts val="1951"/>
              </a:lnSpc>
              <a:buNone/>
            </a:pPr>
            <a:r>
              <a:rPr lang="en-US" sz="1756" b="1" spc="-44" kern="0" dirty="0">
                <a:solidFill>
                  <a:srgbClr val="1C1E26">
                    <a:alpha val="99000"/>
                  </a:srgbClr>
                </a:solidFill>
                <a:latin typeface="Teko" pitchFamily="34" charset="0"/>
                <a:ea typeface="Teko" pitchFamily="34" charset="-122"/>
                <a:cs typeface="Teko" pitchFamily="34" charset="-120"/>
              </a:rPr>
              <a:t>house</a:t>
            </a:r>
            <a:endParaRPr lang="en-US" sz="1756" dirty="0"/>
          </a:p>
        </p:txBody>
      </p:sp>
      <p:sp>
        <p:nvSpPr>
          <p:cNvPr id="242" name="Text 214"/>
          <p:cNvSpPr/>
          <p:nvPr/>
        </p:nvSpPr>
        <p:spPr>
          <a:xfrm>
            <a:off x="1702391" y="293608"/>
            <a:ext cx="909638" cy="252413"/>
          </a:xfrm>
          <a:prstGeom prst="rect">
            <a:avLst/>
          </a:prstGeom>
          <a:noFill/>
          <a:ln/>
        </p:spPr>
        <p:txBody>
          <a:bodyPr wrap="square" rtlCol="0" anchor="ctr"/>
          <a:lstStyle/>
          <a:p>
            <a:pPr algn="l" indent="0" marL="0">
              <a:lnSpc>
                <a:spcPts val="1951"/>
              </a:lnSpc>
              <a:buNone/>
            </a:pPr>
            <a:r>
              <a:rPr lang="en-US" sz="1756" b="1" spc="-44" kern="0" dirty="0">
                <a:solidFill>
                  <a:srgbClr val="C35141">
                    <a:alpha val="99000"/>
                  </a:srgbClr>
                </a:solidFill>
                <a:latin typeface="Teko" pitchFamily="34" charset="0"/>
                <a:ea typeface="Teko" pitchFamily="34" charset="-122"/>
                <a:cs typeface="Teko" pitchFamily="34" charset="-120"/>
              </a:rPr>
              <a:t>show</a:t>
            </a:r>
            <a:endParaRPr lang="en-US" sz="1756" dirty="0"/>
          </a:p>
        </p:txBody>
      </p:sp>
      <p:sp>
        <p:nvSpPr>
          <p:cNvPr id="243" name="Text 215"/>
          <p:cNvSpPr/>
          <p:nvPr/>
        </p:nvSpPr>
        <p:spPr>
          <a:xfrm>
            <a:off x="3713314" y="12171694"/>
            <a:ext cx="800100" cy="128588"/>
          </a:xfrm>
          <a:prstGeom prst="rect">
            <a:avLst/>
          </a:prstGeom>
          <a:noFill/>
          <a:ln/>
        </p:spPr>
        <p:txBody>
          <a:bodyPr wrap="square" rtlCol="0" anchor="ctr"/>
          <a:lstStyle/>
          <a:p>
            <a:pPr algn="ctr" indent="0" marL="0">
              <a:lnSpc>
                <a:spcPts val="975"/>
              </a:lnSpc>
              <a:buNone/>
            </a:pPr>
            <a:r>
              <a:rPr lang="en-US" sz="683" b="1" dirty="0">
                <a:solidFill>
                  <a:srgbClr val="FAF7F2">
                    <a:alpha val="99000"/>
                  </a:srgbClr>
                </a:solidFill>
                <a:latin typeface="Teko" pitchFamily="34" charset="0"/>
                <a:ea typeface="Teko" pitchFamily="34" charset="-122"/>
                <a:cs typeface="Teko" pitchFamily="34" charset="-120"/>
              </a:rPr>
              <a:t>buy tickets</a:t>
            </a:r>
            <a:endParaRPr lang="en-US" sz="683" dirty="0"/>
          </a:p>
        </p:txBody>
      </p:sp>
      <p:sp>
        <p:nvSpPr>
          <p:cNvPr id="244" name="Text 216"/>
          <p:cNvSpPr/>
          <p:nvPr/>
        </p:nvSpPr>
        <p:spPr>
          <a:xfrm>
            <a:off x="4115909" y="11899167"/>
            <a:ext cx="686372" cy="128588"/>
          </a:xfrm>
          <a:prstGeom prst="rect">
            <a:avLst/>
          </a:prstGeom>
          <a:noFill/>
          <a:ln/>
        </p:spPr>
        <p:txBody>
          <a:bodyPr wrap="square" rtlCol="0" anchor="ctr"/>
          <a:lstStyle/>
          <a:p>
            <a:pPr algn="l" indent="0" marL="0">
              <a:lnSpc>
                <a:spcPts val="975"/>
              </a:lnSpc>
              <a:buNone/>
            </a:pPr>
            <a:r>
              <a:rPr lang="en-US" sz="683" dirty="0">
                <a:solidFill>
                  <a:srgbClr val="6B6D75">
                    <a:alpha val="99000"/>
                  </a:srgbClr>
                </a:solidFill>
                <a:latin typeface="Times" pitchFamily="34" charset="0"/>
                <a:ea typeface="Times" pitchFamily="34" charset="-122"/>
                <a:cs typeface="Times" pitchFamily="34" charset="-120"/>
              </a:rPr>
              <a:t>40 cap</a:t>
            </a:r>
            <a:endParaRPr lang="en-US" sz="683" dirty="0"/>
          </a:p>
        </p:txBody>
      </p:sp>
      <p:sp>
        <p:nvSpPr>
          <p:cNvPr id="245" name="Text 217"/>
          <p:cNvSpPr/>
          <p:nvPr/>
        </p:nvSpPr>
        <p:spPr>
          <a:xfrm>
            <a:off x="3750473" y="11899167"/>
            <a:ext cx="587271" cy="252413"/>
          </a:xfrm>
          <a:prstGeom prst="rect">
            <a:avLst/>
          </a:prstGeom>
          <a:noFill/>
          <a:ln/>
        </p:spPr>
        <p:txBody>
          <a:bodyPr wrap="square" rtlCol="0" anchor="ctr"/>
          <a:lstStyle/>
          <a:p>
            <a:pPr algn="l" indent="0" marL="0">
              <a:lnSpc>
                <a:spcPts val="975"/>
              </a:lnSpc>
              <a:buNone/>
            </a:pPr>
            <a:r>
              <a:rPr lang="en-US" sz="683" b="1" dirty="0">
                <a:solidFill>
                  <a:srgbClr val="1C1E26">
                    <a:alpha val="99000"/>
                  </a:srgbClr>
                </a:solidFill>
                <a:latin typeface="Times" pitchFamily="34" charset="0"/>
                <a:ea typeface="Times" pitchFamily="34" charset="-122"/>
                <a:cs typeface="Times" pitchFamily="34" charset="-120"/>
              </a:rPr>
              <a:t>$14</a:t>
            </a:r>
            <a:endParaRPr lang="en-US" sz="683" dirty="0"/>
          </a:p>
        </p:txBody>
      </p:sp>
      <p:sp>
        <p:nvSpPr>
          <p:cNvPr id="246" name="Text 218"/>
          <p:cNvSpPr/>
          <p:nvPr/>
        </p:nvSpPr>
        <p:spPr>
          <a:xfrm>
            <a:off x="4304210" y="11706702"/>
            <a:ext cx="728663"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Country</a:t>
            </a:r>
            <a:endParaRPr lang="en-US" sz="585" dirty="0"/>
          </a:p>
        </p:txBody>
      </p:sp>
      <p:sp>
        <p:nvSpPr>
          <p:cNvPr id="247" name="Text 219"/>
          <p:cNvSpPr/>
          <p:nvPr/>
        </p:nvSpPr>
        <p:spPr>
          <a:xfrm>
            <a:off x="3805433" y="11706702"/>
            <a:ext cx="809625"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Americana</a:t>
            </a:r>
            <a:endParaRPr lang="en-US" sz="585" dirty="0"/>
          </a:p>
        </p:txBody>
      </p:sp>
      <p:sp>
        <p:nvSpPr>
          <p:cNvPr id="248" name="Text 220"/>
          <p:cNvSpPr/>
          <p:nvPr/>
        </p:nvSpPr>
        <p:spPr>
          <a:xfrm>
            <a:off x="3750473" y="11490373"/>
            <a:ext cx="1497765"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East Nashville, Nashville, TN</a:t>
            </a:r>
            <a:endParaRPr lang="en-US" sz="683" dirty="0"/>
          </a:p>
        </p:txBody>
      </p:sp>
      <p:sp>
        <p:nvSpPr>
          <p:cNvPr id="249" name="Text 221"/>
          <p:cNvSpPr/>
          <p:nvPr/>
        </p:nvSpPr>
        <p:spPr>
          <a:xfrm>
            <a:off x="4601796" y="11292170"/>
            <a:ext cx="76200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7:30 PM</a:t>
            </a:r>
            <a:endParaRPr lang="en-US" sz="683" dirty="0"/>
          </a:p>
        </p:txBody>
      </p:sp>
      <p:sp>
        <p:nvSpPr>
          <p:cNvPr id="250" name="Text 222"/>
          <p:cNvSpPr/>
          <p:nvPr/>
        </p:nvSpPr>
        <p:spPr>
          <a:xfrm>
            <a:off x="3750473" y="11292170"/>
            <a:ext cx="1076325"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Tue, Jan 14, 2025</a:t>
            </a:r>
            <a:endParaRPr lang="en-US" sz="683" dirty="0"/>
          </a:p>
        </p:txBody>
      </p:sp>
      <p:sp>
        <p:nvSpPr>
          <p:cNvPr id="251" name="Text 223"/>
          <p:cNvSpPr/>
          <p:nvPr/>
        </p:nvSpPr>
        <p:spPr>
          <a:xfrm>
            <a:off x="3614210" y="10970091"/>
            <a:ext cx="2141924" cy="252413"/>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Contemporary country with traditional roots and authentic storytelling.</a:t>
            </a:r>
            <a:endParaRPr lang="en-US" sz="683" dirty="0"/>
          </a:p>
        </p:txBody>
      </p:sp>
      <p:sp>
        <p:nvSpPr>
          <p:cNvPr id="252" name="Text 224"/>
          <p:cNvSpPr/>
          <p:nvPr/>
        </p:nvSpPr>
        <p:spPr>
          <a:xfrm>
            <a:off x="3614210" y="10750210"/>
            <a:ext cx="1143000" cy="171450"/>
          </a:xfrm>
          <a:prstGeom prst="rect">
            <a:avLst/>
          </a:prstGeom>
          <a:noFill/>
          <a:ln/>
        </p:spPr>
        <p:txBody>
          <a:bodyPr wrap="square" rtlCol="0" anchor="ctr"/>
          <a:lstStyle/>
          <a:p>
            <a:pPr algn="l" indent="0" marL="0">
              <a:lnSpc>
                <a:spcPts val="1317"/>
              </a:lnSpc>
              <a:buNone/>
            </a:pPr>
            <a:r>
              <a:rPr lang="en-US" sz="878" b="1" dirty="0">
                <a:solidFill>
                  <a:srgbClr val="1C1E26">
                    <a:alpha val="99000"/>
                  </a:srgbClr>
                </a:solidFill>
                <a:latin typeface="Teko" pitchFamily="34" charset="0"/>
                <a:ea typeface="Teko" pitchFamily="34" charset="-122"/>
                <a:cs typeface="Teko" pitchFamily="34" charset="-120"/>
              </a:rPr>
              <a:t>Honey &amp; Smoke</a:t>
            </a:r>
            <a:endParaRPr lang="en-US" sz="878" dirty="0"/>
          </a:p>
        </p:txBody>
      </p:sp>
      <p:sp>
        <p:nvSpPr>
          <p:cNvPr id="253" name="Text 225"/>
          <p:cNvSpPr/>
          <p:nvPr/>
        </p:nvSpPr>
        <p:spPr>
          <a:xfrm>
            <a:off x="2910193" y="9011338"/>
            <a:ext cx="773086" cy="100013"/>
          </a:xfrm>
          <a:prstGeom prst="rect">
            <a:avLst/>
          </a:prstGeom>
          <a:noFill/>
          <a:ln/>
        </p:spPr>
        <p:txBody>
          <a:bodyPr wrap="square" rtlCol="0" anchor="ctr"/>
          <a:lstStyle/>
          <a:p>
            <a:pPr algn="l" indent="0" marL="0">
              <a:lnSpc>
                <a:spcPts val="780"/>
              </a:lnSpc>
              <a:buNone/>
            </a:pPr>
            <a:r>
              <a:rPr lang="en-US" sz="585" b="1" dirty="0">
                <a:solidFill>
                  <a:srgbClr val="FFFFFF">
                    <a:alpha val="99000"/>
                  </a:srgbClr>
                </a:solidFill>
                <a:latin typeface="Times" pitchFamily="34" charset="0"/>
                <a:ea typeface="Times" pitchFamily="34" charset="-122"/>
                <a:cs typeface="Times" pitchFamily="34" charset="-120"/>
              </a:rPr>
              <a:t>only 4 left</a:t>
            </a:r>
            <a:endParaRPr lang="en-US" sz="585" dirty="0"/>
          </a:p>
        </p:txBody>
      </p:sp>
      <p:sp>
        <p:nvSpPr>
          <p:cNvPr id="254" name="Text 226"/>
          <p:cNvSpPr/>
          <p:nvPr/>
        </p:nvSpPr>
        <p:spPr>
          <a:xfrm>
            <a:off x="1367937" y="9023726"/>
            <a:ext cx="1268593" cy="100013"/>
          </a:xfrm>
          <a:prstGeom prst="rect">
            <a:avLst/>
          </a:prstGeom>
          <a:noFill/>
          <a:ln/>
        </p:spPr>
        <p:txBody>
          <a:bodyPr wrap="square" rtlCol="0" anchor="ctr"/>
          <a:lstStyle/>
          <a:p>
            <a:pPr algn="l" indent="0" marL="0">
              <a:lnSpc>
                <a:spcPts val="780"/>
              </a:lnSpc>
              <a:buNone/>
            </a:pPr>
            <a:r>
              <a:rPr lang="en-US" sz="585" b="1" dirty="0">
                <a:solidFill>
                  <a:srgbClr val="FAF7F2">
                    <a:alpha val="99000"/>
                  </a:srgbClr>
                </a:solidFill>
                <a:latin typeface="Times" pitchFamily="34" charset="0"/>
                <a:ea typeface="Times" pitchFamily="34" charset="-122"/>
                <a:cs typeface="Times" pitchFamily="34" charset="-120"/>
              </a:rPr>
              <a:t>BU/Berklee students only</a:t>
            </a:r>
            <a:endParaRPr lang="en-US" sz="585" dirty="0"/>
          </a:p>
        </p:txBody>
      </p:sp>
      <p:sp>
        <p:nvSpPr>
          <p:cNvPr id="255" name="Text 227"/>
          <p:cNvSpPr/>
          <p:nvPr/>
        </p:nvSpPr>
        <p:spPr>
          <a:xfrm>
            <a:off x="1436060" y="12171694"/>
            <a:ext cx="800100" cy="128588"/>
          </a:xfrm>
          <a:prstGeom prst="rect">
            <a:avLst/>
          </a:prstGeom>
          <a:noFill/>
          <a:ln/>
        </p:spPr>
        <p:txBody>
          <a:bodyPr wrap="square" rtlCol="0" anchor="ctr"/>
          <a:lstStyle/>
          <a:p>
            <a:pPr algn="ctr" indent="0" marL="0">
              <a:lnSpc>
                <a:spcPts val="975"/>
              </a:lnSpc>
              <a:buNone/>
            </a:pPr>
            <a:r>
              <a:rPr lang="en-US" sz="683" b="1" dirty="0">
                <a:solidFill>
                  <a:srgbClr val="FAF7F2">
                    <a:alpha val="99000"/>
                  </a:srgbClr>
                </a:solidFill>
                <a:latin typeface="Teko" pitchFamily="34" charset="0"/>
                <a:ea typeface="Teko" pitchFamily="34" charset="-122"/>
                <a:cs typeface="Teko" pitchFamily="34" charset="-120"/>
              </a:rPr>
              <a:t>buy tickets</a:t>
            </a:r>
            <a:endParaRPr lang="en-US" sz="683" dirty="0"/>
          </a:p>
        </p:txBody>
      </p:sp>
      <p:sp>
        <p:nvSpPr>
          <p:cNvPr id="256" name="Text 228"/>
          <p:cNvSpPr/>
          <p:nvPr/>
        </p:nvSpPr>
        <p:spPr>
          <a:xfrm>
            <a:off x="1838655" y="11899167"/>
            <a:ext cx="686372" cy="128588"/>
          </a:xfrm>
          <a:prstGeom prst="rect">
            <a:avLst/>
          </a:prstGeom>
          <a:noFill/>
          <a:ln/>
        </p:spPr>
        <p:txBody>
          <a:bodyPr wrap="square" rtlCol="0" anchor="ctr"/>
          <a:lstStyle/>
          <a:p>
            <a:pPr algn="l" indent="0" marL="0">
              <a:lnSpc>
                <a:spcPts val="975"/>
              </a:lnSpc>
              <a:buNone/>
            </a:pPr>
            <a:r>
              <a:rPr lang="en-US" sz="683" dirty="0">
                <a:solidFill>
                  <a:srgbClr val="6B6D75">
                    <a:alpha val="99000"/>
                  </a:srgbClr>
                </a:solidFill>
                <a:latin typeface="Times" pitchFamily="34" charset="0"/>
                <a:ea typeface="Times" pitchFamily="34" charset="-122"/>
                <a:cs typeface="Times" pitchFamily="34" charset="-120"/>
              </a:rPr>
              <a:t>55 cap</a:t>
            </a:r>
            <a:endParaRPr lang="en-US" sz="683" dirty="0"/>
          </a:p>
        </p:txBody>
      </p:sp>
      <p:sp>
        <p:nvSpPr>
          <p:cNvPr id="257" name="Text 229"/>
          <p:cNvSpPr/>
          <p:nvPr/>
        </p:nvSpPr>
        <p:spPr>
          <a:xfrm>
            <a:off x="1473219" y="11899167"/>
            <a:ext cx="587271" cy="252413"/>
          </a:xfrm>
          <a:prstGeom prst="rect">
            <a:avLst/>
          </a:prstGeom>
          <a:noFill/>
          <a:ln/>
        </p:spPr>
        <p:txBody>
          <a:bodyPr wrap="square" rtlCol="0" anchor="ctr"/>
          <a:lstStyle/>
          <a:p>
            <a:pPr algn="l" indent="0" marL="0">
              <a:lnSpc>
                <a:spcPts val="975"/>
              </a:lnSpc>
              <a:buNone/>
            </a:pPr>
            <a:r>
              <a:rPr lang="en-US" sz="683" b="1" dirty="0">
                <a:solidFill>
                  <a:srgbClr val="1C1E26">
                    <a:alpha val="99000"/>
                  </a:srgbClr>
                </a:solidFill>
                <a:latin typeface="Times" pitchFamily="34" charset="0"/>
                <a:ea typeface="Times" pitchFamily="34" charset="-122"/>
                <a:cs typeface="Times" pitchFamily="34" charset="-120"/>
              </a:rPr>
              <a:t>$12</a:t>
            </a:r>
            <a:endParaRPr lang="en-US" sz="683" dirty="0"/>
          </a:p>
        </p:txBody>
      </p:sp>
      <p:sp>
        <p:nvSpPr>
          <p:cNvPr id="258" name="Text 230"/>
          <p:cNvSpPr/>
          <p:nvPr/>
        </p:nvSpPr>
        <p:spPr>
          <a:xfrm>
            <a:off x="2025117" y="11706702"/>
            <a:ext cx="790575"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Post-Punk</a:t>
            </a:r>
            <a:endParaRPr lang="en-US" sz="585" dirty="0"/>
          </a:p>
        </p:txBody>
      </p:sp>
      <p:sp>
        <p:nvSpPr>
          <p:cNvPr id="259" name="Text 231"/>
          <p:cNvSpPr/>
          <p:nvPr/>
        </p:nvSpPr>
        <p:spPr>
          <a:xfrm>
            <a:off x="1527246" y="11706702"/>
            <a:ext cx="809625"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Indie Rock</a:t>
            </a:r>
            <a:endParaRPr lang="en-US" sz="585" dirty="0"/>
          </a:p>
        </p:txBody>
      </p:sp>
      <p:sp>
        <p:nvSpPr>
          <p:cNvPr id="260" name="Text 232"/>
          <p:cNvSpPr/>
          <p:nvPr/>
        </p:nvSpPr>
        <p:spPr>
          <a:xfrm>
            <a:off x="1473219" y="11490373"/>
            <a:ext cx="1188073"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Allston, Boston, MA</a:t>
            </a:r>
            <a:endParaRPr lang="en-US" sz="683" dirty="0"/>
          </a:p>
        </p:txBody>
      </p:sp>
      <p:sp>
        <p:nvSpPr>
          <p:cNvPr id="261" name="Text 233"/>
          <p:cNvSpPr/>
          <p:nvPr/>
        </p:nvSpPr>
        <p:spPr>
          <a:xfrm>
            <a:off x="2300343" y="11292170"/>
            <a:ext cx="76200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9:00 PM</a:t>
            </a:r>
            <a:endParaRPr lang="en-US" sz="683" dirty="0"/>
          </a:p>
        </p:txBody>
      </p:sp>
      <p:sp>
        <p:nvSpPr>
          <p:cNvPr id="262" name="Text 234"/>
          <p:cNvSpPr/>
          <p:nvPr/>
        </p:nvSpPr>
        <p:spPr>
          <a:xfrm>
            <a:off x="1473219" y="11292170"/>
            <a:ext cx="1052512"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Sat, Jan 11, 2025</a:t>
            </a:r>
            <a:endParaRPr lang="en-US" sz="683" dirty="0"/>
          </a:p>
        </p:txBody>
      </p:sp>
      <p:sp>
        <p:nvSpPr>
          <p:cNvPr id="263" name="Text 235"/>
          <p:cNvSpPr/>
          <p:nvPr/>
        </p:nvSpPr>
        <p:spPr>
          <a:xfrm>
            <a:off x="1336956" y="10970091"/>
            <a:ext cx="2371096" cy="252413"/>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Angular guitars and driving rhythms with introspective lyrics.</a:t>
            </a:r>
            <a:endParaRPr lang="en-US" sz="683" dirty="0"/>
          </a:p>
        </p:txBody>
      </p:sp>
      <p:sp>
        <p:nvSpPr>
          <p:cNvPr id="264" name="Text 236"/>
          <p:cNvSpPr/>
          <p:nvPr/>
        </p:nvSpPr>
        <p:spPr>
          <a:xfrm>
            <a:off x="1336956" y="10750210"/>
            <a:ext cx="1090613" cy="171450"/>
          </a:xfrm>
          <a:prstGeom prst="rect">
            <a:avLst/>
          </a:prstGeom>
          <a:noFill/>
          <a:ln/>
        </p:spPr>
        <p:txBody>
          <a:bodyPr wrap="square" rtlCol="0" anchor="ctr"/>
          <a:lstStyle/>
          <a:p>
            <a:pPr algn="l" indent="0" marL="0">
              <a:lnSpc>
                <a:spcPts val="1317"/>
              </a:lnSpc>
              <a:buNone/>
            </a:pPr>
            <a:r>
              <a:rPr lang="en-US" sz="878" b="1" dirty="0">
                <a:solidFill>
                  <a:srgbClr val="1C1E26">
                    <a:alpha val="99000"/>
                  </a:srgbClr>
                </a:solidFill>
                <a:latin typeface="Teko" pitchFamily="34" charset="0"/>
                <a:ea typeface="Teko" pitchFamily="34" charset="-122"/>
                <a:cs typeface="Teko" pitchFamily="34" charset="-120"/>
              </a:rPr>
              <a:t>Crimson Wave</a:t>
            </a:r>
            <a:endParaRPr lang="en-US" sz="878" dirty="0"/>
          </a:p>
        </p:txBody>
      </p:sp>
      <p:sp>
        <p:nvSpPr>
          <p:cNvPr id="265" name="Text 237"/>
          <p:cNvSpPr/>
          <p:nvPr/>
        </p:nvSpPr>
        <p:spPr>
          <a:xfrm>
            <a:off x="5922437" y="5336892"/>
            <a:ext cx="1336725" cy="100013"/>
          </a:xfrm>
          <a:prstGeom prst="rect">
            <a:avLst/>
          </a:prstGeom>
          <a:noFill/>
          <a:ln/>
        </p:spPr>
        <p:txBody>
          <a:bodyPr wrap="square" rtlCol="0" anchor="ctr"/>
          <a:lstStyle/>
          <a:p>
            <a:pPr algn="l" indent="0" marL="0">
              <a:lnSpc>
                <a:spcPts val="780"/>
              </a:lnSpc>
              <a:buNone/>
            </a:pPr>
            <a:r>
              <a:rPr lang="en-US" sz="585" b="1" dirty="0">
                <a:solidFill>
                  <a:srgbClr val="FAF7F2">
                    <a:alpha val="99000"/>
                  </a:srgbClr>
                </a:solidFill>
                <a:latin typeface="Times" pitchFamily="34" charset="0"/>
                <a:ea typeface="Times" pitchFamily="34" charset="-122"/>
                <a:cs typeface="Times" pitchFamily="34" charset="-120"/>
              </a:rPr>
              <a:t>Northwestern students only</a:t>
            </a:r>
            <a:endParaRPr lang="en-US" sz="585" dirty="0"/>
          </a:p>
        </p:txBody>
      </p:sp>
      <p:sp>
        <p:nvSpPr>
          <p:cNvPr id="266" name="Text 238"/>
          <p:cNvSpPr/>
          <p:nvPr/>
        </p:nvSpPr>
        <p:spPr>
          <a:xfrm>
            <a:off x="5990561" y="8360985"/>
            <a:ext cx="800100" cy="128588"/>
          </a:xfrm>
          <a:prstGeom prst="rect">
            <a:avLst/>
          </a:prstGeom>
          <a:noFill/>
          <a:ln/>
        </p:spPr>
        <p:txBody>
          <a:bodyPr wrap="square" rtlCol="0" anchor="ctr"/>
          <a:lstStyle/>
          <a:p>
            <a:pPr algn="ctr" indent="0" marL="0">
              <a:lnSpc>
                <a:spcPts val="975"/>
              </a:lnSpc>
              <a:buNone/>
            </a:pPr>
            <a:r>
              <a:rPr lang="en-US" sz="683" b="1" dirty="0">
                <a:solidFill>
                  <a:srgbClr val="FAF7F2">
                    <a:alpha val="99000"/>
                  </a:srgbClr>
                </a:solidFill>
                <a:latin typeface="Teko" pitchFamily="34" charset="0"/>
                <a:ea typeface="Teko" pitchFamily="34" charset="-122"/>
                <a:cs typeface="Teko" pitchFamily="34" charset="-120"/>
              </a:rPr>
              <a:t>buy tickets</a:t>
            </a:r>
            <a:endParaRPr lang="en-US" sz="683" dirty="0"/>
          </a:p>
        </p:txBody>
      </p:sp>
      <p:sp>
        <p:nvSpPr>
          <p:cNvPr id="267" name="Text 239"/>
          <p:cNvSpPr/>
          <p:nvPr/>
        </p:nvSpPr>
        <p:spPr>
          <a:xfrm>
            <a:off x="6393155" y="8088456"/>
            <a:ext cx="686372" cy="128588"/>
          </a:xfrm>
          <a:prstGeom prst="rect">
            <a:avLst/>
          </a:prstGeom>
          <a:noFill/>
          <a:ln/>
        </p:spPr>
        <p:txBody>
          <a:bodyPr wrap="square" rtlCol="0" anchor="ctr"/>
          <a:lstStyle/>
          <a:p>
            <a:pPr algn="l" indent="0" marL="0">
              <a:lnSpc>
                <a:spcPts val="975"/>
              </a:lnSpc>
              <a:buNone/>
            </a:pPr>
            <a:r>
              <a:rPr lang="en-US" sz="683" dirty="0">
                <a:solidFill>
                  <a:srgbClr val="6B6D75">
                    <a:alpha val="99000"/>
                  </a:srgbClr>
                </a:solidFill>
                <a:latin typeface="Times" pitchFamily="34" charset="0"/>
                <a:ea typeface="Times" pitchFamily="34" charset="-122"/>
                <a:cs typeface="Times" pitchFamily="34" charset="-120"/>
              </a:rPr>
              <a:t>45 cap</a:t>
            </a:r>
            <a:endParaRPr lang="en-US" sz="683" dirty="0"/>
          </a:p>
        </p:txBody>
      </p:sp>
      <p:sp>
        <p:nvSpPr>
          <p:cNvPr id="268" name="Text 240"/>
          <p:cNvSpPr/>
          <p:nvPr/>
        </p:nvSpPr>
        <p:spPr>
          <a:xfrm>
            <a:off x="6027728" y="8088456"/>
            <a:ext cx="587271" cy="252413"/>
          </a:xfrm>
          <a:prstGeom prst="rect">
            <a:avLst/>
          </a:prstGeom>
          <a:noFill/>
          <a:ln/>
        </p:spPr>
        <p:txBody>
          <a:bodyPr wrap="square" rtlCol="0" anchor="ctr"/>
          <a:lstStyle/>
          <a:p>
            <a:pPr algn="l" indent="0" marL="0">
              <a:lnSpc>
                <a:spcPts val="975"/>
              </a:lnSpc>
              <a:buNone/>
            </a:pPr>
            <a:r>
              <a:rPr lang="en-US" sz="683" b="1" dirty="0">
                <a:solidFill>
                  <a:srgbClr val="1C1E26">
                    <a:alpha val="99000"/>
                  </a:srgbClr>
                </a:solidFill>
                <a:latin typeface="Times" pitchFamily="34" charset="0"/>
                <a:ea typeface="Times" pitchFamily="34" charset="-122"/>
                <a:cs typeface="Times" pitchFamily="34" charset="-120"/>
              </a:rPr>
              <a:t>$15</a:t>
            </a:r>
            <a:endParaRPr lang="en-US" sz="683" dirty="0"/>
          </a:p>
        </p:txBody>
      </p:sp>
      <p:sp>
        <p:nvSpPr>
          <p:cNvPr id="269" name="Text 241"/>
          <p:cNvSpPr/>
          <p:nvPr/>
        </p:nvSpPr>
        <p:spPr>
          <a:xfrm>
            <a:off x="6589269" y="7895991"/>
            <a:ext cx="704850"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Grunge</a:t>
            </a:r>
            <a:endParaRPr lang="en-US" sz="585" dirty="0"/>
          </a:p>
        </p:txBody>
      </p:sp>
      <p:sp>
        <p:nvSpPr>
          <p:cNvPr id="270" name="Text 242"/>
          <p:cNvSpPr/>
          <p:nvPr/>
        </p:nvSpPr>
        <p:spPr>
          <a:xfrm>
            <a:off x="6082072" y="7895991"/>
            <a:ext cx="819150"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Alternative</a:t>
            </a:r>
            <a:endParaRPr lang="en-US" sz="585" dirty="0"/>
          </a:p>
        </p:txBody>
      </p:sp>
      <p:sp>
        <p:nvSpPr>
          <p:cNvPr id="271" name="Text 243"/>
          <p:cNvSpPr/>
          <p:nvPr/>
        </p:nvSpPr>
        <p:spPr>
          <a:xfrm>
            <a:off x="6027728" y="7679663"/>
            <a:ext cx="1349113"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Wicker Park, Chicago, IL</a:t>
            </a:r>
            <a:endParaRPr lang="en-US" sz="683" dirty="0"/>
          </a:p>
        </p:txBody>
      </p:sp>
      <p:sp>
        <p:nvSpPr>
          <p:cNvPr id="272" name="Text 244"/>
          <p:cNvSpPr/>
          <p:nvPr/>
        </p:nvSpPr>
        <p:spPr>
          <a:xfrm>
            <a:off x="6843568" y="7481461"/>
            <a:ext cx="76200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8:00 PM</a:t>
            </a:r>
            <a:endParaRPr lang="en-US" sz="683" dirty="0"/>
          </a:p>
        </p:txBody>
      </p:sp>
      <p:sp>
        <p:nvSpPr>
          <p:cNvPr id="273" name="Text 245"/>
          <p:cNvSpPr/>
          <p:nvPr/>
        </p:nvSpPr>
        <p:spPr>
          <a:xfrm>
            <a:off x="6027728" y="7481461"/>
            <a:ext cx="1038225"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Thu, Jan 9, 2025</a:t>
            </a:r>
            <a:endParaRPr lang="en-US" sz="683" dirty="0"/>
          </a:p>
        </p:txBody>
      </p:sp>
      <p:sp>
        <p:nvSpPr>
          <p:cNvPr id="274" name="Text 246"/>
          <p:cNvSpPr/>
          <p:nvPr/>
        </p:nvSpPr>
        <p:spPr>
          <a:xfrm>
            <a:off x="5891456" y="7283258"/>
            <a:ext cx="220980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90s-inspired grunge with modern alternative edge.</a:t>
            </a:r>
            <a:endParaRPr lang="en-US" sz="683" dirty="0"/>
          </a:p>
        </p:txBody>
      </p:sp>
      <p:sp>
        <p:nvSpPr>
          <p:cNvPr id="275" name="Text 247"/>
          <p:cNvSpPr/>
          <p:nvPr/>
        </p:nvSpPr>
        <p:spPr>
          <a:xfrm>
            <a:off x="5891456" y="7063376"/>
            <a:ext cx="1114425" cy="171450"/>
          </a:xfrm>
          <a:prstGeom prst="rect">
            <a:avLst/>
          </a:prstGeom>
          <a:noFill/>
          <a:ln/>
        </p:spPr>
        <p:txBody>
          <a:bodyPr wrap="square" rtlCol="0" anchor="ctr"/>
          <a:lstStyle/>
          <a:p>
            <a:pPr algn="l" indent="0" marL="0">
              <a:lnSpc>
                <a:spcPts val="1317"/>
              </a:lnSpc>
              <a:buNone/>
            </a:pPr>
            <a:r>
              <a:rPr lang="en-US" sz="878" b="1" dirty="0">
                <a:solidFill>
                  <a:srgbClr val="1C1E26">
                    <a:alpha val="99000"/>
                  </a:srgbClr>
                </a:solidFill>
                <a:latin typeface="Teko" pitchFamily="34" charset="0"/>
                <a:ea typeface="Teko" pitchFamily="34" charset="-122"/>
                <a:cs typeface="Teko" pitchFamily="34" charset="-120"/>
              </a:rPr>
              <a:t>Velvet Thunder</a:t>
            </a:r>
            <a:endParaRPr lang="en-US" sz="878" dirty="0"/>
          </a:p>
        </p:txBody>
      </p:sp>
      <p:sp>
        <p:nvSpPr>
          <p:cNvPr id="276" name="Text 248"/>
          <p:cNvSpPr/>
          <p:nvPr/>
        </p:nvSpPr>
        <p:spPr>
          <a:xfrm>
            <a:off x="3713314" y="8484861"/>
            <a:ext cx="800100" cy="128588"/>
          </a:xfrm>
          <a:prstGeom prst="rect">
            <a:avLst/>
          </a:prstGeom>
          <a:noFill/>
          <a:ln/>
        </p:spPr>
        <p:txBody>
          <a:bodyPr wrap="square" rtlCol="0" anchor="ctr"/>
          <a:lstStyle/>
          <a:p>
            <a:pPr algn="ctr" indent="0" marL="0">
              <a:lnSpc>
                <a:spcPts val="975"/>
              </a:lnSpc>
              <a:buNone/>
            </a:pPr>
            <a:r>
              <a:rPr lang="en-US" sz="683" b="1" dirty="0">
                <a:solidFill>
                  <a:srgbClr val="FAF7F2">
                    <a:alpha val="99000"/>
                  </a:srgbClr>
                </a:solidFill>
                <a:latin typeface="Teko" pitchFamily="34" charset="0"/>
                <a:ea typeface="Teko" pitchFamily="34" charset="-122"/>
                <a:cs typeface="Teko" pitchFamily="34" charset="-120"/>
              </a:rPr>
              <a:t>buy tickets</a:t>
            </a:r>
            <a:endParaRPr lang="en-US" sz="683" dirty="0"/>
          </a:p>
        </p:txBody>
      </p:sp>
      <p:sp>
        <p:nvSpPr>
          <p:cNvPr id="277" name="Text 249"/>
          <p:cNvSpPr/>
          <p:nvPr/>
        </p:nvSpPr>
        <p:spPr>
          <a:xfrm>
            <a:off x="4115909" y="8212332"/>
            <a:ext cx="686372" cy="128588"/>
          </a:xfrm>
          <a:prstGeom prst="rect">
            <a:avLst/>
          </a:prstGeom>
          <a:noFill/>
          <a:ln/>
        </p:spPr>
        <p:txBody>
          <a:bodyPr wrap="square" rtlCol="0" anchor="ctr"/>
          <a:lstStyle/>
          <a:p>
            <a:pPr algn="l" indent="0" marL="0">
              <a:lnSpc>
                <a:spcPts val="975"/>
              </a:lnSpc>
              <a:buNone/>
            </a:pPr>
            <a:r>
              <a:rPr lang="en-US" sz="683" dirty="0">
                <a:solidFill>
                  <a:srgbClr val="6B6D75">
                    <a:alpha val="99000"/>
                  </a:srgbClr>
                </a:solidFill>
                <a:latin typeface="Times" pitchFamily="34" charset="0"/>
                <a:ea typeface="Times" pitchFamily="34" charset="-122"/>
                <a:cs typeface="Times" pitchFamily="34" charset="-120"/>
              </a:rPr>
              <a:t>30 cap</a:t>
            </a:r>
            <a:endParaRPr lang="en-US" sz="683" dirty="0"/>
          </a:p>
        </p:txBody>
      </p:sp>
      <p:sp>
        <p:nvSpPr>
          <p:cNvPr id="278" name="Text 250"/>
          <p:cNvSpPr/>
          <p:nvPr/>
        </p:nvSpPr>
        <p:spPr>
          <a:xfrm>
            <a:off x="3750473" y="8212332"/>
            <a:ext cx="587271" cy="252413"/>
          </a:xfrm>
          <a:prstGeom prst="rect">
            <a:avLst/>
          </a:prstGeom>
          <a:noFill/>
          <a:ln/>
        </p:spPr>
        <p:txBody>
          <a:bodyPr wrap="square" rtlCol="0" anchor="ctr"/>
          <a:lstStyle/>
          <a:p>
            <a:pPr algn="l" indent="0" marL="0">
              <a:lnSpc>
                <a:spcPts val="975"/>
              </a:lnSpc>
              <a:buNone/>
            </a:pPr>
            <a:r>
              <a:rPr lang="en-US" sz="683" b="1" dirty="0">
                <a:solidFill>
                  <a:srgbClr val="1C1E26">
                    <a:alpha val="99000"/>
                  </a:srgbClr>
                </a:solidFill>
                <a:latin typeface="Times" pitchFamily="34" charset="0"/>
                <a:ea typeface="Times" pitchFamily="34" charset="-122"/>
                <a:cs typeface="Times" pitchFamily="34" charset="-120"/>
              </a:rPr>
              <a:t>$20</a:t>
            </a:r>
            <a:endParaRPr lang="en-US" sz="683" dirty="0"/>
          </a:p>
        </p:txBody>
      </p:sp>
      <p:sp>
        <p:nvSpPr>
          <p:cNvPr id="279" name="Text 251"/>
          <p:cNvSpPr/>
          <p:nvPr/>
        </p:nvSpPr>
        <p:spPr>
          <a:xfrm>
            <a:off x="4094016" y="8019869"/>
            <a:ext cx="600075"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Soul</a:t>
            </a:r>
            <a:endParaRPr lang="en-US" sz="585" dirty="0"/>
          </a:p>
        </p:txBody>
      </p:sp>
      <p:sp>
        <p:nvSpPr>
          <p:cNvPr id="280" name="Text 252"/>
          <p:cNvSpPr/>
          <p:nvPr/>
        </p:nvSpPr>
        <p:spPr>
          <a:xfrm>
            <a:off x="3804938" y="8019869"/>
            <a:ext cx="600075"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Jazz</a:t>
            </a:r>
            <a:endParaRPr lang="en-US" sz="585" dirty="0"/>
          </a:p>
        </p:txBody>
      </p:sp>
      <p:sp>
        <p:nvSpPr>
          <p:cNvPr id="281" name="Text 253"/>
          <p:cNvSpPr/>
          <p:nvPr/>
        </p:nvSpPr>
        <p:spPr>
          <a:xfrm>
            <a:off x="3750473" y="7803540"/>
            <a:ext cx="1714549" cy="252413"/>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Mission District, San Francisco, CA</a:t>
            </a:r>
            <a:endParaRPr lang="en-US" sz="683" dirty="0"/>
          </a:p>
        </p:txBody>
      </p:sp>
      <p:sp>
        <p:nvSpPr>
          <p:cNvPr id="282" name="Text 254"/>
          <p:cNvSpPr/>
          <p:nvPr/>
        </p:nvSpPr>
        <p:spPr>
          <a:xfrm>
            <a:off x="4558436" y="7605337"/>
            <a:ext cx="76200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7:00 PM</a:t>
            </a:r>
            <a:endParaRPr lang="en-US" sz="683" dirty="0"/>
          </a:p>
        </p:txBody>
      </p:sp>
      <p:sp>
        <p:nvSpPr>
          <p:cNvPr id="283" name="Text 255"/>
          <p:cNvSpPr/>
          <p:nvPr/>
        </p:nvSpPr>
        <p:spPr>
          <a:xfrm>
            <a:off x="3750473" y="7605337"/>
            <a:ext cx="1033463"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Tue, Jan 7, 2025</a:t>
            </a:r>
            <a:endParaRPr lang="en-US" sz="683" dirty="0"/>
          </a:p>
        </p:txBody>
      </p:sp>
      <p:sp>
        <p:nvSpPr>
          <p:cNvPr id="284" name="Text 256"/>
          <p:cNvSpPr/>
          <p:nvPr/>
        </p:nvSpPr>
        <p:spPr>
          <a:xfrm>
            <a:off x="3614210" y="7283258"/>
            <a:ext cx="1956109" cy="252413"/>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Smooth jazz fusion with soulful vocals and improvisation.</a:t>
            </a:r>
            <a:endParaRPr lang="en-US" sz="683" dirty="0"/>
          </a:p>
        </p:txBody>
      </p:sp>
      <p:sp>
        <p:nvSpPr>
          <p:cNvPr id="285" name="Text 257"/>
          <p:cNvSpPr/>
          <p:nvPr/>
        </p:nvSpPr>
        <p:spPr>
          <a:xfrm>
            <a:off x="3614210" y="7063376"/>
            <a:ext cx="1585913" cy="171450"/>
          </a:xfrm>
          <a:prstGeom prst="rect">
            <a:avLst/>
          </a:prstGeom>
          <a:noFill/>
          <a:ln/>
        </p:spPr>
        <p:txBody>
          <a:bodyPr wrap="square" rtlCol="0" anchor="ctr"/>
          <a:lstStyle/>
          <a:p>
            <a:pPr algn="l" indent="0" marL="0">
              <a:lnSpc>
                <a:spcPts val="1317"/>
              </a:lnSpc>
              <a:buNone/>
            </a:pPr>
            <a:r>
              <a:rPr lang="en-US" sz="878" b="1" dirty="0">
                <a:solidFill>
                  <a:srgbClr val="1C1E26">
                    <a:alpha val="99000"/>
                  </a:srgbClr>
                </a:solidFill>
                <a:latin typeface="Teko" pitchFamily="34" charset="0"/>
                <a:ea typeface="Teko" pitchFamily="34" charset="-122"/>
                <a:cs typeface="Teko" pitchFamily="34" charset="-120"/>
              </a:rPr>
              <a:t>The Crossroads Collective</a:t>
            </a:r>
            <a:endParaRPr lang="en-US" sz="878" dirty="0"/>
          </a:p>
        </p:txBody>
      </p:sp>
      <p:sp>
        <p:nvSpPr>
          <p:cNvPr id="286" name="Text 258"/>
          <p:cNvSpPr/>
          <p:nvPr/>
        </p:nvSpPr>
        <p:spPr>
          <a:xfrm>
            <a:off x="2916386" y="5323004"/>
            <a:ext cx="773086" cy="100013"/>
          </a:xfrm>
          <a:prstGeom prst="rect">
            <a:avLst/>
          </a:prstGeom>
          <a:noFill/>
          <a:ln/>
        </p:spPr>
        <p:txBody>
          <a:bodyPr wrap="square" rtlCol="0" anchor="ctr"/>
          <a:lstStyle/>
          <a:p>
            <a:pPr algn="l" indent="0" marL="0">
              <a:lnSpc>
                <a:spcPts val="780"/>
              </a:lnSpc>
              <a:buNone/>
            </a:pPr>
            <a:r>
              <a:rPr lang="en-US" sz="585" b="1" dirty="0">
                <a:solidFill>
                  <a:srgbClr val="FFFFFF">
                    <a:alpha val="99000"/>
                  </a:srgbClr>
                </a:solidFill>
                <a:latin typeface="Times" pitchFamily="34" charset="0"/>
                <a:ea typeface="Times" pitchFamily="34" charset="-122"/>
                <a:cs typeface="Times" pitchFamily="34" charset="-120"/>
              </a:rPr>
              <a:t>only 3 left</a:t>
            </a:r>
            <a:endParaRPr lang="en-US" sz="585" dirty="0"/>
          </a:p>
        </p:txBody>
      </p:sp>
      <p:sp>
        <p:nvSpPr>
          <p:cNvPr id="287" name="Text 259"/>
          <p:cNvSpPr/>
          <p:nvPr/>
        </p:nvSpPr>
        <p:spPr>
          <a:xfrm>
            <a:off x="2916386" y="5323004"/>
            <a:ext cx="773086" cy="100013"/>
          </a:xfrm>
          <a:prstGeom prst="rect">
            <a:avLst/>
          </a:prstGeom>
          <a:noFill/>
          <a:ln/>
        </p:spPr>
        <p:txBody>
          <a:bodyPr wrap="square" rtlCol="0" anchor="ctr"/>
          <a:lstStyle/>
          <a:p>
            <a:pPr algn="l" indent="0" marL="0">
              <a:lnSpc>
                <a:spcPts val="780"/>
              </a:lnSpc>
              <a:buNone/>
            </a:pPr>
            <a:r>
              <a:rPr lang="en-US" sz="585" b="1" dirty="0">
                <a:solidFill>
                  <a:srgbClr val="FFFFFF">
                    <a:alpha val="99000"/>
                  </a:srgbClr>
                </a:solidFill>
                <a:latin typeface="Times" pitchFamily="34" charset="0"/>
                <a:ea typeface="Times" pitchFamily="34" charset="-122"/>
                <a:cs typeface="Times" pitchFamily="34" charset="-120"/>
              </a:rPr>
              <a:t>only 3 left</a:t>
            </a:r>
            <a:endParaRPr lang="en-US" sz="585" dirty="0"/>
          </a:p>
        </p:txBody>
      </p:sp>
      <p:sp>
        <p:nvSpPr>
          <p:cNvPr id="288" name="Text 260"/>
          <p:cNvSpPr/>
          <p:nvPr/>
        </p:nvSpPr>
        <p:spPr>
          <a:xfrm>
            <a:off x="2965937" y="5341586"/>
            <a:ext cx="773086" cy="100013"/>
          </a:xfrm>
          <a:prstGeom prst="rect">
            <a:avLst/>
          </a:prstGeom>
          <a:noFill/>
          <a:ln/>
        </p:spPr>
        <p:txBody>
          <a:bodyPr wrap="square" rtlCol="0" anchor="ctr"/>
          <a:lstStyle/>
          <a:p>
            <a:pPr algn="l" indent="0" marL="0">
              <a:lnSpc>
                <a:spcPts val="780"/>
              </a:lnSpc>
              <a:buNone/>
            </a:pPr>
            <a:r>
              <a:rPr lang="en-US" sz="585" b="1" dirty="0">
                <a:solidFill>
                  <a:srgbClr val="FFFFFF">
                    <a:alpha val="99000"/>
                  </a:srgbClr>
                </a:solidFill>
                <a:latin typeface="Times" pitchFamily="34" charset="0"/>
                <a:ea typeface="Times" pitchFamily="34" charset="-122"/>
                <a:cs typeface="Times" pitchFamily="34" charset="-120"/>
              </a:rPr>
              <a:t>only 3 left</a:t>
            </a:r>
            <a:endParaRPr lang="en-US" sz="585" dirty="0"/>
          </a:p>
        </p:txBody>
      </p:sp>
      <p:sp>
        <p:nvSpPr>
          <p:cNvPr id="289" name="Text 261"/>
          <p:cNvSpPr/>
          <p:nvPr/>
        </p:nvSpPr>
        <p:spPr>
          <a:xfrm>
            <a:off x="1436060" y="8484861"/>
            <a:ext cx="800100" cy="128588"/>
          </a:xfrm>
          <a:prstGeom prst="rect">
            <a:avLst/>
          </a:prstGeom>
          <a:noFill/>
          <a:ln/>
        </p:spPr>
        <p:txBody>
          <a:bodyPr wrap="square" rtlCol="0" anchor="ctr"/>
          <a:lstStyle/>
          <a:p>
            <a:pPr algn="ctr" indent="0" marL="0">
              <a:lnSpc>
                <a:spcPts val="975"/>
              </a:lnSpc>
              <a:buNone/>
            </a:pPr>
            <a:r>
              <a:rPr lang="en-US" sz="683" b="1" dirty="0">
                <a:solidFill>
                  <a:srgbClr val="FAF7F2">
                    <a:alpha val="99000"/>
                  </a:srgbClr>
                </a:solidFill>
                <a:latin typeface="Teko" pitchFamily="34" charset="0"/>
                <a:ea typeface="Teko" pitchFamily="34" charset="-122"/>
                <a:cs typeface="Teko" pitchFamily="34" charset="-120"/>
              </a:rPr>
              <a:t>buy tickets</a:t>
            </a:r>
            <a:endParaRPr lang="en-US" sz="683" dirty="0"/>
          </a:p>
        </p:txBody>
      </p:sp>
      <p:sp>
        <p:nvSpPr>
          <p:cNvPr id="290" name="Text 262"/>
          <p:cNvSpPr/>
          <p:nvPr/>
        </p:nvSpPr>
        <p:spPr>
          <a:xfrm>
            <a:off x="1838655" y="8212332"/>
            <a:ext cx="686372" cy="128588"/>
          </a:xfrm>
          <a:prstGeom prst="rect">
            <a:avLst/>
          </a:prstGeom>
          <a:noFill/>
          <a:ln/>
        </p:spPr>
        <p:txBody>
          <a:bodyPr wrap="square" rtlCol="0" anchor="ctr"/>
          <a:lstStyle/>
          <a:p>
            <a:pPr algn="l" indent="0" marL="0">
              <a:lnSpc>
                <a:spcPts val="975"/>
              </a:lnSpc>
              <a:buNone/>
            </a:pPr>
            <a:r>
              <a:rPr lang="en-US" sz="683" dirty="0">
                <a:solidFill>
                  <a:srgbClr val="6B6D75">
                    <a:alpha val="99000"/>
                  </a:srgbClr>
                </a:solidFill>
                <a:latin typeface="Times" pitchFamily="34" charset="0"/>
                <a:ea typeface="Times" pitchFamily="34" charset="-122"/>
                <a:cs typeface="Times" pitchFamily="34" charset="-120"/>
              </a:rPr>
              <a:t>40 cap</a:t>
            </a:r>
            <a:endParaRPr lang="en-US" sz="683" dirty="0"/>
          </a:p>
        </p:txBody>
      </p:sp>
      <p:sp>
        <p:nvSpPr>
          <p:cNvPr id="291" name="Text 263"/>
          <p:cNvSpPr/>
          <p:nvPr/>
        </p:nvSpPr>
        <p:spPr>
          <a:xfrm>
            <a:off x="1473219" y="8212332"/>
            <a:ext cx="587271" cy="252413"/>
          </a:xfrm>
          <a:prstGeom prst="rect">
            <a:avLst/>
          </a:prstGeom>
          <a:noFill/>
          <a:ln/>
        </p:spPr>
        <p:txBody>
          <a:bodyPr wrap="square" rtlCol="0" anchor="ctr"/>
          <a:lstStyle/>
          <a:p>
            <a:pPr algn="l" indent="0" marL="0">
              <a:lnSpc>
                <a:spcPts val="975"/>
              </a:lnSpc>
              <a:buNone/>
            </a:pPr>
            <a:r>
              <a:rPr lang="en-US" sz="683" b="1" dirty="0">
                <a:solidFill>
                  <a:srgbClr val="1C1E26">
                    <a:alpha val="99000"/>
                  </a:srgbClr>
                </a:solidFill>
                <a:latin typeface="Times" pitchFamily="34" charset="0"/>
                <a:ea typeface="Times" pitchFamily="34" charset="-122"/>
                <a:cs typeface="Times" pitchFamily="34" charset="-120"/>
              </a:rPr>
              <a:t>$18</a:t>
            </a:r>
            <a:endParaRPr lang="en-US" sz="683" dirty="0"/>
          </a:p>
        </p:txBody>
      </p:sp>
      <p:sp>
        <p:nvSpPr>
          <p:cNvPr id="292" name="Text 264"/>
          <p:cNvSpPr/>
          <p:nvPr/>
        </p:nvSpPr>
        <p:spPr>
          <a:xfrm>
            <a:off x="2002308" y="8019869"/>
            <a:ext cx="785813"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Synth Pop</a:t>
            </a:r>
            <a:endParaRPr lang="en-US" sz="585" dirty="0"/>
          </a:p>
        </p:txBody>
      </p:sp>
      <p:sp>
        <p:nvSpPr>
          <p:cNvPr id="293" name="Text 265"/>
          <p:cNvSpPr/>
          <p:nvPr/>
        </p:nvSpPr>
        <p:spPr>
          <a:xfrm>
            <a:off x="1527055" y="8019869"/>
            <a:ext cx="785813"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Electronic</a:t>
            </a:r>
            <a:endParaRPr lang="en-US" sz="585" dirty="0"/>
          </a:p>
        </p:txBody>
      </p:sp>
      <p:sp>
        <p:nvSpPr>
          <p:cNvPr id="294" name="Text 266"/>
          <p:cNvSpPr/>
          <p:nvPr/>
        </p:nvSpPr>
        <p:spPr>
          <a:xfrm>
            <a:off x="1473219" y="7803540"/>
            <a:ext cx="1497765" cy="252413"/>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Silver Lake, Los Angeles, CA</a:t>
            </a:r>
            <a:endParaRPr lang="en-US" sz="683" dirty="0"/>
          </a:p>
        </p:txBody>
      </p:sp>
      <p:sp>
        <p:nvSpPr>
          <p:cNvPr id="295" name="Text 267"/>
          <p:cNvSpPr/>
          <p:nvPr/>
        </p:nvSpPr>
        <p:spPr>
          <a:xfrm>
            <a:off x="2260181" y="7605337"/>
            <a:ext cx="76200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8:30 PM</a:t>
            </a:r>
            <a:endParaRPr lang="en-US" sz="683" dirty="0"/>
          </a:p>
        </p:txBody>
      </p:sp>
      <p:sp>
        <p:nvSpPr>
          <p:cNvPr id="296" name="Text 268"/>
          <p:cNvSpPr/>
          <p:nvPr/>
        </p:nvSpPr>
        <p:spPr>
          <a:xfrm>
            <a:off x="1473219" y="7605337"/>
            <a:ext cx="100965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Sat, Jan 4, 2025</a:t>
            </a:r>
            <a:endParaRPr lang="en-US" sz="683" dirty="0"/>
          </a:p>
        </p:txBody>
      </p:sp>
      <p:sp>
        <p:nvSpPr>
          <p:cNvPr id="297" name="Text 269"/>
          <p:cNvSpPr/>
          <p:nvPr/>
        </p:nvSpPr>
        <p:spPr>
          <a:xfrm>
            <a:off x="1336956" y="7283258"/>
            <a:ext cx="2284382" cy="252413"/>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Synth-driven electronic soundscapes meet infectious pop melodies.</a:t>
            </a:r>
            <a:endParaRPr lang="en-US" sz="683" dirty="0"/>
          </a:p>
        </p:txBody>
      </p:sp>
      <p:sp>
        <p:nvSpPr>
          <p:cNvPr id="298" name="Text 270"/>
          <p:cNvSpPr/>
          <p:nvPr/>
        </p:nvSpPr>
        <p:spPr>
          <a:xfrm>
            <a:off x="1336956" y="7063376"/>
            <a:ext cx="895350" cy="171450"/>
          </a:xfrm>
          <a:prstGeom prst="rect">
            <a:avLst/>
          </a:prstGeom>
          <a:noFill/>
          <a:ln/>
        </p:spPr>
        <p:txBody>
          <a:bodyPr wrap="square" rtlCol="0" anchor="ctr"/>
          <a:lstStyle/>
          <a:p>
            <a:pPr algn="l" indent="0" marL="0">
              <a:lnSpc>
                <a:spcPts val="1317"/>
              </a:lnSpc>
              <a:buNone/>
            </a:pPr>
            <a:r>
              <a:rPr lang="en-US" sz="878" b="1" dirty="0">
                <a:solidFill>
                  <a:srgbClr val="1C1E26">
                    <a:alpha val="99000"/>
                  </a:srgbClr>
                </a:solidFill>
                <a:latin typeface="Teko" pitchFamily="34" charset="0"/>
                <a:ea typeface="Teko" pitchFamily="34" charset="-122"/>
                <a:cs typeface="Teko" pitchFamily="34" charset="-120"/>
              </a:rPr>
              <a:t>Neon Drift</a:t>
            </a:r>
            <a:endParaRPr lang="en-US" sz="878" dirty="0"/>
          </a:p>
        </p:txBody>
      </p:sp>
      <p:sp>
        <p:nvSpPr>
          <p:cNvPr id="299" name="Text 271"/>
          <p:cNvSpPr/>
          <p:nvPr/>
        </p:nvSpPr>
        <p:spPr>
          <a:xfrm>
            <a:off x="5914205" y="1637671"/>
            <a:ext cx="1225236" cy="100013"/>
          </a:xfrm>
          <a:prstGeom prst="rect">
            <a:avLst/>
          </a:prstGeom>
          <a:noFill/>
          <a:ln/>
        </p:spPr>
        <p:txBody>
          <a:bodyPr wrap="square" rtlCol="0" anchor="ctr"/>
          <a:lstStyle/>
          <a:p>
            <a:pPr algn="l" indent="0" marL="0">
              <a:lnSpc>
                <a:spcPts val="780"/>
              </a:lnSpc>
              <a:buNone/>
            </a:pPr>
            <a:r>
              <a:rPr lang="en-US" sz="585" b="1" dirty="0">
                <a:solidFill>
                  <a:srgbClr val="FAF7F2">
                    <a:alpha val="99000"/>
                  </a:srgbClr>
                </a:solidFill>
                <a:latin typeface="Times" pitchFamily="34" charset="0"/>
                <a:ea typeface="Times" pitchFamily="34" charset="-122"/>
                <a:cs typeface="Times" pitchFamily="34" charset="-120"/>
              </a:rPr>
              <a:t>UT Austin students only</a:t>
            </a:r>
            <a:endParaRPr lang="en-US" sz="585" dirty="0"/>
          </a:p>
        </p:txBody>
      </p:sp>
      <p:sp>
        <p:nvSpPr>
          <p:cNvPr id="300" name="Text 272"/>
          <p:cNvSpPr/>
          <p:nvPr/>
        </p:nvSpPr>
        <p:spPr>
          <a:xfrm>
            <a:off x="5990561" y="4798028"/>
            <a:ext cx="800100" cy="128588"/>
          </a:xfrm>
          <a:prstGeom prst="rect">
            <a:avLst/>
          </a:prstGeom>
          <a:noFill/>
          <a:ln/>
        </p:spPr>
        <p:txBody>
          <a:bodyPr wrap="square" rtlCol="0" anchor="ctr"/>
          <a:lstStyle/>
          <a:p>
            <a:pPr algn="ctr" indent="0" marL="0">
              <a:lnSpc>
                <a:spcPts val="975"/>
              </a:lnSpc>
              <a:buNone/>
            </a:pPr>
            <a:r>
              <a:rPr lang="en-US" sz="683" b="1" dirty="0">
                <a:solidFill>
                  <a:srgbClr val="FAF7F2">
                    <a:alpha val="99000"/>
                  </a:srgbClr>
                </a:solidFill>
                <a:latin typeface="Teko" pitchFamily="34" charset="0"/>
                <a:ea typeface="Teko" pitchFamily="34" charset="-122"/>
                <a:cs typeface="Teko" pitchFamily="34" charset="-120"/>
              </a:rPr>
              <a:t>buy tickets</a:t>
            </a:r>
            <a:endParaRPr lang="en-US" sz="683" dirty="0"/>
          </a:p>
        </p:txBody>
      </p:sp>
      <p:sp>
        <p:nvSpPr>
          <p:cNvPr id="301" name="Text 273"/>
          <p:cNvSpPr/>
          <p:nvPr/>
        </p:nvSpPr>
        <p:spPr>
          <a:xfrm>
            <a:off x="6393155" y="4525499"/>
            <a:ext cx="686372" cy="128588"/>
          </a:xfrm>
          <a:prstGeom prst="rect">
            <a:avLst/>
          </a:prstGeom>
          <a:noFill/>
          <a:ln/>
        </p:spPr>
        <p:txBody>
          <a:bodyPr wrap="square" rtlCol="0" anchor="ctr"/>
          <a:lstStyle/>
          <a:p>
            <a:pPr algn="l" indent="0" marL="0">
              <a:lnSpc>
                <a:spcPts val="975"/>
              </a:lnSpc>
              <a:buNone/>
            </a:pPr>
            <a:r>
              <a:rPr lang="en-US" sz="683" dirty="0">
                <a:solidFill>
                  <a:srgbClr val="6B6D75">
                    <a:alpha val="99000"/>
                  </a:srgbClr>
                </a:solidFill>
                <a:latin typeface="Times" pitchFamily="34" charset="0"/>
                <a:ea typeface="Times" pitchFamily="34" charset="-122"/>
                <a:cs typeface="Times" pitchFamily="34" charset="-120"/>
              </a:rPr>
              <a:t>60 cap</a:t>
            </a:r>
            <a:endParaRPr lang="en-US" sz="683" dirty="0"/>
          </a:p>
        </p:txBody>
      </p:sp>
      <p:sp>
        <p:nvSpPr>
          <p:cNvPr id="302" name="Text 274"/>
          <p:cNvSpPr/>
          <p:nvPr/>
        </p:nvSpPr>
        <p:spPr>
          <a:xfrm>
            <a:off x="6029323" y="4524375"/>
            <a:ext cx="666750" cy="128588"/>
          </a:xfrm>
          <a:prstGeom prst="rect">
            <a:avLst/>
          </a:prstGeom>
          <a:noFill/>
          <a:ln/>
        </p:spPr>
        <p:txBody>
          <a:bodyPr wrap="square" rtlCol="0" anchor="ctr"/>
          <a:lstStyle/>
          <a:p>
            <a:pPr algn="l" indent="0" marL="0">
              <a:lnSpc>
                <a:spcPts val="975"/>
              </a:lnSpc>
              <a:buNone/>
            </a:pPr>
            <a:r>
              <a:rPr lang="en-US" sz="683" b="1" dirty="0">
                <a:solidFill>
                  <a:srgbClr val="1C1E26">
                    <a:alpha val="99000"/>
                  </a:srgbClr>
                </a:solidFill>
                <a:latin typeface="Times" pitchFamily="34" charset="0"/>
                <a:ea typeface="Times" pitchFamily="34" charset="-122"/>
                <a:cs typeface="Times" pitchFamily="34" charset="-120"/>
              </a:rPr>
              <a:t>$10</a:t>
            </a:r>
            <a:endParaRPr lang="en-US" sz="683" dirty="0"/>
          </a:p>
        </p:txBody>
      </p:sp>
      <p:sp>
        <p:nvSpPr>
          <p:cNvPr id="303" name="Text 275"/>
          <p:cNvSpPr/>
          <p:nvPr/>
        </p:nvSpPr>
        <p:spPr>
          <a:xfrm>
            <a:off x="6399132" y="4333036"/>
            <a:ext cx="881063"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Garage Rock</a:t>
            </a:r>
            <a:endParaRPr lang="en-US" sz="585" dirty="0"/>
          </a:p>
        </p:txBody>
      </p:sp>
      <p:sp>
        <p:nvSpPr>
          <p:cNvPr id="304" name="Text 276"/>
          <p:cNvSpPr/>
          <p:nvPr/>
        </p:nvSpPr>
        <p:spPr>
          <a:xfrm>
            <a:off x="6082455" y="4333036"/>
            <a:ext cx="628650"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Punk</a:t>
            </a:r>
            <a:endParaRPr lang="en-US" sz="585" dirty="0"/>
          </a:p>
        </p:txBody>
      </p:sp>
      <p:sp>
        <p:nvSpPr>
          <p:cNvPr id="305" name="Text 277"/>
          <p:cNvSpPr/>
          <p:nvPr/>
        </p:nvSpPr>
        <p:spPr>
          <a:xfrm>
            <a:off x="6027728" y="4116707"/>
            <a:ext cx="1287174"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East Austin, Austin, TX</a:t>
            </a:r>
            <a:endParaRPr lang="en-US" sz="683" dirty="0"/>
          </a:p>
        </p:txBody>
      </p:sp>
      <p:sp>
        <p:nvSpPr>
          <p:cNvPr id="306" name="Text 278"/>
          <p:cNvSpPr/>
          <p:nvPr/>
        </p:nvSpPr>
        <p:spPr>
          <a:xfrm>
            <a:off x="6843568" y="3918504"/>
            <a:ext cx="76200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9:00 PM</a:t>
            </a:r>
            <a:endParaRPr lang="en-US" sz="683" dirty="0"/>
          </a:p>
        </p:txBody>
      </p:sp>
      <p:sp>
        <p:nvSpPr>
          <p:cNvPr id="307" name="Text 279"/>
          <p:cNvSpPr/>
          <p:nvPr/>
        </p:nvSpPr>
        <p:spPr>
          <a:xfrm>
            <a:off x="6027728" y="3918504"/>
            <a:ext cx="1038225"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Thu, Jan 2, 2025</a:t>
            </a:r>
            <a:endParaRPr lang="en-US" sz="683" dirty="0"/>
          </a:p>
        </p:txBody>
      </p:sp>
      <p:sp>
        <p:nvSpPr>
          <p:cNvPr id="308" name="Text 280"/>
          <p:cNvSpPr/>
          <p:nvPr/>
        </p:nvSpPr>
        <p:spPr>
          <a:xfrm>
            <a:off x="5891456" y="3596426"/>
            <a:ext cx="2352514" cy="252413"/>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Raw, high-energy punk show. Bring earplugs and your dancing shoes.</a:t>
            </a:r>
            <a:endParaRPr lang="en-US" sz="683" dirty="0"/>
          </a:p>
        </p:txBody>
      </p:sp>
      <p:sp>
        <p:nvSpPr>
          <p:cNvPr id="309" name="Text 281"/>
          <p:cNvSpPr/>
          <p:nvPr/>
        </p:nvSpPr>
        <p:spPr>
          <a:xfrm>
            <a:off x="5891456" y="3376543"/>
            <a:ext cx="1371600" cy="171450"/>
          </a:xfrm>
          <a:prstGeom prst="rect">
            <a:avLst/>
          </a:prstGeom>
          <a:noFill/>
          <a:ln/>
        </p:spPr>
        <p:txBody>
          <a:bodyPr wrap="square" rtlCol="0" anchor="ctr"/>
          <a:lstStyle/>
          <a:p>
            <a:pPr algn="l" indent="0" marL="0">
              <a:lnSpc>
                <a:spcPts val="1317"/>
              </a:lnSpc>
              <a:buNone/>
            </a:pPr>
            <a:r>
              <a:rPr lang="en-US" sz="878" b="1" dirty="0">
                <a:solidFill>
                  <a:srgbClr val="1C1E26">
                    <a:alpha val="99000"/>
                  </a:srgbClr>
                </a:solidFill>
                <a:latin typeface="Teko" pitchFamily="34" charset="0"/>
                <a:ea typeface="Teko" pitchFamily="34" charset="-122"/>
                <a:cs typeface="Teko" pitchFamily="34" charset="-120"/>
              </a:rPr>
              <a:t>Basement Frequency</a:t>
            </a:r>
            <a:endParaRPr lang="en-US" sz="878" dirty="0"/>
          </a:p>
        </p:txBody>
      </p:sp>
      <p:sp>
        <p:nvSpPr>
          <p:cNvPr id="310" name="Text 282"/>
          <p:cNvSpPr/>
          <p:nvPr/>
        </p:nvSpPr>
        <p:spPr>
          <a:xfrm>
            <a:off x="5251321" y="1650059"/>
            <a:ext cx="709613" cy="100013"/>
          </a:xfrm>
          <a:prstGeom prst="rect">
            <a:avLst/>
          </a:prstGeom>
          <a:noFill/>
          <a:ln/>
        </p:spPr>
        <p:txBody>
          <a:bodyPr wrap="square" rtlCol="0" anchor="ctr"/>
          <a:lstStyle/>
          <a:p>
            <a:pPr algn="l" indent="0" marL="0">
              <a:lnSpc>
                <a:spcPts val="780"/>
              </a:lnSpc>
              <a:buNone/>
            </a:pPr>
            <a:r>
              <a:rPr lang="en-US" sz="585" b="1" dirty="0">
                <a:solidFill>
                  <a:srgbClr val="FAF7F2">
                    <a:alpha val="99000"/>
                  </a:srgbClr>
                </a:solidFill>
                <a:latin typeface="Times" pitchFamily="34" charset="0"/>
                <a:ea typeface="Times" pitchFamily="34" charset="-122"/>
                <a:cs typeface="Times" pitchFamily="34" charset="-120"/>
              </a:rPr>
              <a:t>sold out</a:t>
            </a:r>
            <a:endParaRPr lang="en-US" sz="585" dirty="0"/>
          </a:p>
        </p:txBody>
      </p:sp>
      <p:sp>
        <p:nvSpPr>
          <p:cNvPr id="311" name="Text 283"/>
          <p:cNvSpPr/>
          <p:nvPr/>
        </p:nvSpPr>
        <p:spPr>
          <a:xfrm>
            <a:off x="3713314" y="4798028"/>
            <a:ext cx="704850" cy="128588"/>
          </a:xfrm>
          <a:prstGeom prst="rect">
            <a:avLst/>
          </a:prstGeom>
          <a:noFill/>
          <a:ln/>
        </p:spPr>
        <p:txBody>
          <a:bodyPr wrap="square" rtlCol="0" anchor="ctr"/>
          <a:lstStyle/>
          <a:p>
            <a:pPr algn="ctr" indent="0" marL="0">
              <a:lnSpc>
                <a:spcPts val="975"/>
              </a:lnSpc>
              <a:buNone/>
            </a:pPr>
            <a:r>
              <a:rPr lang="en-US" sz="683" b="1" dirty="0">
                <a:solidFill>
                  <a:srgbClr val="FAF7F2">
                    <a:alpha val="99000"/>
                  </a:srgbClr>
                </a:solidFill>
                <a:latin typeface="Teko" pitchFamily="34" charset="0"/>
                <a:ea typeface="Teko" pitchFamily="34" charset="-122"/>
                <a:cs typeface="Teko" pitchFamily="34" charset="-120"/>
              </a:rPr>
              <a:t>sold out</a:t>
            </a:r>
            <a:endParaRPr lang="en-US" sz="683" dirty="0"/>
          </a:p>
        </p:txBody>
      </p:sp>
      <p:sp>
        <p:nvSpPr>
          <p:cNvPr id="312" name="Text 284"/>
          <p:cNvSpPr/>
          <p:nvPr/>
        </p:nvSpPr>
        <p:spPr>
          <a:xfrm>
            <a:off x="4115909" y="4525499"/>
            <a:ext cx="686372" cy="128588"/>
          </a:xfrm>
          <a:prstGeom prst="rect">
            <a:avLst/>
          </a:prstGeom>
          <a:noFill/>
          <a:ln/>
        </p:spPr>
        <p:txBody>
          <a:bodyPr wrap="square" rtlCol="0" anchor="ctr"/>
          <a:lstStyle/>
          <a:p>
            <a:pPr algn="l" indent="0" marL="0">
              <a:lnSpc>
                <a:spcPts val="975"/>
              </a:lnSpc>
              <a:buNone/>
            </a:pPr>
            <a:r>
              <a:rPr lang="en-US" sz="683" dirty="0">
                <a:solidFill>
                  <a:srgbClr val="6B6D75">
                    <a:alpha val="99000"/>
                  </a:srgbClr>
                </a:solidFill>
                <a:latin typeface="Times" pitchFamily="34" charset="0"/>
                <a:ea typeface="Times" pitchFamily="34" charset="-122"/>
                <a:cs typeface="Times" pitchFamily="34" charset="-120"/>
              </a:rPr>
              <a:t>35 cap</a:t>
            </a:r>
            <a:endParaRPr lang="en-US" sz="683" dirty="0"/>
          </a:p>
        </p:txBody>
      </p:sp>
      <p:sp>
        <p:nvSpPr>
          <p:cNvPr id="313" name="Text 285"/>
          <p:cNvSpPr/>
          <p:nvPr/>
        </p:nvSpPr>
        <p:spPr>
          <a:xfrm>
            <a:off x="3752849" y="4524375"/>
            <a:ext cx="652463" cy="128588"/>
          </a:xfrm>
          <a:prstGeom prst="rect">
            <a:avLst/>
          </a:prstGeom>
          <a:noFill/>
          <a:ln/>
        </p:spPr>
        <p:txBody>
          <a:bodyPr wrap="square" rtlCol="0" anchor="ctr"/>
          <a:lstStyle/>
          <a:p>
            <a:pPr algn="l" indent="0" marL="0">
              <a:lnSpc>
                <a:spcPts val="975"/>
              </a:lnSpc>
              <a:buNone/>
            </a:pPr>
            <a:r>
              <a:rPr lang="en-US" sz="683" b="1" dirty="0">
                <a:solidFill>
                  <a:srgbClr val="1C1E26">
                    <a:alpha val="99000"/>
                  </a:srgbClr>
                </a:solidFill>
                <a:latin typeface="Times" pitchFamily="34" charset="0"/>
                <a:ea typeface="Times" pitchFamily="34" charset="-122"/>
                <a:cs typeface="Times" pitchFamily="34" charset="-120"/>
              </a:rPr>
              <a:t>$12</a:t>
            </a:r>
            <a:endParaRPr lang="en-US" sz="683" dirty="0"/>
          </a:p>
        </p:txBody>
      </p:sp>
      <p:sp>
        <p:nvSpPr>
          <p:cNvPr id="314" name="Text 286"/>
          <p:cNvSpPr/>
          <p:nvPr/>
        </p:nvSpPr>
        <p:spPr>
          <a:xfrm>
            <a:off x="4098347" y="4333036"/>
            <a:ext cx="1042988"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Singer-Songwriter</a:t>
            </a:r>
            <a:endParaRPr lang="en-US" sz="585" dirty="0"/>
          </a:p>
        </p:txBody>
      </p:sp>
      <p:sp>
        <p:nvSpPr>
          <p:cNvPr id="315" name="Text 287"/>
          <p:cNvSpPr/>
          <p:nvPr/>
        </p:nvSpPr>
        <p:spPr>
          <a:xfrm>
            <a:off x="3804685" y="4333036"/>
            <a:ext cx="604838"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Folk</a:t>
            </a:r>
            <a:endParaRPr lang="en-US" sz="585" dirty="0"/>
          </a:p>
        </p:txBody>
      </p:sp>
      <p:sp>
        <p:nvSpPr>
          <p:cNvPr id="316" name="Text 288"/>
          <p:cNvSpPr/>
          <p:nvPr/>
        </p:nvSpPr>
        <p:spPr>
          <a:xfrm>
            <a:off x="3750473" y="4116707"/>
            <a:ext cx="1330531"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Capitol Hill, Seattle, WA</a:t>
            </a:r>
            <a:endParaRPr lang="en-US" sz="683" dirty="0"/>
          </a:p>
        </p:txBody>
      </p:sp>
      <p:sp>
        <p:nvSpPr>
          <p:cNvPr id="317" name="Text 289"/>
          <p:cNvSpPr/>
          <p:nvPr/>
        </p:nvSpPr>
        <p:spPr>
          <a:xfrm>
            <a:off x="4628941" y="3918504"/>
            <a:ext cx="76200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7:30 PM</a:t>
            </a:r>
            <a:endParaRPr lang="en-US" sz="683" dirty="0"/>
          </a:p>
        </p:txBody>
      </p:sp>
      <p:sp>
        <p:nvSpPr>
          <p:cNvPr id="318" name="Text 290"/>
          <p:cNvSpPr/>
          <p:nvPr/>
        </p:nvSpPr>
        <p:spPr>
          <a:xfrm>
            <a:off x="3750473" y="3918504"/>
            <a:ext cx="110490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Sun, Dec 29, 2024</a:t>
            </a:r>
            <a:endParaRPr lang="en-US" sz="683" dirty="0"/>
          </a:p>
        </p:txBody>
      </p:sp>
      <p:sp>
        <p:nvSpPr>
          <p:cNvPr id="319" name="Text 291"/>
          <p:cNvSpPr/>
          <p:nvPr/>
        </p:nvSpPr>
        <p:spPr>
          <a:xfrm>
            <a:off x="3614210" y="3596426"/>
            <a:ext cx="1999466" cy="252413"/>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Intimate acoustic performance with heartfelt storytelling.</a:t>
            </a:r>
            <a:endParaRPr lang="en-US" sz="683" dirty="0"/>
          </a:p>
        </p:txBody>
      </p:sp>
      <p:sp>
        <p:nvSpPr>
          <p:cNvPr id="320" name="Text 292"/>
          <p:cNvSpPr/>
          <p:nvPr/>
        </p:nvSpPr>
        <p:spPr>
          <a:xfrm>
            <a:off x="3614210" y="3376543"/>
            <a:ext cx="909638" cy="171450"/>
          </a:xfrm>
          <a:prstGeom prst="rect">
            <a:avLst/>
          </a:prstGeom>
          <a:noFill/>
          <a:ln/>
        </p:spPr>
        <p:txBody>
          <a:bodyPr wrap="square" rtlCol="0" anchor="ctr"/>
          <a:lstStyle/>
          <a:p>
            <a:pPr algn="l" indent="0" marL="0">
              <a:lnSpc>
                <a:spcPts val="1317"/>
              </a:lnSpc>
              <a:buNone/>
            </a:pPr>
            <a:r>
              <a:rPr lang="en-US" sz="878" b="1" dirty="0">
                <a:solidFill>
                  <a:srgbClr val="1C1E26">
                    <a:alpha val="99000"/>
                  </a:srgbClr>
                </a:solidFill>
                <a:latin typeface="Teko" pitchFamily="34" charset="0"/>
                <a:ea typeface="Teko" pitchFamily="34" charset="-122"/>
                <a:cs typeface="Teko" pitchFamily="34" charset="-120"/>
              </a:rPr>
              <a:t>Luna Mara</a:t>
            </a:r>
            <a:endParaRPr lang="en-US" sz="878" dirty="0"/>
          </a:p>
        </p:txBody>
      </p:sp>
      <p:sp>
        <p:nvSpPr>
          <p:cNvPr id="321" name="Text 293"/>
          <p:cNvSpPr/>
          <p:nvPr/>
        </p:nvSpPr>
        <p:spPr>
          <a:xfrm>
            <a:off x="2910193" y="1637671"/>
            <a:ext cx="773086" cy="100013"/>
          </a:xfrm>
          <a:prstGeom prst="rect">
            <a:avLst/>
          </a:prstGeom>
          <a:noFill/>
          <a:ln/>
        </p:spPr>
        <p:txBody>
          <a:bodyPr wrap="square" rtlCol="0" anchor="ctr"/>
          <a:lstStyle/>
          <a:p>
            <a:pPr algn="l" indent="0" marL="0">
              <a:lnSpc>
                <a:spcPts val="780"/>
              </a:lnSpc>
              <a:buNone/>
            </a:pPr>
            <a:r>
              <a:rPr lang="en-US" sz="585" b="1" dirty="0">
                <a:solidFill>
                  <a:srgbClr val="FFFFFF">
                    <a:alpha val="99000"/>
                  </a:srgbClr>
                </a:solidFill>
                <a:latin typeface="Times" pitchFamily="34" charset="0"/>
                <a:ea typeface="Times" pitchFamily="34" charset="-122"/>
                <a:cs typeface="Times" pitchFamily="34" charset="-120"/>
              </a:rPr>
              <a:t>only 2 left</a:t>
            </a:r>
            <a:endParaRPr lang="en-US" sz="585" dirty="0"/>
          </a:p>
        </p:txBody>
      </p:sp>
      <p:sp>
        <p:nvSpPr>
          <p:cNvPr id="322" name="Text 294"/>
          <p:cNvSpPr/>
          <p:nvPr/>
        </p:nvSpPr>
        <p:spPr>
          <a:xfrm>
            <a:off x="1436060" y="4798028"/>
            <a:ext cx="800100" cy="128588"/>
          </a:xfrm>
          <a:prstGeom prst="rect">
            <a:avLst/>
          </a:prstGeom>
          <a:noFill/>
          <a:ln/>
        </p:spPr>
        <p:txBody>
          <a:bodyPr wrap="square" rtlCol="0" anchor="ctr"/>
          <a:lstStyle/>
          <a:p>
            <a:pPr algn="ctr" indent="0" marL="0">
              <a:lnSpc>
                <a:spcPts val="975"/>
              </a:lnSpc>
              <a:buNone/>
            </a:pPr>
            <a:r>
              <a:rPr lang="en-US" sz="683" b="1" dirty="0">
                <a:solidFill>
                  <a:srgbClr val="FAF7F2">
                    <a:alpha val="99000"/>
                  </a:srgbClr>
                </a:solidFill>
                <a:latin typeface="Teko" pitchFamily="34" charset="0"/>
                <a:ea typeface="Teko" pitchFamily="34" charset="-122"/>
                <a:cs typeface="Teko" pitchFamily="34" charset="-120"/>
              </a:rPr>
              <a:t>buy tickets</a:t>
            </a:r>
            <a:endParaRPr lang="en-US" sz="683" dirty="0"/>
          </a:p>
        </p:txBody>
      </p:sp>
      <p:sp>
        <p:nvSpPr>
          <p:cNvPr id="323" name="Text 295"/>
          <p:cNvSpPr/>
          <p:nvPr/>
        </p:nvSpPr>
        <p:spPr>
          <a:xfrm>
            <a:off x="1839959" y="4524375"/>
            <a:ext cx="686372" cy="128588"/>
          </a:xfrm>
          <a:prstGeom prst="rect">
            <a:avLst/>
          </a:prstGeom>
          <a:noFill/>
          <a:ln/>
        </p:spPr>
        <p:txBody>
          <a:bodyPr wrap="square" rtlCol="0" anchor="ctr"/>
          <a:lstStyle/>
          <a:p>
            <a:pPr algn="l" indent="0" marL="0">
              <a:lnSpc>
                <a:spcPts val="975"/>
              </a:lnSpc>
              <a:buNone/>
            </a:pPr>
            <a:r>
              <a:rPr lang="en-US" sz="683" dirty="0">
                <a:solidFill>
                  <a:srgbClr val="6B6D75">
                    <a:alpha val="99000"/>
                  </a:srgbClr>
                </a:solidFill>
                <a:latin typeface="Times" pitchFamily="34" charset="0"/>
                <a:ea typeface="Times" pitchFamily="34" charset="-122"/>
                <a:cs typeface="Times" pitchFamily="34" charset="-120"/>
              </a:rPr>
              <a:t>50 cap</a:t>
            </a:r>
            <a:endParaRPr lang="en-US" sz="683" dirty="0"/>
          </a:p>
        </p:txBody>
      </p:sp>
      <p:sp>
        <p:nvSpPr>
          <p:cNvPr id="324" name="Text 296"/>
          <p:cNvSpPr/>
          <p:nvPr/>
        </p:nvSpPr>
        <p:spPr>
          <a:xfrm>
            <a:off x="1476378" y="4524375"/>
            <a:ext cx="671513" cy="128588"/>
          </a:xfrm>
          <a:prstGeom prst="rect">
            <a:avLst/>
          </a:prstGeom>
          <a:noFill/>
          <a:ln/>
        </p:spPr>
        <p:txBody>
          <a:bodyPr wrap="square" rtlCol="0" anchor="ctr"/>
          <a:lstStyle/>
          <a:p>
            <a:pPr algn="l" indent="0" marL="0">
              <a:lnSpc>
                <a:spcPts val="975"/>
              </a:lnSpc>
              <a:buNone/>
            </a:pPr>
            <a:r>
              <a:rPr lang="en-US" sz="683" b="1" dirty="0">
                <a:solidFill>
                  <a:srgbClr val="1C1E26">
                    <a:alpha val="99000"/>
                  </a:srgbClr>
                </a:solidFill>
                <a:latin typeface="Times" pitchFamily="34" charset="0"/>
                <a:ea typeface="Times" pitchFamily="34" charset="-122"/>
                <a:cs typeface="Times" pitchFamily="34" charset="-120"/>
              </a:rPr>
              <a:t>$15</a:t>
            </a:r>
            <a:endParaRPr lang="en-US" sz="683" dirty="0"/>
          </a:p>
        </p:txBody>
      </p:sp>
      <p:sp>
        <p:nvSpPr>
          <p:cNvPr id="325" name="Text 297"/>
          <p:cNvSpPr/>
          <p:nvPr/>
        </p:nvSpPr>
        <p:spPr>
          <a:xfrm>
            <a:off x="2025588" y="4333036"/>
            <a:ext cx="819150"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Dream Pop</a:t>
            </a:r>
            <a:endParaRPr lang="en-US" sz="585" dirty="0"/>
          </a:p>
        </p:txBody>
      </p:sp>
      <p:sp>
        <p:nvSpPr>
          <p:cNvPr id="326" name="Text 298"/>
          <p:cNvSpPr/>
          <p:nvPr/>
        </p:nvSpPr>
        <p:spPr>
          <a:xfrm>
            <a:off x="1527246" y="4333036"/>
            <a:ext cx="809625" cy="100013"/>
          </a:xfrm>
          <a:prstGeom prst="rect">
            <a:avLst/>
          </a:prstGeom>
          <a:noFill/>
          <a:ln/>
        </p:spPr>
        <p:txBody>
          <a:bodyPr wrap="square" rtlCol="0" anchor="ctr"/>
          <a:lstStyle/>
          <a:p>
            <a:pPr algn="l" indent="0" marL="0">
              <a:lnSpc>
                <a:spcPts val="780"/>
              </a:lnSpc>
              <a:buNone/>
            </a:pPr>
            <a:r>
              <a:rPr lang="en-US" sz="585" b="1" dirty="0">
                <a:solidFill>
                  <a:srgbClr val="1C1E26">
                    <a:alpha val="99000"/>
                  </a:srgbClr>
                </a:solidFill>
                <a:latin typeface="Times" pitchFamily="34" charset="0"/>
                <a:ea typeface="Times" pitchFamily="34" charset="-122"/>
                <a:cs typeface="Times" pitchFamily="34" charset="-120"/>
              </a:rPr>
              <a:t>Indie Rock</a:t>
            </a:r>
            <a:endParaRPr lang="en-US" sz="585" dirty="0"/>
          </a:p>
        </p:txBody>
      </p:sp>
      <p:sp>
        <p:nvSpPr>
          <p:cNvPr id="327" name="Text 299"/>
          <p:cNvSpPr/>
          <p:nvPr/>
        </p:nvSpPr>
        <p:spPr>
          <a:xfrm>
            <a:off x="1473219" y="4116707"/>
            <a:ext cx="1472989"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Williamsburg, Brooklyn, NY</a:t>
            </a:r>
            <a:endParaRPr lang="en-US" sz="683" dirty="0"/>
          </a:p>
        </p:txBody>
      </p:sp>
      <p:sp>
        <p:nvSpPr>
          <p:cNvPr id="328" name="Text 300"/>
          <p:cNvSpPr/>
          <p:nvPr/>
        </p:nvSpPr>
        <p:spPr>
          <a:xfrm>
            <a:off x="2317966" y="3918504"/>
            <a:ext cx="76200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8:00 PM</a:t>
            </a:r>
            <a:endParaRPr lang="en-US" sz="683" dirty="0"/>
          </a:p>
        </p:txBody>
      </p:sp>
      <p:sp>
        <p:nvSpPr>
          <p:cNvPr id="329" name="Text 301"/>
          <p:cNvSpPr/>
          <p:nvPr/>
        </p:nvSpPr>
        <p:spPr>
          <a:xfrm>
            <a:off x="1473219" y="3918504"/>
            <a:ext cx="1066800"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Fri, Dec 27, 2024</a:t>
            </a:r>
            <a:endParaRPr lang="en-US" sz="683" dirty="0"/>
          </a:p>
        </p:txBody>
      </p:sp>
      <p:sp>
        <p:nvSpPr>
          <p:cNvPr id="330" name="Text 302"/>
          <p:cNvSpPr/>
          <p:nvPr/>
        </p:nvSpPr>
        <p:spPr>
          <a:xfrm>
            <a:off x="1336956" y="3596425"/>
            <a:ext cx="2011853" cy="128588"/>
          </a:xfrm>
          <a:prstGeom prst="rect">
            <a:avLst/>
          </a:prstGeom>
          <a:noFill/>
          <a:ln/>
        </p:spPr>
        <p:txBody>
          <a:bodyPr wrap="square" rtlCol="0" anchor="ctr"/>
          <a:lstStyle/>
          <a:p>
            <a:pPr algn="l" indent="0" marL="0">
              <a:lnSpc>
                <a:spcPts val="975"/>
              </a:lnSpc>
              <a:buNone/>
            </a:pPr>
            <a:r>
              <a:rPr lang="en-US" sz="683" dirty="0">
                <a:solidFill>
                  <a:srgbClr val="1C1E26">
                    <a:alpha val="99000"/>
                  </a:srgbClr>
                </a:solidFill>
                <a:latin typeface="Times" pitchFamily="34" charset="0"/>
                <a:ea typeface="Times" pitchFamily="34" charset="-122"/>
                <a:cs typeface="Times" pitchFamily="34" charset="-120"/>
              </a:rPr>
              <a:t>Queer Singer-Songwriter with lit guitar</a:t>
            </a:r>
            <a:endParaRPr lang="en-US" sz="683" dirty="0"/>
          </a:p>
        </p:txBody>
      </p:sp>
      <p:sp>
        <p:nvSpPr>
          <p:cNvPr id="331" name="Text 303"/>
          <p:cNvSpPr/>
          <p:nvPr/>
        </p:nvSpPr>
        <p:spPr>
          <a:xfrm>
            <a:off x="1336956" y="3376543"/>
            <a:ext cx="895350" cy="171450"/>
          </a:xfrm>
          <a:prstGeom prst="rect">
            <a:avLst/>
          </a:prstGeom>
          <a:noFill/>
          <a:ln/>
        </p:spPr>
        <p:txBody>
          <a:bodyPr wrap="square" rtlCol="0" anchor="ctr"/>
          <a:lstStyle/>
          <a:p>
            <a:pPr algn="l" indent="0" marL="0">
              <a:lnSpc>
                <a:spcPts val="1317"/>
              </a:lnSpc>
              <a:buNone/>
            </a:pPr>
            <a:r>
              <a:rPr lang="en-US" sz="878" b="1" dirty="0">
                <a:solidFill>
                  <a:srgbClr val="1C1E26">
                    <a:alpha val="99000"/>
                  </a:srgbClr>
                </a:solidFill>
                <a:latin typeface="Teko" pitchFamily="34" charset="0"/>
                <a:ea typeface="Teko" pitchFamily="34" charset="-122"/>
                <a:cs typeface="Teko" pitchFamily="34" charset="-120"/>
              </a:rPr>
              <a:t>Olive Klug</a:t>
            </a:r>
            <a:endParaRPr lang="en-US" sz="878" dirty="0"/>
          </a:p>
        </p:txBody>
      </p:sp>
      <p:sp>
        <p:nvSpPr>
          <p:cNvPr id="332" name="Text 304"/>
          <p:cNvSpPr/>
          <p:nvPr/>
        </p:nvSpPr>
        <p:spPr>
          <a:xfrm>
            <a:off x="1231666" y="1266041"/>
            <a:ext cx="1349113" cy="128588"/>
          </a:xfrm>
          <a:prstGeom prst="rect">
            <a:avLst/>
          </a:prstGeom>
          <a:noFill/>
          <a:ln/>
        </p:spPr>
        <p:txBody>
          <a:bodyPr wrap="square" rtlCol="0" anchor="ctr"/>
          <a:lstStyle/>
          <a:p>
            <a:pPr algn="l" indent="0" marL="0">
              <a:lnSpc>
                <a:spcPts val="975"/>
              </a:lnSpc>
              <a:buNone/>
            </a:pPr>
            <a:r>
              <a:rPr lang="en-US" sz="683" spc="17" kern="0" dirty="0">
                <a:solidFill>
                  <a:srgbClr val="6B6D75">
                    <a:alpha val="99000"/>
                  </a:srgbClr>
                </a:solidFill>
                <a:latin typeface="Times" pitchFamily="34" charset="0"/>
                <a:ea typeface="Times" pitchFamily="34" charset="-122"/>
                <a:cs typeface="Times" pitchFamily="34" charset="-120"/>
              </a:rPr>
              <a:t>8 UPCOMING SHOWS</a:t>
            </a:r>
            <a:endParaRPr lang="en-US" sz="683" dirty="0"/>
          </a:p>
        </p:txBody>
      </p:sp>
      <p:sp>
        <p:nvSpPr>
          <p:cNvPr id="333" name="Text 305"/>
          <p:cNvSpPr/>
          <p:nvPr/>
        </p:nvSpPr>
        <p:spPr>
          <a:xfrm>
            <a:off x="4551853" y="900604"/>
            <a:ext cx="915544" cy="111489"/>
          </a:xfrm>
          <a:prstGeom prst="rect">
            <a:avLst/>
          </a:prstGeom>
          <a:noFill/>
          <a:ln/>
        </p:spPr>
        <p:txBody>
          <a:bodyPr wrap="square" rtlCol="0" anchor="ctr"/>
          <a:lstStyle/>
          <a:p>
            <a:pPr algn="ctr" indent="0" marL="0">
              <a:lnSpc>
                <a:spcPts val="975"/>
              </a:lnSpc>
              <a:buNone/>
            </a:pPr>
            <a:r>
              <a:rPr lang="en-US" sz="683" b="1" dirty="0">
                <a:solidFill>
                  <a:srgbClr val="1C1E26">
                    <a:alpha val="99000"/>
                  </a:srgbClr>
                </a:solidFill>
                <a:latin typeface="Teko" pitchFamily="34" charset="0"/>
                <a:ea typeface="Teko" pitchFamily="34" charset="-122"/>
                <a:cs typeface="Teko" pitchFamily="34" charset="-120"/>
              </a:rPr>
              <a:t>event proposal</a:t>
            </a:r>
            <a:endParaRPr lang="en-US" sz="683" dirty="0"/>
          </a:p>
        </p:txBody>
      </p:sp>
      <p:sp>
        <p:nvSpPr>
          <p:cNvPr id="334" name="Text 306"/>
          <p:cNvSpPr/>
          <p:nvPr/>
        </p:nvSpPr>
        <p:spPr>
          <a:xfrm>
            <a:off x="3912097" y="900604"/>
            <a:ext cx="841218" cy="111489"/>
          </a:xfrm>
          <a:prstGeom prst="rect">
            <a:avLst/>
          </a:prstGeom>
          <a:noFill/>
          <a:ln/>
        </p:spPr>
        <p:txBody>
          <a:bodyPr wrap="square" rtlCol="0" anchor="ctr"/>
          <a:lstStyle/>
          <a:p>
            <a:pPr algn="ctr" indent="0" marL="0">
              <a:lnSpc>
                <a:spcPts val="975"/>
              </a:lnSpc>
              <a:buNone/>
            </a:pPr>
            <a:r>
              <a:rPr lang="en-US" sz="683" b="1" dirty="0">
                <a:solidFill>
                  <a:srgbClr val="1C1E26">
                    <a:alpha val="99000"/>
                  </a:srgbClr>
                </a:solidFill>
                <a:latin typeface="Teko" pitchFamily="34" charset="0"/>
                <a:ea typeface="Teko" pitchFamily="34" charset="-122"/>
                <a:cs typeface="Teko" pitchFamily="34" charset="-120"/>
              </a:rPr>
              <a:t>artist profile</a:t>
            </a:r>
            <a:endParaRPr lang="en-US" sz="683" dirty="0"/>
          </a:p>
        </p:txBody>
      </p:sp>
      <p:sp>
        <p:nvSpPr>
          <p:cNvPr id="335" name="Text 307"/>
          <p:cNvSpPr/>
          <p:nvPr/>
        </p:nvSpPr>
        <p:spPr>
          <a:xfrm>
            <a:off x="3304520" y="900604"/>
            <a:ext cx="810249" cy="111489"/>
          </a:xfrm>
          <a:prstGeom prst="rect">
            <a:avLst/>
          </a:prstGeom>
          <a:noFill/>
          <a:ln/>
        </p:spPr>
        <p:txBody>
          <a:bodyPr wrap="square" rtlCol="0" anchor="ctr"/>
          <a:lstStyle/>
          <a:p>
            <a:pPr algn="ctr" indent="0" marL="0">
              <a:lnSpc>
                <a:spcPts val="975"/>
              </a:lnSpc>
              <a:buNone/>
            </a:pPr>
            <a:r>
              <a:rPr lang="en-US" sz="683" b="1" dirty="0">
                <a:solidFill>
                  <a:srgbClr val="1C1E26">
                    <a:alpha val="99000"/>
                  </a:srgbClr>
                </a:solidFill>
                <a:latin typeface="Teko" pitchFamily="34" charset="0"/>
                <a:ea typeface="Teko" pitchFamily="34" charset="-122"/>
                <a:cs typeface="Teko" pitchFamily="34" charset="-120"/>
              </a:rPr>
              <a:t>host profile</a:t>
            </a:r>
            <a:endParaRPr lang="en-US" sz="683" dirty="0"/>
          </a:p>
        </p:txBody>
      </p:sp>
      <p:sp>
        <p:nvSpPr>
          <p:cNvPr id="336" name="Text 308"/>
          <p:cNvSpPr/>
          <p:nvPr/>
        </p:nvSpPr>
        <p:spPr>
          <a:xfrm>
            <a:off x="2532904" y="894410"/>
            <a:ext cx="977482" cy="123877"/>
          </a:xfrm>
          <a:prstGeom prst="rect">
            <a:avLst/>
          </a:prstGeom>
          <a:noFill/>
          <a:ln/>
        </p:spPr>
        <p:txBody>
          <a:bodyPr wrap="square" rtlCol="0" anchor="ctr"/>
          <a:lstStyle/>
          <a:p>
            <a:pPr algn="ctr" indent="0" marL="0">
              <a:lnSpc>
                <a:spcPts val="975"/>
              </a:lnSpc>
              <a:buNone/>
            </a:pPr>
            <a:r>
              <a:rPr lang="en-US" sz="683" b="1" dirty="0">
                <a:solidFill>
                  <a:srgbClr val="FAF7F2">
                    <a:alpha val="99000"/>
                  </a:srgbClr>
                </a:solidFill>
                <a:latin typeface="Teko" pitchFamily="34" charset="0"/>
                <a:ea typeface="Teko" pitchFamily="34" charset="-122"/>
                <a:cs typeface="Teko" pitchFamily="34" charset="-120"/>
              </a:rPr>
              <a:t>upcoming shows</a:t>
            </a:r>
            <a:endParaRPr lang="en-US" sz="683" dirty="0"/>
          </a:p>
        </p:txBody>
      </p:sp>
      <p:sp>
        <p:nvSpPr>
          <p:cNvPr id="337" name="Text 309"/>
          <p:cNvSpPr/>
          <p:nvPr/>
        </p:nvSpPr>
        <p:spPr>
          <a:xfrm>
            <a:off x="1946521" y="900604"/>
            <a:ext cx="791667" cy="111489"/>
          </a:xfrm>
          <a:prstGeom prst="rect">
            <a:avLst/>
          </a:prstGeom>
          <a:noFill/>
          <a:ln/>
        </p:spPr>
        <p:txBody>
          <a:bodyPr wrap="square" rtlCol="0" anchor="ctr"/>
          <a:lstStyle/>
          <a:p>
            <a:pPr algn="ctr" indent="0" marL="0">
              <a:lnSpc>
                <a:spcPts val="975"/>
              </a:lnSpc>
              <a:buNone/>
            </a:pPr>
            <a:r>
              <a:rPr lang="en-US" sz="683" b="1" dirty="0">
                <a:solidFill>
                  <a:srgbClr val="1C1E26">
                    <a:alpha val="99000"/>
                  </a:srgbClr>
                </a:solidFill>
                <a:latin typeface="Teko" pitchFamily="34" charset="0"/>
                <a:ea typeface="Teko" pitchFamily="34" charset="-122"/>
                <a:cs typeface="Teko" pitchFamily="34" charset="-120"/>
              </a:rPr>
              <a:t>find artists</a:t>
            </a:r>
            <a:endParaRPr lang="en-US" sz="683" dirty="0"/>
          </a:p>
        </p:txBody>
      </p:sp>
      <p:sp>
        <p:nvSpPr>
          <p:cNvPr id="338" name="Text 310"/>
          <p:cNvSpPr/>
          <p:nvPr/>
        </p:nvSpPr>
        <p:spPr>
          <a:xfrm>
            <a:off x="1336162" y="900604"/>
            <a:ext cx="810249" cy="111489"/>
          </a:xfrm>
          <a:prstGeom prst="rect">
            <a:avLst/>
          </a:prstGeom>
          <a:noFill/>
          <a:ln/>
        </p:spPr>
        <p:txBody>
          <a:bodyPr wrap="square" rtlCol="0" anchor="ctr"/>
          <a:lstStyle/>
          <a:p>
            <a:pPr algn="ctr" indent="0" marL="0">
              <a:lnSpc>
                <a:spcPts val="975"/>
              </a:lnSpc>
              <a:buNone/>
            </a:pPr>
            <a:r>
              <a:rPr lang="en-US" sz="683" b="1" dirty="0">
                <a:solidFill>
                  <a:srgbClr val="1C1E26">
                    <a:alpha val="99000"/>
                  </a:srgbClr>
                </a:solidFill>
                <a:latin typeface="Teko" pitchFamily="34" charset="0"/>
                <a:ea typeface="Teko" pitchFamily="34" charset="-122"/>
                <a:cs typeface="Teko" pitchFamily="34" charset="-120"/>
              </a:rPr>
              <a:t>find venues</a:t>
            </a:r>
            <a:endParaRPr lang="en-US" sz="683"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104775" y="-233362"/>
            <a:ext cx="2784270" cy="16802100"/>
          </a:xfrm>
          <a:prstGeom prst="rect">
            <a:avLst/>
          </a:prstGeom>
          <a:solidFill>
            <a:srgbClr val="FAF7F2"/>
          </a:solidFill>
          <a:ln/>
        </p:spPr>
      </p:sp>
      <p:sp>
        <p:nvSpPr>
          <p:cNvPr id="3" name="Shape 1"/>
          <p:cNvSpPr/>
          <p:nvPr/>
        </p:nvSpPr>
        <p:spPr>
          <a:xfrm>
            <a:off x="104775" y="81007"/>
            <a:ext cx="4606728" cy="600527"/>
          </a:xfrm>
          <a:prstGeom prst="rect">
            <a:avLst/>
          </a:prstGeom>
          <a:solidFill>
            <a:srgbClr val="FFFFFF"/>
          </a:solidFill>
          <a:ln w="10748">
            <a:solidFill>
              <a:srgbClr val="D4CFCA"/>
            </a:solidFill>
            <a:prstDash val="solid"/>
          </a:ln>
        </p:spPr>
      </p:sp>
      <p:sp>
        <p:nvSpPr>
          <p:cNvPr id="4" name="Shape 2"/>
          <p:cNvSpPr/>
          <p:nvPr/>
        </p:nvSpPr>
        <p:spPr>
          <a:xfrm>
            <a:off x="5105400" y="995363"/>
            <a:ext cx="3238500" cy="1828800"/>
          </a:xfrm>
          <a:prstGeom prst="rect">
            <a:avLst/>
          </a:prstGeom>
          <a:noFill/>
          <a:ln/>
        </p:spPr>
      </p:sp>
      <p:sp>
        <p:nvSpPr>
          <p:cNvPr id="5" name="Shape 3"/>
          <p:cNvSpPr/>
          <p:nvPr/>
        </p:nvSpPr>
        <p:spPr>
          <a:xfrm>
            <a:off x="5105400" y="995363"/>
            <a:ext cx="3238500" cy="1828800"/>
          </a:xfrm>
          <a:prstGeom prst="rect">
            <a:avLst/>
          </a:prstGeom>
          <a:noFill/>
          <a:ln/>
        </p:spPr>
      </p:sp>
      <p:sp>
        <p:nvSpPr>
          <p:cNvPr id="6" name="Shape 4"/>
          <p:cNvSpPr/>
          <p:nvPr/>
        </p:nvSpPr>
        <p:spPr>
          <a:xfrm>
            <a:off x="104775" y="81007"/>
            <a:ext cx="4606728" cy="596497"/>
          </a:xfrm>
          <a:prstGeom prst="rect">
            <a:avLst/>
          </a:prstGeom>
          <a:noFill/>
          <a:ln/>
        </p:spPr>
      </p:sp>
      <p:sp>
        <p:nvSpPr>
          <p:cNvPr id="7" name="Shape 5"/>
          <p:cNvSpPr/>
          <p:nvPr/>
        </p:nvSpPr>
        <p:spPr>
          <a:xfrm>
            <a:off x="233747" y="177736"/>
            <a:ext cx="4348783" cy="161215"/>
          </a:xfrm>
          <a:prstGeom prst="rect">
            <a:avLst/>
          </a:prstGeom>
          <a:noFill/>
          <a:ln/>
        </p:spPr>
      </p:sp>
      <p:sp>
        <p:nvSpPr>
          <p:cNvPr id="8" name="Shape 6"/>
          <p:cNvSpPr/>
          <p:nvPr/>
        </p:nvSpPr>
        <p:spPr>
          <a:xfrm>
            <a:off x="233747" y="435681"/>
            <a:ext cx="4348783" cy="145094"/>
          </a:xfrm>
          <a:prstGeom prst="rect">
            <a:avLst/>
          </a:prstGeom>
          <a:noFill/>
          <a:ln/>
        </p:spPr>
      </p:sp>
      <p:sp>
        <p:nvSpPr>
          <p:cNvPr id="9" name="Shape 7"/>
          <p:cNvSpPr/>
          <p:nvPr/>
        </p:nvSpPr>
        <p:spPr>
          <a:xfrm>
            <a:off x="233751" y="435681"/>
            <a:ext cx="4348783" cy="163404"/>
          </a:xfrm>
          <a:prstGeom prst="roundRect">
            <a:avLst>
              <a:gd name="adj" fmla="val 54934"/>
            </a:avLst>
          </a:prstGeom>
          <a:solidFill>
            <a:srgbClr val="F2EEE8"/>
          </a:solidFill>
          <a:ln w="10748">
            <a:solidFill>
              <a:srgbClr val="000000">
                <a:alpha val="0"/>
              </a:srgbClr>
            </a:solidFill>
            <a:prstDash val="solid"/>
          </a:ln>
        </p:spPr>
      </p:sp>
      <p:sp>
        <p:nvSpPr>
          <p:cNvPr id="10" name="Shape 8"/>
          <p:cNvSpPr/>
          <p:nvPr/>
        </p:nvSpPr>
        <p:spPr>
          <a:xfrm>
            <a:off x="233747" y="177736"/>
            <a:ext cx="613626" cy="161215"/>
          </a:xfrm>
          <a:prstGeom prst="rect">
            <a:avLst/>
          </a:prstGeom>
          <a:noFill/>
          <a:ln/>
        </p:spPr>
      </p:sp>
      <p:sp>
        <p:nvSpPr>
          <p:cNvPr id="11" name="Shape 9"/>
          <p:cNvSpPr/>
          <p:nvPr/>
        </p:nvSpPr>
        <p:spPr>
          <a:xfrm>
            <a:off x="4153200" y="181589"/>
            <a:ext cx="429330" cy="153509"/>
          </a:xfrm>
          <a:prstGeom prst="roundRect">
            <a:avLst>
              <a:gd name="adj" fmla="val 58475"/>
            </a:avLst>
          </a:prstGeom>
          <a:solidFill>
            <a:srgbClr val="FAF7F2"/>
          </a:solidFill>
          <a:ln w="10748">
            <a:solidFill>
              <a:srgbClr val="D4CFCA"/>
            </a:solidFill>
            <a:prstDash val="solid"/>
          </a:ln>
        </p:spPr>
      </p:sp>
      <p:sp>
        <p:nvSpPr>
          <p:cNvPr id="12" name="Shape 10"/>
          <p:cNvSpPr/>
          <p:nvPr/>
        </p:nvSpPr>
        <p:spPr>
          <a:xfrm>
            <a:off x="564248" y="177736"/>
            <a:ext cx="295275" cy="207565"/>
          </a:xfrm>
          <a:prstGeom prst="rect">
            <a:avLst/>
          </a:prstGeom>
          <a:noFill/>
          <a:ln/>
        </p:spPr>
      </p:sp>
      <p:sp>
        <p:nvSpPr>
          <p:cNvPr id="13" name="Shape 11"/>
          <p:cNvSpPr/>
          <p:nvPr/>
        </p:nvSpPr>
        <p:spPr>
          <a:xfrm>
            <a:off x="233747" y="496137"/>
            <a:ext cx="2526326" cy="145094"/>
          </a:xfrm>
          <a:prstGeom prst="rect">
            <a:avLst/>
          </a:prstGeom>
          <a:noFill/>
          <a:ln/>
        </p:spPr>
      </p:sp>
      <p:sp>
        <p:nvSpPr>
          <p:cNvPr id="14" name="Shape 12"/>
          <p:cNvSpPr/>
          <p:nvPr/>
        </p:nvSpPr>
        <p:spPr>
          <a:xfrm>
            <a:off x="233747" y="770203"/>
            <a:ext cx="2526326" cy="15669562"/>
          </a:xfrm>
          <a:prstGeom prst="rect">
            <a:avLst/>
          </a:prstGeom>
          <a:noFill/>
          <a:ln/>
        </p:spPr>
      </p:sp>
      <p:sp>
        <p:nvSpPr>
          <p:cNvPr id="15" name="Shape 13"/>
          <p:cNvSpPr/>
          <p:nvPr/>
        </p:nvSpPr>
        <p:spPr>
          <a:xfrm>
            <a:off x="233751" y="770203"/>
            <a:ext cx="2866925" cy="15669562"/>
          </a:xfrm>
          <a:prstGeom prst="rect">
            <a:avLst/>
          </a:prstGeom>
          <a:noFill/>
          <a:ln/>
        </p:spPr>
      </p:sp>
      <p:sp>
        <p:nvSpPr>
          <p:cNvPr id="16" name="Shape 14"/>
          <p:cNvSpPr/>
          <p:nvPr/>
        </p:nvSpPr>
        <p:spPr>
          <a:xfrm>
            <a:off x="3197398" y="770203"/>
            <a:ext cx="1385098" cy="15669562"/>
          </a:xfrm>
          <a:prstGeom prst="rect">
            <a:avLst/>
          </a:prstGeom>
          <a:noFill/>
          <a:ln/>
        </p:spPr>
      </p:sp>
      <p:sp>
        <p:nvSpPr>
          <p:cNvPr id="17" name="Shape 15"/>
          <p:cNvSpPr/>
          <p:nvPr/>
        </p:nvSpPr>
        <p:spPr>
          <a:xfrm>
            <a:off x="2465602" y="3696651"/>
            <a:ext cx="573756" cy="170197"/>
          </a:xfrm>
          <a:prstGeom prst="roundRect">
            <a:avLst>
              <a:gd name="adj" fmla="val 61297"/>
            </a:avLst>
          </a:prstGeom>
          <a:solidFill>
            <a:srgbClr val="C35141"/>
          </a:solidFill>
          <a:ln/>
        </p:spPr>
      </p:sp>
      <p:sp>
        <p:nvSpPr>
          <p:cNvPr id="18" name="Shape 16"/>
          <p:cNvSpPr/>
          <p:nvPr/>
        </p:nvSpPr>
        <p:spPr>
          <a:xfrm>
            <a:off x="3197398" y="770203"/>
            <a:ext cx="1385098" cy="1503333"/>
          </a:xfrm>
          <a:prstGeom prst="roundRect">
            <a:avLst>
              <a:gd name="adj" fmla="val 9833"/>
            </a:avLst>
          </a:prstGeom>
          <a:solidFill>
            <a:srgbClr val="FFFFFF"/>
          </a:solidFill>
          <a:ln w="10748">
            <a:solidFill>
              <a:srgbClr val="D4CFCA"/>
            </a:solidFill>
            <a:prstDash val="solid"/>
          </a:ln>
        </p:spPr>
      </p:sp>
      <p:sp>
        <p:nvSpPr>
          <p:cNvPr id="19" name="Shape 17"/>
          <p:cNvSpPr/>
          <p:nvPr/>
        </p:nvSpPr>
        <p:spPr>
          <a:xfrm>
            <a:off x="3197398" y="2370265"/>
            <a:ext cx="1385098" cy="1019687"/>
          </a:xfrm>
          <a:prstGeom prst="roundRect">
            <a:avLst>
              <a:gd name="adj" fmla="val 13357"/>
            </a:avLst>
          </a:prstGeom>
          <a:solidFill>
            <a:srgbClr val="FFFFFF"/>
          </a:solidFill>
          <a:ln w="10748">
            <a:solidFill>
              <a:srgbClr val="D4CFCA"/>
            </a:solidFill>
            <a:prstDash val="solid"/>
          </a:ln>
        </p:spPr>
      </p:sp>
      <p:sp>
        <p:nvSpPr>
          <p:cNvPr id="20" name="Shape 18"/>
          <p:cNvSpPr/>
          <p:nvPr/>
        </p:nvSpPr>
        <p:spPr>
          <a:xfrm>
            <a:off x="3197398" y="3486681"/>
            <a:ext cx="1385098" cy="810107"/>
          </a:xfrm>
          <a:prstGeom prst="roundRect">
            <a:avLst>
              <a:gd name="adj" fmla="val 16812"/>
            </a:avLst>
          </a:prstGeom>
          <a:solidFill>
            <a:srgbClr val="C35141">
              <a:alpha val="10000"/>
            </a:srgbClr>
          </a:solidFill>
          <a:ln w="10748">
            <a:solidFill>
              <a:srgbClr val="D4CFCA"/>
            </a:solidFill>
            <a:prstDash val="solid"/>
          </a:ln>
        </p:spPr>
      </p:sp>
      <p:sp>
        <p:nvSpPr>
          <p:cNvPr id="21" name="Shape 19"/>
          <p:cNvSpPr/>
          <p:nvPr/>
        </p:nvSpPr>
        <p:spPr>
          <a:xfrm>
            <a:off x="3282036" y="3571319"/>
            <a:ext cx="1215822" cy="108820"/>
          </a:xfrm>
          <a:prstGeom prst="rect">
            <a:avLst/>
          </a:prstGeom>
          <a:noFill/>
          <a:ln/>
        </p:spPr>
      </p:sp>
      <p:sp>
        <p:nvSpPr>
          <p:cNvPr id="22" name="Shape 20"/>
          <p:cNvSpPr/>
          <p:nvPr/>
        </p:nvSpPr>
        <p:spPr>
          <a:xfrm>
            <a:off x="3282036" y="3825233"/>
            <a:ext cx="1215822" cy="80608"/>
          </a:xfrm>
          <a:prstGeom prst="rect">
            <a:avLst/>
          </a:prstGeom>
          <a:noFill/>
          <a:ln/>
        </p:spPr>
      </p:sp>
      <p:sp>
        <p:nvSpPr>
          <p:cNvPr id="23" name="Shape 21"/>
          <p:cNvSpPr/>
          <p:nvPr/>
        </p:nvSpPr>
        <p:spPr>
          <a:xfrm>
            <a:off x="3282036" y="4050935"/>
            <a:ext cx="1215822" cy="161215"/>
          </a:xfrm>
          <a:prstGeom prst="roundRect">
            <a:avLst>
              <a:gd name="adj" fmla="val 55680"/>
            </a:avLst>
          </a:prstGeom>
          <a:solidFill>
            <a:srgbClr val="C35141"/>
          </a:solidFill>
          <a:ln/>
        </p:spPr>
      </p:sp>
      <p:sp>
        <p:nvSpPr>
          <p:cNvPr id="24" name="Shape 22"/>
          <p:cNvSpPr/>
          <p:nvPr/>
        </p:nvSpPr>
        <p:spPr>
          <a:xfrm>
            <a:off x="3394887" y="3571319"/>
            <a:ext cx="409966" cy="108820"/>
          </a:xfrm>
          <a:prstGeom prst="rect">
            <a:avLst/>
          </a:prstGeom>
          <a:noFill/>
          <a:ln/>
        </p:spPr>
      </p:sp>
      <p:sp>
        <p:nvSpPr>
          <p:cNvPr id="25" name="Shape 23"/>
          <p:cNvSpPr/>
          <p:nvPr/>
        </p:nvSpPr>
        <p:spPr>
          <a:xfrm>
            <a:off x="3282036" y="2454902"/>
            <a:ext cx="1215822" cy="108820"/>
          </a:xfrm>
          <a:prstGeom prst="rect">
            <a:avLst/>
          </a:prstGeom>
          <a:noFill/>
          <a:ln/>
        </p:spPr>
      </p:sp>
      <p:sp>
        <p:nvSpPr>
          <p:cNvPr id="26" name="Shape 24"/>
          <p:cNvSpPr/>
          <p:nvPr/>
        </p:nvSpPr>
        <p:spPr>
          <a:xfrm>
            <a:off x="3282036" y="2724938"/>
            <a:ext cx="1215822" cy="580375"/>
          </a:xfrm>
          <a:prstGeom prst="rect">
            <a:avLst/>
          </a:prstGeom>
          <a:noFill/>
          <a:ln/>
        </p:spPr>
      </p:sp>
      <p:sp>
        <p:nvSpPr>
          <p:cNvPr id="27" name="Shape 25"/>
          <p:cNvSpPr/>
          <p:nvPr/>
        </p:nvSpPr>
        <p:spPr>
          <a:xfrm>
            <a:off x="3282036" y="2724938"/>
            <a:ext cx="1215822" cy="161215"/>
          </a:xfrm>
          <a:prstGeom prst="rect">
            <a:avLst/>
          </a:prstGeom>
          <a:noFill/>
          <a:ln/>
        </p:spPr>
      </p:sp>
      <p:sp>
        <p:nvSpPr>
          <p:cNvPr id="28" name="Shape 26"/>
          <p:cNvSpPr/>
          <p:nvPr/>
        </p:nvSpPr>
        <p:spPr>
          <a:xfrm>
            <a:off x="3282036" y="2934519"/>
            <a:ext cx="1215822" cy="161215"/>
          </a:xfrm>
          <a:prstGeom prst="rect">
            <a:avLst/>
          </a:prstGeom>
          <a:noFill/>
          <a:ln/>
        </p:spPr>
      </p:sp>
      <p:sp>
        <p:nvSpPr>
          <p:cNvPr id="29" name="Shape 27"/>
          <p:cNvSpPr/>
          <p:nvPr/>
        </p:nvSpPr>
        <p:spPr>
          <a:xfrm>
            <a:off x="3282036" y="3144098"/>
            <a:ext cx="1215822" cy="161215"/>
          </a:xfrm>
          <a:prstGeom prst="rect">
            <a:avLst/>
          </a:prstGeom>
          <a:noFill/>
          <a:ln/>
        </p:spPr>
      </p:sp>
      <p:sp>
        <p:nvSpPr>
          <p:cNvPr id="30" name="Shape 28"/>
          <p:cNvSpPr/>
          <p:nvPr/>
        </p:nvSpPr>
        <p:spPr>
          <a:xfrm>
            <a:off x="3491623" y="3152158"/>
            <a:ext cx="1006242" cy="145094"/>
          </a:xfrm>
          <a:prstGeom prst="rect">
            <a:avLst/>
          </a:prstGeom>
          <a:noFill/>
          <a:ln/>
        </p:spPr>
      </p:sp>
      <p:sp>
        <p:nvSpPr>
          <p:cNvPr id="31" name="Shape 29"/>
          <p:cNvSpPr/>
          <p:nvPr/>
        </p:nvSpPr>
        <p:spPr>
          <a:xfrm>
            <a:off x="3282037" y="3144098"/>
            <a:ext cx="161215" cy="161215"/>
          </a:xfrm>
          <a:prstGeom prst="roundRect">
            <a:avLst>
              <a:gd name="adj" fmla="val 80530714259"/>
            </a:avLst>
          </a:prstGeom>
          <a:noFill/>
          <a:ln/>
        </p:spPr>
      </p:sp>
      <p:sp>
        <p:nvSpPr>
          <p:cNvPr id="32" name="Shape 30"/>
          <p:cNvSpPr/>
          <p:nvPr/>
        </p:nvSpPr>
        <p:spPr>
          <a:xfrm>
            <a:off x="3491623" y="3152158"/>
            <a:ext cx="1006242" cy="80608"/>
          </a:xfrm>
          <a:prstGeom prst="rect">
            <a:avLst/>
          </a:prstGeom>
          <a:noFill/>
          <a:ln/>
        </p:spPr>
      </p:sp>
      <p:sp>
        <p:nvSpPr>
          <p:cNvPr id="33" name="Shape 31"/>
          <p:cNvSpPr/>
          <p:nvPr/>
        </p:nvSpPr>
        <p:spPr>
          <a:xfrm>
            <a:off x="3491623" y="3232765"/>
            <a:ext cx="1006242" cy="64486"/>
          </a:xfrm>
          <a:prstGeom prst="rect">
            <a:avLst/>
          </a:prstGeom>
          <a:noFill/>
          <a:ln/>
        </p:spPr>
      </p:sp>
      <p:sp>
        <p:nvSpPr>
          <p:cNvPr id="34" name="Shape 32"/>
          <p:cNvSpPr/>
          <p:nvPr/>
        </p:nvSpPr>
        <p:spPr>
          <a:xfrm>
            <a:off x="3491623" y="2942580"/>
            <a:ext cx="1006242" cy="145094"/>
          </a:xfrm>
          <a:prstGeom prst="rect">
            <a:avLst/>
          </a:prstGeom>
          <a:noFill/>
          <a:ln/>
        </p:spPr>
      </p:sp>
      <p:sp>
        <p:nvSpPr>
          <p:cNvPr id="35" name="Shape 33"/>
          <p:cNvSpPr/>
          <p:nvPr/>
        </p:nvSpPr>
        <p:spPr>
          <a:xfrm>
            <a:off x="3282037" y="2934519"/>
            <a:ext cx="161215" cy="161215"/>
          </a:xfrm>
          <a:prstGeom prst="roundRect">
            <a:avLst>
              <a:gd name="adj" fmla="val 80530714259"/>
            </a:avLst>
          </a:prstGeom>
          <a:noFill/>
          <a:ln/>
        </p:spPr>
      </p:sp>
      <p:sp>
        <p:nvSpPr>
          <p:cNvPr id="36" name="Shape 34"/>
          <p:cNvSpPr/>
          <p:nvPr/>
        </p:nvSpPr>
        <p:spPr>
          <a:xfrm>
            <a:off x="3491623" y="2942580"/>
            <a:ext cx="1006242" cy="80608"/>
          </a:xfrm>
          <a:prstGeom prst="rect">
            <a:avLst/>
          </a:prstGeom>
          <a:noFill/>
          <a:ln/>
        </p:spPr>
      </p:sp>
      <p:sp>
        <p:nvSpPr>
          <p:cNvPr id="37" name="Shape 35"/>
          <p:cNvSpPr/>
          <p:nvPr/>
        </p:nvSpPr>
        <p:spPr>
          <a:xfrm>
            <a:off x="3491623" y="3023188"/>
            <a:ext cx="1006242" cy="64486"/>
          </a:xfrm>
          <a:prstGeom prst="rect">
            <a:avLst/>
          </a:prstGeom>
          <a:noFill/>
          <a:ln/>
        </p:spPr>
      </p:sp>
      <p:sp>
        <p:nvSpPr>
          <p:cNvPr id="38" name="Shape 36"/>
          <p:cNvSpPr/>
          <p:nvPr/>
        </p:nvSpPr>
        <p:spPr>
          <a:xfrm>
            <a:off x="3491623" y="2732999"/>
            <a:ext cx="1006242" cy="145094"/>
          </a:xfrm>
          <a:prstGeom prst="rect">
            <a:avLst/>
          </a:prstGeom>
          <a:noFill/>
          <a:ln/>
        </p:spPr>
      </p:sp>
      <p:sp>
        <p:nvSpPr>
          <p:cNvPr id="39" name="Shape 37"/>
          <p:cNvSpPr/>
          <p:nvPr/>
        </p:nvSpPr>
        <p:spPr>
          <a:xfrm>
            <a:off x="3282037" y="2724938"/>
            <a:ext cx="161215" cy="161215"/>
          </a:xfrm>
          <a:prstGeom prst="roundRect">
            <a:avLst>
              <a:gd name="adj" fmla="val 80530714259"/>
            </a:avLst>
          </a:prstGeom>
          <a:noFill/>
          <a:ln/>
        </p:spPr>
      </p:sp>
      <p:sp>
        <p:nvSpPr>
          <p:cNvPr id="40" name="Shape 38"/>
          <p:cNvSpPr/>
          <p:nvPr/>
        </p:nvSpPr>
        <p:spPr>
          <a:xfrm>
            <a:off x="3491623" y="2732999"/>
            <a:ext cx="1006242" cy="80608"/>
          </a:xfrm>
          <a:prstGeom prst="rect">
            <a:avLst/>
          </a:prstGeom>
          <a:noFill/>
          <a:ln/>
        </p:spPr>
      </p:sp>
      <p:sp>
        <p:nvSpPr>
          <p:cNvPr id="41" name="Shape 39"/>
          <p:cNvSpPr/>
          <p:nvPr/>
        </p:nvSpPr>
        <p:spPr>
          <a:xfrm>
            <a:off x="3491623" y="2813607"/>
            <a:ext cx="1006242" cy="64486"/>
          </a:xfrm>
          <a:prstGeom prst="rect">
            <a:avLst/>
          </a:prstGeom>
          <a:noFill/>
          <a:ln/>
        </p:spPr>
      </p:sp>
      <p:sp>
        <p:nvSpPr>
          <p:cNvPr id="42" name="Shape 40"/>
          <p:cNvSpPr/>
          <p:nvPr/>
        </p:nvSpPr>
        <p:spPr>
          <a:xfrm>
            <a:off x="3394887" y="2454902"/>
            <a:ext cx="493470" cy="108820"/>
          </a:xfrm>
          <a:prstGeom prst="rect">
            <a:avLst/>
          </a:prstGeom>
          <a:noFill/>
          <a:ln/>
        </p:spPr>
      </p:sp>
      <p:sp>
        <p:nvSpPr>
          <p:cNvPr id="43" name="Shape 41"/>
          <p:cNvSpPr/>
          <p:nvPr/>
        </p:nvSpPr>
        <p:spPr>
          <a:xfrm>
            <a:off x="3282036" y="854841"/>
            <a:ext cx="1215822" cy="108820"/>
          </a:xfrm>
          <a:prstGeom prst="rect">
            <a:avLst/>
          </a:prstGeom>
          <a:noFill/>
          <a:ln/>
        </p:spPr>
      </p:sp>
      <p:sp>
        <p:nvSpPr>
          <p:cNvPr id="44" name="Shape 42"/>
          <p:cNvSpPr/>
          <p:nvPr/>
        </p:nvSpPr>
        <p:spPr>
          <a:xfrm>
            <a:off x="3282036" y="1124877"/>
            <a:ext cx="1215822" cy="1064021"/>
          </a:xfrm>
          <a:prstGeom prst="rect">
            <a:avLst/>
          </a:prstGeom>
          <a:noFill/>
          <a:ln/>
        </p:spPr>
      </p:sp>
      <p:sp>
        <p:nvSpPr>
          <p:cNvPr id="45" name="Shape 43"/>
          <p:cNvSpPr/>
          <p:nvPr/>
        </p:nvSpPr>
        <p:spPr>
          <a:xfrm>
            <a:off x="3188022" y="1737495"/>
            <a:ext cx="661916" cy="499064"/>
          </a:xfrm>
          <a:prstGeom prst="rect">
            <a:avLst/>
          </a:prstGeom>
          <a:noFill/>
          <a:ln/>
        </p:spPr>
      </p:sp>
      <p:sp>
        <p:nvSpPr>
          <p:cNvPr id="46" name="Shape 44"/>
          <p:cNvSpPr/>
          <p:nvPr/>
        </p:nvSpPr>
        <p:spPr>
          <a:xfrm>
            <a:off x="3282036" y="1124877"/>
            <a:ext cx="1215822" cy="322431"/>
          </a:xfrm>
          <a:prstGeom prst="roundRect">
            <a:avLst>
              <a:gd name="adj" fmla="val 32640"/>
            </a:avLst>
          </a:prstGeom>
          <a:noFill/>
          <a:ln/>
        </p:spPr>
      </p:sp>
      <p:sp>
        <p:nvSpPr>
          <p:cNvPr id="47" name="Shape 45"/>
          <p:cNvSpPr/>
          <p:nvPr/>
        </p:nvSpPr>
        <p:spPr>
          <a:xfrm>
            <a:off x="3282036" y="1495672"/>
            <a:ext cx="1215822" cy="322431"/>
          </a:xfrm>
          <a:prstGeom prst="roundRect">
            <a:avLst>
              <a:gd name="adj" fmla="val 32640"/>
            </a:avLst>
          </a:prstGeom>
          <a:noFill/>
          <a:ln/>
        </p:spPr>
      </p:sp>
      <p:sp>
        <p:nvSpPr>
          <p:cNvPr id="48" name="Shape 46"/>
          <p:cNvSpPr/>
          <p:nvPr/>
        </p:nvSpPr>
        <p:spPr>
          <a:xfrm>
            <a:off x="3282036" y="1866467"/>
            <a:ext cx="1215822" cy="290188"/>
          </a:xfrm>
          <a:prstGeom prst="roundRect">
            <a:avLst>
              <a:gd name="adj" fmla="val 36267"/>
            </a:avLst>
          </a:prstGeom>
          <a:noFill/>
          <a:ln/>
        </p:spPr>
      </p:sp>
      <p:sp>
        <p:nvSpPr>
          <p:cNvPr id="49" name="Shape 47"/>
          <p:cNvSpPr/>
          <p:nvPr/>
        </p:nvSpPr>
        <p:spPr>
          <a:xfrm>
            <a:off x="3314279" y="1898710"/>
            <a:ext cx="257945" cy="257945"/>
          </a:xfrm>
          <a:prstGeom prst="roundRect">
            <a:avLst>
              <a:gd name="adj" fmla="val 40800"/>
            </a:avLst>
          </a:prstGeom>
          <a:solidFill>
            <a:srgbClr val="E8E4DE"/>
          </a:solidFill>
          <a:ln/>
        </p:spPr>
      </p:sp>
      <p:sp>
        <p:nvSpPr>
          <p:cNvPr id="50" name="Shape 48"/>
          <p:cNvSpPr/>
          <p:nvPr/>
        </p:nvSpPr>
        <p:spPr>
          <a:xfrm>
            <a:off x="3620588" y="1898710"/>
            <a:ext cx="845026" cy="257945"/>
          </a:xfrm>
          <a:prstGeom prst="rect">
            <a:avLst/>
          </a:prstGeom>
          <a:noFill/>
          <a:ln/>
        </p:spPr>
      </p:sp>
      <p:sp>
        <p:nvSpPr>
          <p:cNvPr id="51" name="Shape 49"/>
          <p:cNvSpPr/>
          <p:nvPr/>
        </p:nvSpPr>
        <p:spPr>
          <a:xfrm>
            <a:off x="3620588" y="1898710"/>
            <a:ext cx="845026" cy="80608"/>
          </a:xfrm>
          <a:prstGeom prst="rect">
            <a:avLst/>
          </a:prstGeom>
          <a:noFill/>
          <a:ln/>
        </p:spPr>
      </p:sp>
      <p:sp>
        <p:nvSpPr>
          <p:cNvPr id="52" name="Shape 50"/>
          <p:cNvSpPr/>
          <p:nvPr/>
        </p:nvSpPr>
        <p:spPr>
          <a:xfrm>
            <a:off x="3620588" y="1979318"/>
            <a:ext cx="845026" cy="64486"/>
          </a:xfrm>
          <a:prstGeom prst="rect">
            <a:avLst/>
          </a:prstGeom>
          <a:noFill/>
          <a:ln/>
        </p:spPr>
      </p:sp>
      <p:sp>
        <p:nvSpPr>
          <p:cNvPr id="53" name="Shape 51"/>
          <p:cNvSpPr/>
          <p:nvPr/>
        </p:nvSpPr>
        <p:spPr>
          <a:xfrm>
            <a:off x="3620588" y="2043804"/>
            <a:ext cx="845026" cy="64486"/>
          </a:xfrm>
          <a:prstGeom prst="rect">
            <a:avLst/>
          </a:prstGeom>
          <a:noFill/>
          <a:ln/>
        </p:spPr>
      </p:sp>
      <p:sp>
        <p:nvSpPr>
          <p:cNvPr id="54" name="Shape 52"/>
          <p:cNvSpPr/>
          <p:nvPr/>
        </p:nvSpPr>
        <p:spPr>
          <a:xfrm>
            <a:off x="3620588" y="2043804"/>
            <a:ext cx="178722" cy="64486"/>
          </a:xfrm>
          <a:prstGeom prst="rect">
            <a:avLst/>
          </a:prstGeom>
          <a:noFill/>
          <a:ln/>
        </p:spPr>
      </p:sp>
      <p:sp>
        <p:nvSpPr>
          <p:cNvPr id="55" name="Shape 53"/>
          <p:cNvSpPr/>
          <p:nvPr/>
        </p:nvSpPr>
        <p:spPr>
          <a:xfrm>
            <a:off x="3831553" y="2043804"/>
            <a:ext cx="16940" cy="64486"/>
          </a:xfrm>
          <a:prstGeom prst="rect">
            <a:avLst/>
          </a:prstGeom>
          <a:noFill/>
          <a:ln/>
        </p:spPr>
      </p:sp>
      <p:sp>
        <p:nvSpPr>
          <p:cNvPr id="56" name="Shape 54"/>
          <p:cNvSpPr/>
          <p:nvPr/>
        </p:nvSpPr>
        <p:spPr>
          <a:xfrm>
            <a:off x="3880738" y="2043804"/>
            <a:ext cx="170630" cy="64486"/>
          </a:xfrm>
          <a:prstGeom prst="rect">
            <a:avLst/>
          </a:prstGeom>
          <a:noFill/>
          <a:ln/>
        </p:spPr>
      </p:sp>
      <p:sp>
        <p:nvSpPr>
          <p:cNvPr id="57" name="Shape 55"/>
          <p:cNvSpPr/>
          <p:nvPr/>
        </p:nvSpPr>
        <p:spPr>
          <a:xfrm>
            <a:off x="3314279" y="1527915"/>
            <a:ext cx="257945" cy="257945"/>
          </a:xfrm>
          <a:prstGeom prst="roundRect">
            <a:avLst>
              <a:gd name="adj" fmla="val 40800"/>
            </a:avLst>
          </a:prstGeom>
          <a:solidFill>
            <a:srgbClr val="E8E4DE"/>
          </a:solidFill>
          <a:ln/>
        </p:spPr>
      </p:sp>
      <p:sp>
        <p:nvSpPr>
          <p:cNvPr id="58" name="Shape 56"/>
          <p:cNvSpPr/>
          <p:nvPr/>
        </p:nvSpPr>
        <p:spPr>
          <a:xfrm>
            <a:off x="3620588" y="1527915"/>
            <a:ext cx="845026" cy="257945"/>
          </a:xfrm>
          <a:prstGeom prst="rect">
            <a:avLst/>
          </a:prstGeom>
          <a:noFill/>
          <a:ln/>
        </p:spPr>
      </p:sp>
      <p:sp>
        <p:nvSpPr>
          <p:cNvPr id="59" name="Shape 57"/>
          <p:cNvSpPr/>
          <p:nvPr/>
        </p:nvSpPr>
        <p:spPr>
          <a:xfrm>
            <a:off x="3620588" y="1527915"/>
            <a:ext cx="845026" cy="80608"/>
          </a:xfrm>
          <a:prstGeom prst="rect">
            <a:avLst/>
          </a:prstGeom>
          <a:noFill/>
          <a:ln/>
        </p:spPr>
      </p:sp>
      <p:sp>
        <p:nvSpPr>
          <p:cNvPr id="60" name="Shape 58"/>
          <p:cNvSpPr/>
          <p:nvPr/>
        </p:nvSpPr>
        <p:spPr>
          <a:xfrm>
            <a:off x="3620588" y="1608523"/>
            <a:ext cx="845026" cy="64486"/>
          </a:xfrm>
          <a:prstGeom prst="rect">
            <a:avLst/>
          </a:prstGeom>
          <a:noFill/>
          <a:ln/>
        </p:spPr>
      </p:sp>
      <p:sp>
        <p:nvSpPr>
          <p:cNvPr id="61" name="Shape 59"/>
          <p:cNvSpPr/>
          <p:nvPr/>
        </p:nvSpPr>
        <p:spPr>
          <a:xfrm>
            <a:off x="3620588" y="1673009"/>
            <a:ext cx="845026" cy="64486"/>
          </a:xfrm>
          <a:prstGeom prst="rect">
            <a:avLst/>
          </a:prstGeom>
          <a:noFill/>
          <a:ln/>
        </p:spPr>
      </p:sp>
      <p:sp>
        <p:nvSpPr>
          <p:cNvPr id="62" name="Shape 60"/>
          <p:cNvSpPr/>
          <p:nvPr/>
        </p:nvSpPr>
        <p:spPr>
          <a:xfrm>
            <a:off x="3620588" y="1673009"/>
            <a:ext cx="154540" cy="64486"/>
          </a:xfrm>
          <a:prstGeom prst="rect">
            <a:avLst/>
          </a:prstGeom>
          <a:noFill/>
          <a:ln/>
        </p:spPr>
      </p:sp>
      <p:sp>
        <p:nvSpPr>
          <p:cNvPr id="63" name="Shape 61"/>
          <p:cNvSpPr/>
          <p:nvPr/>
        </p:nvSpPr>
        <p:spPr>
          <a:xfrm>
            <a:off x="3807371" y="1673009"/>
            <a:ext cx="16940" cy="64486"/>
          </a:xfrm>
          <a:prstGeom prst="rect">
            <a:avLst/>
          </a:prstGeom>
          <a:noFill/>
          <a:ln/>
        </p:spPr>
      </p:sp>
      <p:sp>
        <p:nvSpPr>
          <p:cNvPr id="64" name="Shape 62"/>
          <p:cNvSpPr/>
          <p:nvPr/>
        </p:nvSpPr>
        <p:spPr>
          <a:xfrm>
            <a:off x="3856555" y="1673009"/>
            <a:ext cx="170630" cy="64486"/>
          </a:xfrm>
          <a:prstGeom prst="rect">
            <a:avLst/>
          </a:prstGeom>
          <a:noFill/>
          <a:ln/>
        </p:spPr>
      </p:sp>
      <p:sp>
        <p:nvSpPr>
          <p:cNvPr id="65" name="Shape 63"/>
          <p:cNvSpPr/>
          <p:nvPr/>
        </p:nvSpPr>
        <p:spPr>
          <a:xfrm>
            <a:off x="3314279" y="1157119"/>
            <a:ext cx="257945" cy="257945"/>
          </a:xfrm>
          <a:prstGeom prst="roundRect">
            <a:avLst>
              <a:gd name="adj" fmla="val 40800"/>
            </a:avLst>
          </a:prstGeom>
          <a:solidFill>
            <a:srgbClr val="E8E4DE"/>
          </a:solidFill>
          <a:ln/>
        </p:spPr>
      </p:sp>
      <p:sp>
        <p:nvSpPr>
          <p:cNvPr id="66" name="Shape 64"/>
          <p:cNvSpPr/>
          <p:nvPr/>
        </p:nvSpPr>
        <p:spPr>
          <a:xfrm>
            <a:off x="3620588" y="1157119"/>
            <a:ext cx="845026" cy="257945"/>
          </a:xfrm>
          <a:prstGeom prst="rect">
            <a:avLst/>
          </a:prstGeom>
          <a:noFill/>
          <a:ln/>
        </p:spPr>
      </p:sp>
      <p:sp>
        <p:nvSpPr>
          <p:cNvPr id="67" name="Shape 65"/>
          <p:cNvSpPr/>
          <p:nvPr/>
        </p:nvSpPr>
        <p:spPr>
          <a:xfrm>
            <a:off x="3620588" y="1157119"/>
            <a:ext cx="845026" cy="80608"/>
          </a:xfrm>
          <a:prstGeom prst="rect">
            <a:avLst/>
          </a:prstGeom>
          <a:noFill/>
          <a:ln/>
        </p:spPr>
      </p:sp>
      <p:sp>
        <p:nvSpPr>
          <p:cNvPr id="68" name="Shape 66"/>
          <p:cNvSpPr/>
          <p:nvPr/>
        </p:nvSpPr>
        <p:spPr>
          <a:xfrm>
            <a:off x="3620588" y="1237727"/>
            <a:ext cx="845026" cy="64486"/>
          </a:xfrm>
          <a:prstGeom prst="rect">
            <a:avLst/>
          </a:prstGeom>
          <a:noFill/>
          <a:ln/>
        </p:spPr>
      </p:sp>
      <p:sp>
        <p:nvSpPr>
          <p:cNvPr id="69" name="Shape 67"/>
          <p:cNvSpPr/>
          <p:nvPr/>
        </p:nvSpPr>
        <p:spPr>
          <a:xfrm>
            <a:off x="3620588" y="1302214"/>
            <a:ext cx="845026" cy="64486"/>
          </a:xfrm>
          <a:prstGeom prst="rect">
            <a:avLst/>
          </a:prstGeom>
          <a:noFill/>
          <a:ln/>
        </p:spPr>
      </p:sp>
      <p:sp>
        <p:nvSpPr>
          <p:cNvPr id="70" name="Shape 68"/>
          <p:cNvSpPr/>
          <p:nvPr/>
        </p:nvSpPr>
        <p:spPr>
          <a:xfrm>
            <a:off x="3620588" y="1302214"/>
            <a:ext cx="178722" cy="64486"/>
          </a:xfrm>
          <a:prstGeom prst="rect">
            <a:avLst/>
          </a:prstGeom>
          <a:noFill/>
          <a:ln/>
        </p:spPr>
      </p:sp>
      <p:sp>
        <p:nvSpPr>
          <p:cNvPr id="71" name="Shape 69"/>
          <p:cNvSpPr/>
          <p:nvPr/>
        </p:nvSpPr>
        <p:spPr>
          <a:xfrm>
            <a:off x="3831553" y="1302214"/>
            <a:ext cx="16940" cy="64486"/>
          </a:xfrm>
          <a:prstGeom prst="rect">
            <a:avLst/>
          </a:prstGeom>
          <a:noFill/>
          <a:ln/>
        </p:spPr>
      </p:sp>
      <p:sp>
        <p:nvSpPr>
          <p:cNvPr id="72" name="Shape 70"/>
          <p:cNvSpPr/>
          <p:nvPr/>
        </p:nvSpPr>
        <p:spPr>
          <a:xfrm>
            <a:off x="3880738" y="1302214"/>
            <a:ext cx="170630" cy="64486"/>
          </a:xfrm>
          <a:prstGeom prst="rect">
            <a:avLst/>
          </a:prstGeom>
          <a:noFill/>
          <a:ln/>
        </p:spPr>
      </p:sp>
      <p:sp>
        <p:nvSpPr>
          <p:cNvPr id="73" name="Shape 71"/>
          <p:cNvSpPr/>
          <p:nvPr/>
        </p:nvSpPr>
        <p:spPr>
          <a:xfrm>
            <a:off x="3394887" y="854841"/>
            <a:ext cx="451623" cy="108820"/>
          </a:xfrm>
          <a:prstGeom prst="rect">
            <a:avLst/>
          </a:prstGeom>
          <a:noFill/>
          <a:ln/>
        </p:spPr>
      </p:sp>
      <p:sp>
        <p:nvSpPr>
          <p:cNvPr id="74" name="Shape 72"/>
          <p:cNvSpPr/>
          <p:nvPr/>
        </p:nvSpPr>
        <p:spPr>
          <a:xfrm>
            <a:off x="233751" y="770203"/>
            <a:ext cx="2866925" cy="225701"/>
          </a:xfrm>
          <a:prstGeom prst="rect">
            <a:avLst/>
          </a:prstGeom>
          <a:noFill/>
          <a:ln/>
        </p:spPr>
      </p:sp>
      <p:sp>
        <p:nvSpPr>
          <p:cNvPr id="75" name="Shape 73"/>
          <p:cNvSpPr/>
          <p:nvPr/>
        </p:nvSpPr>
        <p:spPr>
          <a:xfrm>
            <a:off x="233751" y="1092634"/>
            <a:ext cx="2866925" cy="4038444"/>
          </a:xfrm>
          <a:prstGeom prst="roundRect">
            <a:avLst>
              <a:gd name="adj" fmla="val 4751"/>
            </a:avLst>
          </a:prstGeom>
          <a:solidFill>
            <a:srgbClr val="FFFFFF"/>
          </a:solidFill>
          <a:ln w="10748">
            <a:solidFill>
              <a:srgbClr val="D4CFCA"/>
            </a:solidFill>
            <a:prstDash val="solid"/>
          </a:ln>
        </p:spPr>
      </p:sp>
      <p:sp>
        <p:nvSpPr>
          <p:cNvPr id="76" name="Shape 74"/>
          <p:cNvSpPr/>
          <p:nvPr/>
        </p:nvSpPr>
        <p:spPr>
          <a:xfrm>
            <a:off x="233751" y="5227806"/>
            <a:ext cx="2866925" cy="4187537"/>
          </a:xfrm>
          <a:prstGeom prst="roundRect">
            <a:avLst>
              <a:gd name="adj" fmla="val 4751"/>
            </a:avLst>
          </a:prstGeom>
          <a:solidFill>
            <a:srgbClr val="FFFFFF"/>
          </a:solidFill>
          <a:ln w="10748">
            <a:solidFill>
              <a:srgbClr val="D4CFCA"/>
            </a:solidFill>
            <a:prstDash val="solid"/>
          </a:ln>
        </p:spPr>
      </p:sp>
      <p:sp>
        <p:nvSpPr>
          <p:cNvPr id="77" name="Shape 75"/>
          <p:cNvSpPr/>
          <p:nvPr/>
        </p:nvSpPr>
        <p:spPr>
          <a:xfrm>
            <a:off x="233751" y="9512073"/>
            <a:ext cx="2866925" cy="5434689"/>
          </a:xfrm>
          <a:prstGeom prst="roundRect">
            <a:avLst>
              <a:gd name="adj" fmla="val 4751"/>
            </a:avLst>
          </a:prstGeom>
          <a:solidFill>
            <a:srgbClr val="FFFFFF"/>
          </a:solidFill>
          <a:ln w="10748">
            <a:solidFill>
              <a:srgbClr val="D4CFCA"/>
            </a:solidFill>
            <a:prstDash val="solid"/>
          </a:ln>
        </p:spPr>
      </p:sp>
      <p:sp>
        <p:nvSpPr>
          <p:cNvPr id="78" name="Shape 76"/>
          <p:cNvSpPr/>
          <p:nvPr/>
        </p:nvSpPr>
        <p:spPr>
          <a:xfrm>
            <a:off x="237790" y="9516103"/>
            <a:ext cx="1066131" cy="294218"/>
          </a:xfrm>
          <a:prstGeom prst="rect">
            <a:avLst/>
          </a:prstGeom>
          <a:noFill/>
          <a:ln w="10748">
            <a:solidFill>
              <a:srgbClr val="D4CFCA"/>
            </a:solidFill>
            <a:prstDash val="solid"/>
          </a:ln>
        </p:spPr>
      </p:sp>
      <p:sp>
        <p:nvSpPr>
          <p:cNvPr id="79" name="Shape 77"/>
          <p:cNvSpPr/>
          <p:nvPr/>
        </p:nvSpPr>
        <p:spPr>
          <a:xfrm>
            <a:off x="237790" y="12147910"/>
            <a:ext cx="2858864" cy="471555"/>
          </a:xfrm>
          <a:prstGeom prst="rect">
            <a:avLst/>
          </a:prstGeom>
          <a:noFill/>
          <a:ln w="10748">
            <a:solidFill>
              <a:srgbClr val="D4CFCA"/>
            </a:solidFill>
            <a:prstDash val="solid"/>
          </a:ln>
        </p:spPr>
      </p:sp>
      <p:sp>
        <p:nvSpPr>
          <p:cNvPr id="80" name="Shape 78"/>
          <p:cNvSpPr/>
          <p:nvPr/>
        </p:nvSpPr>
        <p:spPr>
          <a:xfrm>
            <a:off x="237790" y="12716194"/>
            <a:ext cx="2858864" cy="979383"/>
          </a:xfrm>
          <a:prstGeom prst="rect">
            <a:avLst/>
          </a:prstGeom>
          <a:noFill/>
          <a:ln w="10748">
            <a:solidFill>
              <a:srgbClr val="D4CFCA"/>
            </a:solidFill>
            <a:prstDash val="solid"/>
          </a:ln>
        </p:spPr>
      </p:sp>
      <p:sp>
        <p:nvSpPr>
          <p:cNvPr id="81" name="Shape 79"/>
          <p:cNvSpPr/>
          <p:nvPr/>
        </p:nvSpPr>
        <p:spPr>
          <a:xfrm>
            <a:off x="237790" y="13792307"/>
            <a:ext cx="2858864" cy="1150423"/>
          </a:xfrm>
          <a:prstGeom prst="rect">
            <a:avLst/>
          </a:prstGeom>
          <a:noFill/>
          <a:ln w="10748">
            <a:solidFill>
              <a:srgbClr val="D4CFCA"/>
            </a:solidFill>
            <a:prstDash val="solid"/>
          </a:ln>
        </p:spPr>
      </p:sp>
      <p:sp>
        <p:nvSpPr>
          <p:cNvPr id="82" name="Shape 80"/>
          <p:cNvSpPr/>
          <p:nvPr/>
        </p:nvSpPr>
        <p:spPr>
          <a:xfrm>
            <a:off x="237790" y="9907050"/>
            <a:ext cx="2858864" cy="2144132"/>
          </a:xfrm>
          <a:prstGeom prst="rect">
            <a:avLst/>
          </a:prstGeom>
          <a:solidFill>
            <a:srgbClr val="E8E4DE"/>
          </a:solidFill>
          <a:ln/>
        </p:spPr>
      </p:sp>
      <p:sp>
        <p:nvSpPr>
          <p:cNvPr id="83" name="Shape 81"/>
          <p:cNvSpPr/>
          <p:nvPr/>
        </p:nvSpPr>
        <p:spPr>
          <a:xfrm>
            <a:off x="286151" y="9955416"/>
            <a:ext cx="446082" cy="112851"/>
          </a:xfrm>
          <a:prstGeom prst="roundRect">
            <a:avLst>
              <a:gd name="adj" fmla="val 115043367796"/>
            </a:avLst>
          </a:prstGeom>
          <a:solidFill>
            <a:srgbClr val="4A7C7E"/>
          </a:solidFill>
          <a:ln/>
        </p:spPr>
      </p:sp>
      <p:sp>
        <p:nvSpPr>
          <p:cNvPr id="84" name="Shape 82"/>
          <p:cNvSpPr/>
          <p:nvPr/>
        </p:nvSpPr>
        <p:spPr>
          <a:xfrm>
            <a:off x="423185" y="9979598"/>
            <a:ext cx="260684" cy="64486"/>
          </a:xfrm>
          <a:prstGeom prst="rect">
            <a:avLst/>
          </a:prstGeom>
          <a:noFill/>
          <a:ln/>
        </p:spPr>
      </p:sp>
      <p:sp>
        <p:nvSpPr>
          <p:cNvPr id="85" name="Shape 83"/>
          <p:cNvSpPr/>
          <p:nvPr/>
        </p:nvSpPr>
        <p:spPr>
          <a:xfrm>
            <a:off x="302283" y="13856794"/>
            <a:ext cx="2729892" cy="80608"/>
          </a:xfrm>
          <a:prstGeom prst="rect">
            <a:avLst/>
          </a:prstGeom>
          <a:noFill/>
          <a:ln/>
        </p:spPr>
      </p:sp>
      <p:sp>
        <p:nvSpPr>
          <p:cNvPr id="86" name="Shape 84"/>
          <p:cNvSpPr/>
          <p:nvPr/>
        </p:nvSpPr>
        <p:spPr>
          <a:xfrm>
            <a:off x="302283" y="13985765"/>
            <a:ext cx="888448" cy="888448"/>
          </a:xfrm>
          <a:prstGeom prst="roundRect">
            <a:avLst>
              <a:gd name="adj" fmla="val 11846"/>
            </a:avLst>
          </a:prstGeom>
          <a:solidFill>
            <a:srgbClr val="E8E4DE"/>
          </a:solidFill>
          <a:ln/>
        </p:spPr>
      </p:sp>
      <p:sp>
        <p:nvSpPr>
          <p:cNvPr id="87" name="Shape 85"/>
          <p:cNvSpPr/>
          <p:nvPr/>
        </p:nvSpPr>
        <p:spPr>
          <a:xfrm>
            <a:off x="399012" y="13856794"/>
            <a:ext cx="568001" cy="80608"/>
          </a:xfrm>
          <a:prstGeom prst="rect">
            <a:avLst/>
          </a:prstGeom>
          <a:noFill/>
          <a:ln/>
        </p:spPr>
      </p:sp>
      <p:sp>
        <p:nvSpPr>
          <p:cNvPr id="88" name="Shape 86"/>
          <p:cNvSpPr/>
          <p:nvPr/>
        </p:nvSpPr>
        <p:spPr>
          <a:xfrm>
            <a:off x="302283" y="12780680"/>
            <a:ext cx="1518415" cy="378856"/>
          </a:xfrm>
          <a:prstGeom prst="rect">
            <a:avLst/>
          </a:prstGeom>
          <a:noFill/>
          <a:ln/>
        </p:spPr>
      </p:sp>
      <p:sp>
        <p:nvSpPr>
          <p:cNvPr id="89" name="Shape 87"/>
          <p:cNvSpPr/>
          <p:nvPr/>
        </p:nvSpPr>
        <p:spPr>
          <a:xfrm>
            <a:off x="302283" y="13207901"/>
            <a:ext cx="2729892" cy="419160"/>
          </a:xfrm>
          <a:prstGeom prst="rect">
            <a:avLst/>
          </a:prstGeom>
          <a:noFill/>
          <a:ln/>
        </p:spPr>
      </p:sp>
      <p:sp>
        <p:nvSpPr>
          <p:cNvPr id="90" name="Shape 88"/>
          <p:cNvSpPr/>
          <p:nvPr/>
        </p:nvSpPr>
        <p:spPr>
          <a:xfrm>
            <a:off x="302283" y="13207901"/>
            <a:ext cx="2729892" cy="80608"/>
          </a:xfrm>
          <a:prstGeom prst="rect">
            <a:avLst/>
          </a:prstGeom>
          <a:noFill/>
          <a:ln/>
        </p:spPr>
      </p:sp>
      <p:sp>
        <p:nvSpPr>
          <p:cNvPr id="91" name="Shape 89"/>
          <p:cNvSpPr/>
          <p:nvPr/>
        </p:nvSpPr>
        <p:spPr>
          <a:xfrm>
            <a:off x="302283" y="13320752"/>
            <a:ext cx="2729892" cy="80608"/>
          </a:xfrm>
          <a:prstGeom prst="rect">
            <a:avLst/>
          </a:prstGeom>
          <a:noFill/>
          <a:ln/>
        </p:spPr>
      </p:sp>
      <p:sp>
        <p:nvSpPr>
          <p:cNvPr id="92" name="Shape 90"/>
          <p:cNvSpPr/>
          <p:nvPr/>
        </p:nvSpPr>
        <p:spPr>
          <a:xfrm>
            <a:off x="302283" y="13433603"/>
            <a:ext cx="2729892" cy="80608"/>
          </a:xfrm>
          <a:prstGeom prst="rect">
            <a:avLst/>
          </a:prstGeom>
          <a:noFill/>
          <a:ln/>
        </p:spPr>
      </p:sp>
      <p:sp>
        <p:nvSpPr>
          <p:cNvPr id="93" name="Shape 91"/>
          <p:cNvSpPr/>
          <p:nvPr/>
        </p:nvSpPr>
        <p:spPr>
          <a:xfrm>
            <a:off x="302283" y="13546452"/>
            <a:ext cx="2729892" cy="80608"/>
          </a:xfrm>
          <a:prstGeom prst="rect">
            <a:avLst/>
          </a:prstGeom>
          <a:noFill/>
          <a:ln/>
        </p:spPr>
      </p:sp>
      <p:sp>
        <p:nvSpPr>
          <p:cNvPr id="94" name="Shape 92"/>
          <p:cNvSpPr/>
          <p:nvPr/>
        </p:nvSpPr>
        <p:spPr>
          <a:xfrm>
            <a:off x="399012" y="13546452"/>
            <a:ext cx="398095" cy="80608"/>
          </a:xfrm>
          <a:prstGeom prst="rect">
            <a:avLst/>
          </a:prstGeom>
          <a:noFill/>
          <a:ln/>
        </p:spPr>
      </p:sp>
      <p:sp>
        <p:nvSpPr>
          <p:cNvPr id="95" name="Shape 93"/>
          <p:cNvSpPr/>
          <p:nvPr/>
        </p:nvSpPr>
        <p:spPr>
          <a:xfrm>
            <a:off x="399012" y="13433603"/>
            <a:ext cx="677041" cy="80608"/>
          </a:xfrm>
          <a:prstGeom prst="rect">
            <a:avLst/>
          </a:prstGeom>
          <a:noFill/>
          <a:ln/>
        </p:spPr>
      </p:sp>
      <p:sp>
        <p:nvSpPr>
          <p:cNvPr id="96" name="Shape 94"/>
          <p:cNvSpPr/>
          <p:nvPr/>
        </p:nvSpPr>
        <p:spPr>
          <a:xfrm>
            <a:off x="399012" y="13320752"/>
            <a:ext cx="195977" cy="80608"/>
          </a:xfrm>
          <a:prstGeom prst="rect">
            <a:avLst/>
          </a:prstGeom>
          <a:noFill/>
          <a:ln/>
        </p:spPr>
      </p:sp>
      <p:sp>
        <p:nvSpPr>
          <p:cNvPr id="97" name="Shape 95"/>
          <p:cNvSpPr/>
          <p:nvPr/>
        </p:nvSpPr>
        <p:spPr>
          <a:xfrm>
            <a:off x="399012" y="13207901"/>
            <a:ext cx="342677" cy="80608"/>
          </a:xfrm>
          <a:prstGeom prst="rect">
            <a:avLst/>
          </a:prstGeom>
          <a:noFill/>
          <a:ln/>
        </p:spPr>
      </p:sp>
      <p:sp>
        <p:nvSpPr>
          <p:cNvPr id="98" name="Shape 96"/>
          <p:cNvSpPr/>
          <p:nvPr/>
        </p:nvSpPr>
        <p:spPr>
          <a:xfrm>
            <a:off x="302283" y="12780680"/>
            <a:ext cx="1518415" cy="112851"/>
          </a:xfrm>
          <a:prstGeom prst="rect">
            <a:avLst/>
          </a:prstGeom>
          <a:noFill/>
          <a:ln/>
        </p:spPr>
      </p:sp>
      <p:sp>
        <p:nvSpPr>
          <p:cNvPr id="99" name="Shape 97"/>
          <p:cNvSpPr/>
          <p:nvPr/>
        </p:nvSpPr>
        <p:spPr>
          <a:xfrm>
            <a:off x="302283" y="12909652"/>
            <a:ext cx="1518415" cy="80608"/>
          </a:xfrm>
          <a:prstGeom prst="rect">
            <a:avLst/>
          </a:prstGeom>
          <a:noFill/>
          <a:ln/>
        </p:spPr>
      </p:sp>
      <p:sp>
        <p:nvSpPr>
          <p:cNvPr id="100" name="Shape 98"/>
          <p:cNvSpPr/>
          <p:nvPr/>
        </p:nvSpPr>
        <p:spPr>
          <a:xfrm>
            <a:off x="302283" y="13006383"/>
            <a:ext cx="1518415" cy="88668"/>
          </a:xfrm>
          <a:prstGeom prst="rect">
            <a:avLst/>
          </a:prstGeom>
          <a:noFill/>
          <a:ln/>
        </p:spPr>
      </p:sp>
      <p:sp>
        <p:nvSpPr>
          <p:cNvPr id="101" name="Shape 99"/>
          <p:cNvSpPr/>
          <p:nvPr/>
        </p:nvSpPr>
        <p:spPr>
          <a:xfrm>
            <a:off x="302286" y="13006383"/>
            <a:ext cx="283890" cy="88668"/>
          </a:xfrm>
          <a:prstGeom prst="roundRect">
            <a:avLst>
              <a:gd name="adj" fmla="val 101237"/>
            </a:avLst>
          </a:prstGeom>
          <a:solidFill>
            <a:srgbClr val="F5E6E3"/>
          </a:solidFill>
          <a:ln w="10748">
            <a:solidFill>
              <a:srgbClr val="000000">
                <a:alpha val="0"/>
              </a:srgbClr>
            </a:solidFill>
            <a:prstDash val="solid"/>
          </a:ln>
        </p:spPr>
      </p:sp>
      <p:sp>
        <p:nvSpPr>
          <p:cNvPr id="102" name="Shape 100"/>
          <p:cNvSpPr/>
          <p:nvPr/>
        </p:nvSpPr>
        <p:spPr>
          <a:xfrm>
            <a:off x="610359" y="13006383"/>
            <a:ext cx="286252" cy="88668"/>
          </a:xfrm>
          <a:prstGeom prst="roundRect">
            <a:avLst>
              <a:gd name="adj" fmla="val 101237"/>
            </a:avLst>
          </a:prstGeom>
          <a:solidFill>
            <a:srgbClr val="F5E6E3"/>
          </a:solidFill>
          <a:ln w="10748">
            <a:solidFill>
              <a:srgbClr val="000000">
                <a:alpha val="0"/>
              </a:srgbClr>
            </a:solidFill>
            <a:prstDash val="solid"/>
          </a:ln>
        </p:spPr>
      </p:sp>
      <p:sp>
        <p:nvSpPr>
          <p:cNvPr id="103" name="Shape 101"/>
          <p:cNvSpPr/>
          <p:nvPr/>
        </p:nvSpPr>
        <p:spPr>
          <a:xfrm>
            <a:off x="302276" y="12212396"/>
            <a:ext cx="1123658" cy="96729"/>
          </a:xfrm>
          <a:prstGeom prst="rect">
            <a:avLst/>
          </a:prstGeom>
          <a:noFill/>
          <a:ln/>
        </p:spPr>
      </p:sp>
      <p:sp>
        <p:nvSpPr>
          <p:cNvPr id="104" name="Shape 102"/>
          <p:cNvSpPr/>
          <p:nvPr/>
        </p:nvSpPr>
        <p:spPr>
          <a:xfrm>
            <a:off x="302276" y="12357490"/>
            <a:ext cx="2729892" cy="112851"/>
          </a:xfrm>
          <a:prstGeom prst="rect">
            <a:avLst/>
          </a:prstGeom>
          <a:noFill/>
          <a:ln/>
        </p:spPr>
      </p:sp>
      <p:sp>
        <p:nvSpPr>
          <p:cNvPr id="105" name="Shape 103"/>
          <p:cNvSpPr/>
          <p:nvPr/>
        </p:nvSpPr>
        <p:spPr>
          <a:xfrm>
            <a:off x="302276" y="12357490"/>
            <a:ext cx="193458" cy="112851"/>
          </a:xfrm>
          <a:prstGeom prst="rect">
            <a:avLst/>
          </a:prstGeom>
          <a:noFill/>
          <a:ln/>
        </p:spPr>
      </p:sp>
      <p:sp>
        <p:nvSpPr>
          <p:cNvPr id="106" name="Shape 104"/>
          <p:cNvSpPr/>
          <p:nvPr/>
        </p:nvSpPr>
        <p:spPr>
          <a:xfrm>
            <a:off x="527977" y="12373612"/>
            <a:ext cx="443027" cy="80608"/>
          </a:xfrm>
          <a:prstGeom prst="rect">
            <a:avLst/>
          </a:prstGeom>
          <a:noFill/>
          <a:ln/>
        </p:spPr>
      </p:sp>
      <p:sp>
        <p:nvSpPr>
          <p:cNvPr id="107" name="Shape 105"/>
          <p:cNvSpPr/>
          <p:nvPr/>
        </p:nvSpPr>
        <p:spPr>
          <a:xfrm>
            <a:off x="527972" y="12381674"/>
            <a:ext cx="174031" cy="64486"/>
          </a:xfrm>
          <a:prstGeom prst="rect">
            <a:avLst/>
          </a:prstGeom>
          <a:noFill/>
          <a:ln/>
        </p:spPr>
      </p:sp>
      <p:sp>
        <p:nvSpPr>
          <p:cNvPr id="108" name="Shape 106"/>
          <p:cNvSpPr/>
          <p:nvPr/>
        </p:nvSpPr>
        <p:spPr>
          <a:xfrm>
            <a:off x="702006" y="12381674"/>
            <a:ext cx="268997" cy="64486"/>
          </a:xfrm>
          <a:prstGeom prst="rect">
            <a:avLst/>
          </a:prstGeom>
          <a:noFill/>
          <a:ln/>
        </p:spPr>
      </p:sp>
      <p:sp>
        <p:nvSpPr>
          <p:cNvPr id="109" name="Shape 107"/>
          <p:cNvSpPr/>
          <p:nvPr/>
        </p:nvSpPr>
        <p:spPr>
          <a:xfrm>
            <a:off x="302279" y="12357490"/>
            <a:ext cx="112851" cy="112851"/>
          </a:xfrm>
          <a:prstGeom prst="roundRect">
            <a:avLst>
              <a:gd name="adj" fmla="val 115043367796"/>
            </a:avLst>
          </a:prstGeom>
          <a:noFill/>
          <a:ln w="21495">
            <a:solidFill>
              <a:srgbClr val="FFFFFF"/>
            </a:solidFill>
            <a:prstDash val="solid"/>
          </a:ln>
        </p:spPr>
      </p:sp>
      <p:sp>
        <p:nvSpPr>
          <p:cNvPr id="110" name="Shape 108"/>
          <p:cNvSpPr/>
          <p:nvPr/>
        </p:nvSpPr>
        <p:spPr>
          <a:xfrm>
            <a:off x="382874" y="12357490"/>
            <a:ext cx="112851" cy="112851"/>
          </a:xfrm>
          <a:prstGeom prst="roundRect">
            <a:avLst>
              <a:gd name="adj" fmla="val 115043367796"/>
            </a:avLst>
          </a:prstGeom>
          <a:noFill/>
          <a:ln w="21495">
            <a:solidFill>
              <a:srgbClr val="FFFFFF"/>
            </a:solidFill>
            <a:prstDash val="solid"/>
          </a:ln>
        </p:spPr>
      </p:sp>
      <p:sp>
        <p:nvSpPr>
          <p:cNvPr id="111" name="Shape 109"/>
          <p:cNvSpPr/>
          <p:nvPr/>
        </p:nvSpPr>
        <p:spPr>
          <a:xfrm>
            <a:off x="302276" y="12212396"/>
            <a:ext cx="631951" cy="96729"/>
          </a:xfrm>
          <a:prstGeom prst="rect">
            <a:avLst/>
          </a:prstGeom>
          <a:noFill/>
          <a:ln/>
        </p:spPr>
      </p:sp>
      <p:sp>
        <p:nvSpPr>
          <p:cNvPr id="112" name="Shape 110"/>
          <p:cNvSpPr/>
          <p:nvPr/>
        </p:nvSpPr>
        <p:spPr>
          <a:xfrm>
            <a:off x="934227" y="12212396"/>
            <a:ext cx="491707" cy="96729"/>
          </a:xfrm>
          <a:prstGeom prst="roundRect">
            <a:avLst>
              <a:gd name="adj" fmla="val 92800"/>
            </a:avLst>
          </a:prstGeom>
          <a:solidFill>
            <a:srgbClr val="C35141"/>
          </a:solidFill>
          <a:ln/>
        </p:spPr>
      </p:sp>
      <p:sp>
        <p:nvSpPr>
          <p:cNvPr id="113" name="Shape 111"/>
          <p:cNvSpPr/>
          <p:nvPr/>
        </p:nvSpPr>
        <p:spPr>
          <a:xfrm>
            <a:off x="302276" y="12212396"/>
            <a:ext cx="187854" cy="96729"/>
          </a:xfrm>
          <a:prstGeom prst="rect">
            <a:avLst/>
          </a:prstGeom>
          <a:noFill/>
          <a:ln/>
        </p:spPr>
      </p:sp>
      <p:sp>
        <p:nvSpPr>
          <p:cNvPr id="114" name="Shape 112"/>
          <p:cNvSpPr/>
          <p:nvPr/>
        </p:nvSpPr>
        <p:spPr>
          <a:xfrm>
            <a:off x="554615" y="12212396"/>
            <a:ext cx="145220" cy="96729"/>
          </a:xfrm>
          <a:prstGeom prst="rect">
            <a:avLst/>
          </a:prstGeom>
          <a:noFill/>
          <a:ln/>
        </p:spPr>
      </p:sp>
      <p:sp>
        <p:nvSpPr>
          <p:cNvPr id="115" name="Shape 113"/>
          <p:cNvSpPr/>
          <p:nvPr/>
        </p:nvSpPr>
        <p:spPr>
          <a:xfrm>
            <a:off x="764321" y="12212396"/>
            <a:ext cx="169906" cy="96729"/>
          </a:xfrm>
          <a:prstGeom prst="rect">
            <a:avLst/>
          </a:prstGeom>
          <a:noFill/>
          <a:ln/>
        </p:spPr>
      </p:sp>
      <p:sp>
        <p:nvSpPr>
          <p:cNvPr id="116" name="Shape 114"/>
          <p:cNvSpPr/>
          <p:nvPr/>
        </p:nvSpPr>
        <p:spPr>
          <a:xfrm>
            <a:off x="881839" y="12220280"/>
            <a:ext cx="52388" cy="80963"/>
          </a:xfrm>
          <a:prstGeom prst="rect">
            <a:avLst/>
          </a:prstGeom>
          <a:noFill/>
          <a:ln/>
        </p:spPr>
      </p:sp>
      <p:sp>
        <p:nvSpPr>
          <p:cNvPr id="117" name="Shape 115"/>
          <p:cNvSpPr/>
          <p:nvPr/>
        </p:nvSpPr>
        <p:spPr>
          <a:xfrm>
            <a:off x="671260" y="12220280"/>
            <a:ext cx="28575" cy="80963"/>
          </a:xfrm>
          <a:prstGeom prst="rect">
            <a:avLst/>
          </a:prstGeom>
          <a:noFill/>
          <a:ln/>
        </p:spPr>
      </p:sp>
      <p:sp>
        <p:nvSpPr>
          <p:cNvPr id="118" name="Shape 116"/>
          <p:cNvSpPr/>
          <p:nvPr/>
        </p:nvSpPr>
        <p:spPr>
          <a:xfrm>
            <a:off x="418692" y="12220280"/>
            <a:ext cx="71438" cy="80963"/>
          </a:xfrm>
          <a:prstGeom prst="rect">
            <a:avLst/>
          </a:prstGeom>
          <a:noFill/>
          <a:ln/>
        </p:spPr>
      </p:sp>
      <p:sp>
        <p:nvSpPr>
          <p:cNvPr id="119" name="Shape 117"/>
          <p:cNvSpPr/>
          <p:nvPr/>
        </p:nvSpPr>
        <p:spPr>
          <a:xfrm>
            <a:off x="302276" y="9580588"/>
            <a:ext cx="638092" cy="161215"/>
          </a:xfrm>
          <a:prstGeom prst="rect">
            <a:avLst/>
          </a:prstGeom>
          <a:noFill/>
          <a:ln/>
        </p:spPr>
      </p:sp>
      <p:sp>
        <p:nvSpPr>
          <p:cNvPr id="120" name="Shape 118"/>
          <p:cNvSpPr/>
          <p:nvPr/>
        </p:nvSpPr>
        <p:spPr>
          <a:xfrm>
            <a:off x="940368" y="9596711"/>
            <a:ext cx="299067" cy="128972"/>
          </a:xfrm>
          <a:prstGeom prst="roundRect">
            <a:avLst>
              <a:gd name="adj" fmla="val 69600"/>
            </a:avLst>
          </a:prstGeom>
          <a:noFill/>
          <a:ln/>
        </p:spPr>
      </p:sp>
      <p:sp>
        <p:nvSpPr>
          <p:cNvPr id="121" name="Shape 119"/>
          <p:cNvSpPr/>
          <p:nvPr/>
        </p:nvSpPr>
        <p:spPr>
          <a:xfrm>
            <a:off x="511856" y="9580588"/>
            <a:ext cx="428512" cy="161215"/>
          </a:xfrm>
          <a:prstGeom prst="rect">
            <a:avLst/>
          </a:prstGeom>
          <a:noFill/>
          <a:ln/>
        </p:spPr>
      </p:sp>
      <p:sp>
        <p:nvSpPr>
          <p:cNvPr id="122" name="Shape 120"/>
          <p:cNvSpPr/>
          <p:nvPr/>
        </p:nvSpPr>
        <p:spPr>
          <a:xfrm>
            <a:off x="302279" y="9580588"/>
            <a:ext cx="161215" cy="161215"/>
          </a:xfrm>
          <a:prstGeom prst="roundRect">
            <a:avLst>
              <a:gd name="adj" fmla="val 80530714259"/>
            </a:avLst>
          </a:prstGeom>
          <a:noFill/>
          <a:ln w="21495">
            <a:solidFill>
              <a:srgbClr val="C35141"/>
            </a:solidFill>
            <a:prstDash val="solid"/>
          </a:ln>
        </p:spPr>
      </p:sp>
      <p:sp>
        <p:nvSpPr>
          <p:cNvPr id="123" name="Shape 121"/>
          <p:cNvSpPr/>
          <p:nvPr/>
        </p:nvSpPr>
        <p:spPr>
          <a:xfrm>
            <a:off x="511856" y="9580588"/>
            <a:ext cx="428512" cy="96729"/>
          </a:xfrm>
          <a:prstGeom prst="rect">
            <a:avLst/>
          </a:prstGeom>
          <a:noFill/>
          <a:ln/>
        </p:spPr>
      </p:sp>
      <p:sp>
        <p:nvSpPr>
          <p:cNvPr id="124" name="Shape 122"/>
          <p:cNvSpPr/>
          <p:nvPr/>
        </p:nvSpPr>
        <p:spPr>
          <a:xfrm>
            <a:off x="511856" y="9677317"/>
            <a:ext cx="428512" cy="64486"/>
          </a:xfrm>
          <a:prstGeom prst="rect">
            <a:avLst/>
          </a:prstGeom>
          <a:noFill/>
          <a:ln/>
        </p:spPr>
      </p:sp>
      <p:sp>
        <p:nvSpPr>
          <p:cNvPr id="125" name="Shape 123"/>
          <p:cNvSpPr/>
          <p:nvPr/>
        </p:nvSpPr>
        <p:spPr>
          <a:xfrm>
            <a:off x="511856" y="9580588"/>
            <a:ext cx="232849" cy="96729"/>
          </a:xfrm>
          <a:prstGeom prst="rect">
            <a:avLst/>
          </a:prstGeom>
          <a:noFill/>
          <a:ln/>
        </p:spPr>
      </p:sp>
      <p:sp>
        <p:nvSpPr>
          <p:cNvPr id="126" name="Shape 124"/>
          <p:cNvSpPr/>
          <p:nvPr/>
        </p:nvSpPr>
        <p:spPr>
          <a:xfrm>
            <a:off x="237790" y="5231838"/>
            <a:ext cx="1063549" cy="294218"/>
          </a:xfrm>
          <a:prstGeom prst="rect">
            <a:avLst/>
          </a:prstGeom>
          <a:noFill/>
          <a:ln w="10748">
            <a:solidFill>
              <a:srgbClr val="D4CFCA"/>
            </a:solidFill>
            <a:prstDash val="solid"/>
          </a:ln>
        </p:spPr>
      </p:sp>
      <p:sp>
        <p:nvSpPr>
          <p:cNvPr id="127" name="Shape 125"/>
          <p:cNvSpPr/>
          <p:nvPr/>
        </p:nvSpPr>
        <p:spPr>
          <a:xfrm>
            <a:off x="237790" y="7863646"/>
            <a:ext cx="2858864" cy="471555"/>
          </a:xfrm>
          <a:prstGeom prst="rect">
            <a:avLst/>
          </a:prstGeom>
          <a:noFill/>
          <a:ln w="10748">
            <a:solidFill>
              <a:srgbClr val="D4CFCA"/>
            </a:solidFill>
            <a:prstDash val="solid"/>
          </a:ln>
        </p:spPr>
      </p:sp>
      <p:sp>
        <p:nvSpPr>
          <p:cNvPr id="128" name="Shape 126"/>
          <p:cNvSpPr/>
          <p:nvPr/>
        </p:nvSpPr>
        <p:spPr>
          <a:xfrm>
            <a:off x="237790" y="8431930"/>
            <a:ext cx="2858864" cy="979383"/>
          </a:xfrm>
          <a:prstGeom prst="rect">
            <a:avLst/>
          </a:prstGeom>
          <a:noFill/>
          <a:ln w="10748">
            <a:solidFill>
              <a:srgbClr val="D4CFCA"/>
            </a:solidFill>
            <a:prstDash val="solid"/>
          </a:ln>
        </p:spPr>
      </p:sp>
      <p:sp>
        <p:nvSpPr>
          <p:cNvPr id="129" name="Shape 127"/>
          <p:cNvSpPr/>
          <p:nvPr/>
        </p:nvSpPr>
        <p:spPr>
          <a:xfrm>
            <a:off x="237790" y="5622784"/>
            <a:ext cx="2858864" cy="2144132"/>
          </a:xfrm>
          <a:prstGeom prst="rect">
            <a:avLst/>
          </a:prstGeom>
          <a:solidFill>
            <a:srgbClr val="E8E4DE"/>
          </a:solidFill>
          <a:ln/>
        </p:spPr>
      </p:sp>
      <p:sp>
        <p:nvSpPr>
          <p:cNvPr id="130" name="Shape 128"/>
          <p:cNvSpPr/>
          <p:nvPr/>
        </p:nvSpPr>
        <p:spPr>
          <a:xfrm>
            <a:off x="286151" y="5671148"/>
            <a:ext cx="446082" cy="112851"/>
          </a:xfrm>
          <a:prstGeom prst="roundRect">
            <a:avLst>
              <a:gd name="adj" fmla="val 115043367796"/>
            </a:avLst>
          </a:prstGeom>
          <a:solidFill>
            <a:srgbClr val="4A7C7E"/>
          </a:solidFill>
          <a:ln/>
        </p:spPr>
      </p:sp>
      <p:sp>
        <p:nvSpPr>
          <p:cNvPr id="131" name="Shape 129"/>
          <p:cNvSpPr/>
          <p:nvPr/>
        </p:nvSpPr>
        <p:spPr>
          <a:xfrm>
            <a:off x="423185" y="5695330"/>
            <a:ext cx="260684" cy="64486"/>
          </a:xfrm>
          <a:prstGeom prst="rect">
            <a:avLst/>
          </a:prstGeom>
          <a:noFill/>
          <a:ln/>
        </p:spPr>
      </p:sp>
      <p:sp>
        <p:nvSpPr>
          <p:cNvPr id="132" name="Shape 130"/>
          <p:cNvSpPr/>
          <p:nvPr/>
        </p:nvSpPr>
        <p:spPr>
          <a:xfrm>
            <a:off x="302283" y="8496416"/>
            <a:ext cx="1577580" cy="378856"/>
          </a:xfrm>
          <a:prstGeom prst="rect">
            <a:avLst/>
          </a:prstGeom>
          <a:noFill/>
          <a:ln/>
        </p:spPr>
      </p:sp>
      <p:sp>
        <p:nvSpPr>
          <p:cNvPr id="133" name="Shape 131"/>
          <p:cNvSpPr/>
          <p:nvPr/>
        </p:nvSpPr>
        <p:spPr>
          <a:xfrm>
            <a:off x="302283" y="8923636"/>
            <a:ext cx="2729892" cy="419160"/>
          </a:xfrm>
          <a:prstGeom prst="rect">
            <a:avLst/>
          </a:prstGeom>
          <a:noFill/>
          <a:ln/>
        </p:spPr>
      </p:sp>
      <p:sp>
        <p:nvSpPr>
          <p:cNvPr id="134" name="Shape 132"/>
          <p:cNvSpPr/>
          <p:nvPr/>
        </p:nvSpPr>
        <p:spPr>
          <a:xfrm>
            <a:off x="302283" y="8923636"/>
            <a:ext cx="2729892" cy="80608"/>
          </a:xfrm>
          <a:prstGeom prst="rect">
            <a:avLst/>
          </a:prstGeom>
          <a:noFill/>
          <a:ln/>
        </p:spPr>
      </p:sp>
      <p:sp>
        <p:nvSpPr>
          <p:cNvPr id="135" name="Shape 133"/>
          <p:cNvSpPr/>
          <p:nvPr/>
        </p:nvSpPr>
        <p:spPr>
          <a:xfrm>
            <a:off x="302283" y="9036487"/>
            <a:ext cx="2729892" cy="80608"/>
          </a:xfrm>
          <a:prstGeom prst="rect">
            <a:avLst/>
          </a:prstGeom>
          <a:noFill/>
          <a:ln/>
        </p:spPr>
      </p:sp>
      <p:sp>
        <p:nvSpPr>
          <p:cNvPr id="136" name="Shape 134"/>
          <p:cNvSpPr/>
          <p:nvPr/>
        </p:nvSpPr>
        <p:spPr>
          <a:xfrm>
            <a:off x="302283" y="9149337"/>
            <a:ext cx="2729892" cy="80608"/>
          </a:xfrm>
          <a:prstGeom prst="rect">
            <a:avLst/>
          </a:prstGeom>
          <a:noFill/>
          <a:ln/>
        </p:spPr>
      </p:sp>
      <p:sp>
        <p:nvSpPr>
          <p:cNvPr id="137" name="Shape 135"/>
          <p:cNvSpPr/>
          <p:nvPr/>
        </p:nvSpPr>
        <p:spPr>
          <a:xfrm>
            <a:off x="302283" y="9262188"/>
            <a:ext cx="2729892" cy="80608"/>
          </a:xfrm>
          <a:prstGeom prst="rect">
            <a:avLst/>
          </a:prstGeom>
          <a:noFill/>
          <a:ln/>
        </p:spPr>
      </p:sp>
      <p:sp>
        <p:nvSpPr>
          <p:cNvPr id="138" name="Shape 136"/>
          <p:cNvSpPr/>
          <p:nvPr/>
        </p:nvSpPr>
        <p:spPr>
          <a:xfrm>
            <a:off x="399012" y="9262188"/>
            <a:ext cx="398095" cy="80608"/>
          </a:xfrm>
          <a:prstGeom prst="rect">
            <a:avLst/>
          </a:prstGeom>
          <a:noFill/>
          <a:ln/>
        </p:spPr>
      </p:sp>
      <p:sp>
        <p:nvSpPr>
          <p:cNvPr id="139" name="Shape 137"/>
          <p:cNvSpPr/>
          <p:nvPr/>
        </p:nvSpPr>
        <p:spPr>
          <a:xfrm>
            <a:off x="399012" y="9149337"/>
            <a:ext cx="536734" cy="80608"/>
          </a:xfrm>
          <a:prstGeom prst="rect">
            <a:avLst/>
          </a:prstGeom>
          <a:noFill/>
          <a:ln/>
        </p:spPr>
      </p:sp>
      <p:sp>
        <p:nvSpPr>
          <p:cNvPr id="140" name="Shape 138"/>
          <p:cNvSpPr/>
          <p:nvPr/>
        </p:nvSpPr>
        <p:spPr>
          <a:xfrm>
            <a:off x="399012" y="9036487"/>
            <a:ext cx="195977" cy="80608"/>
          </a:xfrm>
          <a:prstGeom prst="rect">
            <a:avLst/>
          </a:prstGeom>
          <a:noFill/>
          <a:ln/>
        </p:spPr>
      </p:sp>
      <p:sp>
        <p:nvSpPr>
          <p:cNvPr id="141" name="Shape 139"/>
          <p:cNvSpPr/>
          <p:nvPr/>
        </p:nvSpPr>
        <p:spPr>
          <a:xfrm>
            <a:off x="399012" y="8923636"/>
            <a:ext cx="355209" cy="80608"/>
          </a:xfrm>
          <a:prstGeom prst="rect">
            <a:avLst/>
          </a:prstGeom>
          <a:noFill/>
          <a:ln/>
        </p:spPr>
      </p:sp>
      <p:sp>
        <p:nvSpPr>
          <p:cNvPr id="142" name="Shape 140"/>
          <p:cNvSpPr/>
          <p:nvPr/>
        </p:nvSpPr>
        <p:spPr>
          <a:xfrm>
            <a:off x="302283" y="8496416"/>
            <a:ext cx="1577580" cy="112851"/>
          </a:xfrm>
          <a:prstGeom prst="rect">
            <a:avLst/>
          </a:prstGeom>
          <a:noFill/>
          <a:ln/>
        </p:spPr>
      </p:sp>
      <p:sp>
        <p:nvSpPr>
          <p:cNvPr id="143" name="Shape 141"/>
          <p:cNvSpPr/>
          <p:nvPr/>
        </p:nvSpPr>
        <p:spPr>
          <a:xfrm>
            <a:off x="302283" y="8625389"/>
            <a:ext cx="1577580" cy="80608"/>
          </a:xfrm>
          <a:prstGeom prst="rect">
            <a:avLst/>
          </a:prstGeom>
          <a:noFill/>
          <a:ln/>
        </p:spPr>
      </p:sp>
      <p:sp>
        <p:nvSpPr>
          <p:cNvPr id="144" name="Shape 142"/>
          <p:cNvSpPr/>
          <p:nvPr/>
        </p:nvSpPr>
        <p:spPr>
          <a:xfrm>
            <a:off x="302283" y="8722118"/>
            <a:ext cx="1577580" cy="88668"/>
          </a:xfrm>
          <a:prstGeom prst="rect">
            <a:avLst/>
          </a:prstGeom>
          <a:noFill/>
          <a:ln/>
        </p:spPr>
      </p:sp>
      <p:sp>
        <p:nvSpPr>
          <p:cNvPr id="145" name="Shape 143"/>
          <p:cNvSpPr/>
          <p:nvPr/>
        </p:nvSpPr>
        <p:spPr>
          <a:xfrm>
            <a:off x="302286" y="8722116"/>
            <a:ext cx="182784" cy="88668"/>
          </a:xfrm>
          <a:prstGeom prst="roundRect">
            <a:avLst>
              <a:gd name="adj" fmla="val 101237"/>
            </a:avLst>
          </a:prstGeom>
          <a:solidFill>
            <a:srgbClr val="F5E6E3"/>
          </a:solidFill>
          <a:ln w="10748">
            <a:solidFill>
              <a:srgbClr val="000000">
                <a:alpha val="0"/>
              </a:srgbClr>
            </a:solidFill>
            <a:prstDash val="solid"/>
          </a:ln>
        </p:spPr>
      </p:sp>
      <p:sp>
        <p:nvSpPr>
          <p:cNvPr id="146" name="Shape 144"/>
          <p:cNvSpPr/>
          <p:nvPr/>
        </p:nvSpPr>
        <p:spPr>
          <a:xfrm>
            <a:off x="509238" y="8722116"/>
            <a:ext cx="345228" cy="88668"/>
          </a:xfrm>
          <a:prstGeom prst="roundRect">
            <a:avLst>
              <a:gd name="adj" fmla="val 101237"/>
            </a:avLst>
          </a:prstGeom>
          <a:solidFill>
            <a:srgbClr val="F5E6E3"/>
          </a:solidFill>
          <a:ln w="10748">
            <a:solidFill>
              <a:srgbClr val="000000">
                <a:alpha val="0"/>
              </a:srgbClr>
            </a:solidFill>
            <a:prstDash val="solid"/>
          </a:ln>
        </p:spPr>
      </p:sp>
      <p:sp>
        <p:nvSpPr>
          <p:cNvPr id="147" name="Shape 145"/>
          <p:cNvSpPr/>
          <p:nvPr/>
        </p:nvSpPr>
        <p:spPr>
          <a:xfrm>
            <a:off x="302276" y="7928131"/>
            <a:ext cx="1099507" cy="96729"/>
          </a:xfrm>
          <a:prstGeom prst="rect">
            <a:avLst/>
          </a:prstGeom>
          <a:noFill/>
          <a:ln/>
        </p:spPr>
      </p:sp>
      <p:sp>
        <p:nvSpPr>
          <p:cNvPr id="148" name="Shape 146"/>
          <p:cNvSpPr/>
          <p:nvPr/>
        </p:nvSpPr>
        <p:spPr>
          <a:xfrm>
            <a:off x="302276" y="8073226"/>
            <a:ext cx="2729892" cy="112851"/>
          </a:xfrm>
          <a:prstGeom prst="rect">
            <a:avLst/>
          </a:prstGeom>
          <a:noFill/>
          <a:ln/>
        </p:spPr>
      </p:sp>
      <p:sp>
        <p:nvSpPr>
          <p:cNvPr id="149" name="Shape 147"/>
          <p:cNvSpPr/>
          <p:nvPr/>
        </p:nvSpPr>
        <p:spPr>
          <a:xfrm>
            <a:off x="302276" y="8073226"/>
            <a:ext cx="274066" cy="112851"/>
          </a:xfrm>
          <a:prstGeom prst="rect">
            <a:avLst/>
          </a:prstGeom>
          <a:noFill/>
          <a:ln/>
        </p:spPr>
      </p:sp>
      <p:sp>
        <p:nvSpPr>
          <p:cNvPr id="150" name="Shape 148"/>
          <p:cNvSpPr/>
          <p:nvPr/>
        </p:nvSpPr>
        <p:spPr>
          <a:xfrm>
            <a:off x="608585" y="8089347"/>
            <a:ext cx="443027" cy="80608"/>
          </a:xfrm>
          <a:prstGeom prst="rect">
            <a:avLst/>
          </a:prstGeom>
          <a:noFill/>
          <a:ln/>
        </p:spPr>
      </p:sp>
      <p:sp>
        <p:nvSpPr>
          <p:cNvPr id="151" name="Shape 149"/>
          <p:cNvSpPr/>
          <p:nvPr/>
        </p:nvSpPr>
        <p:spPr>
          <a:xfrm>
            <a:off x="608585" y="8097408"/>
            <a:ext cx="174031" cy="64486"/>
          </a:xfrm>
          <a:prstGeom prst="rect">
            <a:avLst/>
          </a:prstGeom>
          <a:noFill/>
          <a:ln/>
        </p:spPr>
      </p:sp>
      <p:sp>
        <p:nvSpPr>
          <p:cNvPr id="152" name="Shape 150"/>
          <p:cNvSpPr/>
          <p:nvPr/>
        </p:nvSpPr>
        <p:spPr>
          <a:xfrm>
            <a:off x="782619" y="8097408"/>
            <a:ext cx="268997" cy="64486"/>
          </a:xfrm>
          <a:prstGeom prst="rect">
            <a:avLst/>
          </a:prstGeom>
          <a:noFill/>
          <a:ln/>
        </p:spPr>
      </p:sp>
      <p:sp>
        <p:nvSpPr>
          <p:cNvPr id="153" name="Shape 151"/>
          <p:cNvSpPr/>
          <p:nvPr/>
        </p:nvSpPr>
        <p:spPr>
          <a:xfrm>
            <a:off x="302279" y="8073226"/>
            <a:ext cx="112851" cy="112851"/>
          </a:xfrm>
          <a:prstGeom prst="roundRect">
            <a:avLst>
              <a:gd name="adj" fmla="val 115043367796"/>
            </a:avLst>
          </a:prstGeom>
          <a:noFill/>
          <a:ln w="21495">
            <a:solidFill>
              <a:srgbClr val="FFFFFF"/>
            </a:solidFill>
            <a:prstDash val="solid"/>
          </a:ln>
        </p:spPr>
      </p:sp>
      <p:sp>
        <p:nvSpPr>
          <p:cNvPr id="154" name="Shape 152"/>
          <p:cNvSpPr/>
          <p:nvPr/>
        </p:nvSpPr>
        <p:spPr>
          <a:xfrm>
            <a:off x="382874" y="8073226"/>
            <a:ext cx="112851" cy="112851"/>
          </a:xfrm>
          <a:prstGeom prst="roundRect">
            <a:avLst>
              <a:gd name="adj" fmla="val 115043367796"/>
            </a:avLst>
          </a:prstGeom>
          <a:noFill/>
          <a:ln w="21495">
            <a:solidFill>
              <a:srgbClr val="FFFFFF"/>
            </a:solidFill>
            <a:prstDash val="solid"/>
          </a:ln>
        </p:spPr>
      </p:sp>
      <p:sp>
        <p:nvSpPr>
          <p:cNvPr id="155" name="Shape 153"/>
          <p:cNvSpPr/>
          <p:nvPr/>
        </p:nvSpPr>
        <p:spPr>
          <a:xfrm>
            <a:off x="463479" y="8073226"/>
            <a:ext cx="112851" cy="112851"/>
          </a:xfrm>
          <a:prstGeom prst="roundRect">
            <a:avLst>
              <a:gd name="adj" fmla="val 115043367796"/>
            </a:avLst>
          </a:prstGeom>
          <a:noFill/>
          <a:ln w="21495">
            <a:solidFill>
              <a:srgbClr val="FFFFFF"/>
            </a:solidFill>
            <a:prstDash val="solid"/>
          </a:ln>
        </p:spPr>
      </p:sp>
      <p:sp>
        <p:nvSpPr>
          <p:cNvPr id="156" name="Shape 154"/>
          <p:cNvSpPr/>
          <p:nvPr/>
        </p:nvSpPr>
        <p:spPr>
          <a:xfrm>
            <a:off x="302276" y="7928131"/>
            <a:ext cx="607801" cy="96729"/>
          </a:xfrm>
          <a:prstGeom prst="rect">
            <a:avLst/>
          </a:prstGeom>
          <a:noFill/>
          <a:ln/>
        </p:spPr>
      </p:sp>
      <p:sp>
        <p:nvSpPr>
          <p:cNvPr id="157" name="Shape 155"/>
          <p:cNvSpPr/>
          <p:nvPr/>
        </p:nvSpPr>
        <p:spPr>
          <a:xfrm>
            <a:off x="910076" y="7928131"/>
            <a:ext cx="491707" cy="96729"/>
          </a:xfrm>
          <a:prstGeom prst="roundRect">
            <a:avLst>
              <a:gd name="adj" fmla="val 92800"/>
            </a:avLst>
          </a:prstGeom>
          <a:solidFill>
            <a:srgbClr val="C35141"/>
          </a:solidFill>
          <a:ln/>
        </p:spPr>
      </p:sp>
      <p:sp>
        <p:nvSpPr>
          <p:cNvPr id="158" name="Shape 156"/>
          <p:cNvSpPr/>
          <p:nvPr/>
        </p:nvSpPr>
        <p:spPr>
          <a:xfrm>
            <a:off x="302276" y="7928131"/>
            <a:ext cx="172078" cy="96729"/>
          </a:xfrm>
          <a:prstGeom prst="rect">
            <a:avLst/>
          </a:prstGeom>
          <a:noFill/>
          <a:ln/>
        </p:spPr>
      </p:sp>
      <p:sp>
        <p:nvSpPr>
          <p:cNvPr id="159" name="Shape 157"/>
          <p:cNvSpPr/>
          <p:nvPr/>
        </p:nvSpPr>
        <p:spPr>
          <a:xfrm>
            <a:off x="538840" y="7928131"/>
            <a:ext cx="144370" cy="96729"/>
          </a:xfrm>
          <a:prstGeom prst="rect">
            <a:avLst/>
          </a:prstGeom>
          <a:noFill/>
          <a:ln/>
        </p:spPr>
      </p:sp>
      <p:sp>
        <p:nvSpPr>
          <p:cNvPr id="160" name="Shape 158"/>
          <p:cNvSpPr/>
          <p:nvPr/>
        </p:nvSpPr>
        <p:spPr>
          <a:xfrm>
            <a:off x="747696" y="7928131"/>
            <a:ext cx="162380" cy="96729"/>
          </a:xfrm>
          <a:prstGeom prst="rect">
            <a:avLst/>
          </a:prstGeom>
          <a:noFill/>
          <a:ln/>
        </p:spPr>
      </p:sp>
      <p:sp>
        <p:nvSpPr>
          <p:cNvPr id="161" name="Shape 159"/>
          <p:cNvSpPr/>
          <p:nvPr/>
        </p:nvSpPr>
        <p:spPr>
          <a:xfrm>
            <a:off x="867215" y="7936014"/>
            <a:ext cx="42863" cy="80963"/>
          </a:xfrm>
          <a:prstGeom prst="rect">
            <a:avLst/>
          </a:prstGeom>
          <a:noFill/>
          <a:ln/>
        </p:spPr>
      </p:sp>
      <p:sp>
        <p:nvSpPr>
          <p:cNvPr id="162" name="Shape 160"/>
          <p:cNvSpPr/>
          <p:nvPr/>
        </p:nvSpPr>
        <p:spPr>
          <a:xfrm>
            <a:off x="659397" y="7936014"/>
            <a:ext cx="23813" cy="80963"/>
          </a:xfrm>
          <a:prstGeom prst="rect">
            <a:avLst/>
          </a:prstGeom>
          <a:noFill/>
          <a:ln/>
        </p:spPr>
      </p:sp>
      <p:sp>
        <p:nvSpPr>
          <p:cNvPr id="163" name="Shape 161"/>
          <p:cNvSpPr/>
          <p:nvPr/>
        </p:nvSpPr>
        <p:spPr>
          <a:xfrm>
            <a:off x="421967" y="7936014"/>
            <a:ext cx="52388" cy="80963"/>
          </a:xfrm>
          <a:prstGeom prst="rect">
            <a:avLst/>
          </a:prstGeom>
          <a:noFill/>
          <a:ln/>
        </p:spPr>
      </p:sp>
      <p:sp>
        <p:nvSpPr>
          <p:cNvPr id="164" name="Shape 162"/>
          <p:cNvSpPr/>
          <p:nvPr/>
        </p:nvSpPr>
        <p:spPr>
          <a:xfrm>
            <a:off x="302276" y="5296323"/>
            <a:ext cx="635509" cy="161215"/>
          </a:xfrm>
          <a:prstGeom prst="rect">
            <a:avLst/>
          </a:prstGeom>
          <a:noFill/>
          <a:ln/>
        </p:spPr>
      </p:sp>
      <p:sp>
        <p:nvSpPr>
          <p:cNvPr id="165" name="Shape 163"/>
          <p:cNvSpPr/>
          <p:nvPr/>
        </p:nvSpPr>
        <p:spPr>
          <a:xfrm>
            <a:off x="937786" y="5312446"/>
            <a:ext cx="299067" cy="128972"/>
          </a:xfrm>
          <a:prstGeom prst="roundRect">
            <a:avLst>
              <a:gd name="adj" fmla="val 69600"/>
            </a:avLst>
          </a:prstGeom>
          <a:noFill/>
          <a:ln/>
        </p:spPr>
      </p:sp>
      <p:sp>
        <p:nvSpPr>
          <p:cNvPr id="166" name="Shape 164"/>
          <p:cNvSpPr/>
          <p:nvPr/>
        </p:nvSpPr>
        <p:spPr>
          <a:xfrm>
            <a:off x="511856" y="5296323"/>
            <a:ext cx="425930" cy="161215"/>
          </a:xfrm>
          <a:prstGeom prst="rect">
            <a:avLst/>
          </a:prstGeom>
          <a:noFill/>
          <a:ln/>
        </p:spPr>
      </p:sp>
      <p:sp>
        <p:nvSpPr>
          <p:cNvPr id="167" name="Shape 165"/>
          <p:cNvSpPr/>
          <p:nvPr/>
        </p:nvSpPr>
        <p:spPr>
          <a:xfrm>
            <a:off x="302279" y="5296323"/>
            <a:ext cx="161215" cy="161215"/>
          </a:xfrm>
          <a:prstGeom prst="roundRect">
            <a:avLst>
              <a:gd name="adj" fmla="val 80530714259"/>
            </a:avLst>
          </a:prstGeom>
          <a:noFill/>
          <a:ln w="21495">
            <a:solidFill>
              <a:srgbClr val="C35141"/>
            </a:solidFill>
            <a:prstDash val="solid"/>
          </a:ln>
        </p:spPr>
      </p:sp>
      <p:sp>
        <p:nvSpPr>
          <p:cNvPr id="168" name="Shape 166"/>
          <p:cNvSpPr/>
          <p:nvPr/>
        </p:nvSpPr>
        <p:spPr>
          <a:xfrm>
            <a:off x="511856" y="5296323"/>
            <a:ext cx="425930" cy="96729"/>
          </a:xfrm>
          <a:prstGeom prst="rect">
            <a:avLst/>
          </a:prstGeom>
          <a:noFill/>
          <a:ln/>
        </p:spPr>
      </p:sp>
      <p:sp>
        <p:nvSpPr>
          <p:cNvPr id="169" name="Shape 167"/>
          <p:cNvSpPr/>
          <p:nvPr/>
        </p:nvSpPr>
        <p:spPr>
          <a:xfrm>
            <a:off x="511856" y="5393052"/>
            <a:ext cx="425930" cy="64486"/>
          </a:xfrm>
          <a:prstGeom prst="rect">
            <a:avLst/>
          </a:prstGeom>
          <a:noFill/>
          <a:ln/>
        </p:spPr>
      </p:sp>
      <p:sp>
        <p:nvSpPr>
          <p:cNvPr id="170" name="Shape 168"/>
          <p:cNvSpPr/>
          <p:nvPr/>
        </p:nvSpPr>
        <p:spPr>
          <a:xfrm>
            <a:off x="511856" y="5296323"/>
            <a:ext cx="207785" cy="96729"/>
          </a:xfrm>
          <a:prstGeom prst="rect">
            <a:avLst/>
          </a:prstGeom>
          <a:noFill/>
          <a:ln/>
        </p:spPr>
      </p:sp>
      <p:sp>
        <p:nvSpPr>
          <p:cNvPr id="171" name="Shape 169"/>
          <p:cNvSpPr/>
          <p:nvPr/>
        </p:nvSpPr>
        <p:spPr>
          <a:xfrm>
            <a:off x="235938" y="1096941"/>
            <a:ext cx="2862025" cy="332576"/>
          </a:xfrm>
          <a:prstGeom prst="rect">
            <a:avLst/>
          </a:prstGeom>
          <a:noFill/>
          <a:ln w="10748">
            <a:solidFill>
              <a:srgbClr val="D4CFCA"/>
            </a:solidFill>
            <a:prstDash val="solid"/>
          </a:ln>
        </p:spPr>
      </p:sp>
      <p:sp>
        <p:nvSpPr>
          <p:cNvPr id="172" name="Shape 170"/>
          <p:cNvSpPr/>
          <p:nvPr/>
        </p:nvSpPr>
        <p:spPr>
          <a:xfrm>
            <a:off x="237790" y="3728474"/>
            <a:ext cx="2858864" cy="471555"/>
          </a:xfrm>
          <a:prstGeom prst="rect">
            <a:avLst/>
          </a:prstGeom>
          <a:noFill/>
          <a:ln w="10748">
            <a:solidFill>
              <a:srgbClr val="D4CFCA"/>
            </a:solidFill>
            <a:prstDash val="solid"/>
          </a:ln>
        </p:spPr>
      </p:sp>
      <p:sp>
        <p:nvSpPr>
          <p:cNvPr id="173" name="Shape 171"/>
          <p:cNvSpPr/>
          <p:nvPr/>
        </p:nvSpPr>
        <p:spPr>
          <a:xfrm>
            <a:off x="237790" y="4183938"/>
            <a:ext cx="2857542" cy="943110"/>
          </a:xfrm>
          <a:prstGeom prst="rect">
            <a:avLst/>
          </a:prstGeom>
          <a:noFill/>
          <a:ln w="10748">
            <a:solidFill>
              <a:srgbClr val="D4CFCA"/>
            </a:solidFill>
            <a:prstDash val="solid"/>
          </a:ln>
        </p:spPr>
      </p:sp>
      <p:sp>
        <p:nvSpPr>
          <p:cNvPr id="174" name="Shape 172"/>
          <p:cNvSpPr/>
          <p:nvPr/>
        </p:nvSpPr>
        <p:spPr>
          <a:xfrm>
            <a:off x="302283" y="4248424"/>
            <a:ext cx="1474553" cy="378856"/>
          </a:xfrm>
          <a:prstGeom prst="rect">
            <a:avLst/>
          </a:prstGeom>
          <a:noFill/>
          <a:ln/>
        </p:spPr>
      </p:sp>
      <p:sp>
        <p:nvSpPr>
          <p:cNvPr id="175" name="Shape 173"/>
          <p:cNvSpPr/>
          <p:nvPr/>
        </p:nvSpPr>
        <p:spPr>
          <a:xfrm>
            <a:off x="302283" y="4675644"/>
            <a:ext cx="2729892" cy="419160"/>
          </a:xfrm>
          <a:prstGeom prst="rect">
            <a:avLst/>
          </a:prstGeom>
          <a:noFill/>
          <a:ln/>
        </p:spPr>
      </p:sp>
      <p:sp>
        <p:nvSpPr>
          <p:cNvPr id="176" name="Shape 174"/>
          <p:cNvSpPr/>
          <p:nvPr/>
        </p:nvSpPr>
        <p:spPr>
          <a:xfrm>
            <a:off x="302283" y="4675644"/>
            <a:ext cx="2729892" cy="80608"/>
          </a:xfrm>
          <a:prstGeom prst="rect">
            <a:avLst/>
          </a:prstGeom>
          <a:noFill/>
          <a:ln/>
        </p:spPr>
      </p:sp>
      <p:sp>
        <p:nvSpPr>
          <p:cNvPr id="177" name="Shape 175"/>
          <p:cNvSpPr/>
          <p:nvPr/>
        </p:nvSpPr>
        <p:spPr>
          <a:xfrm>
            <a:off x="302283" y="4788495"/>
            <a:ext cx="2729892" cy="80608"/>
          </a:xfrm>
          <a:prstGeom prst="rect">
            <a:avLst/>
          </a:prstGeom>
          <a:noFill/>
          <a:ln/>
        </p:spPr>
      </p:sp>
      <p:sp>
        <p:nvSpPr>
          <p:cNvPr id="178" name="Shape 176"/>
          <p:cNvSpPr/>
          <p:nvPr/>
        </p:nvSpPr>
        <p:spPr>
          <a:xfrm>
            <a:off x="302283" y="4901345"/>
            <a:ext cx="2729892" cy="80608"/>
          </a:xfrm>
          <a:prstGeom prst="rect">
            <a:avLst/>
          </a:prstGeom>
          <a:noFill/>
          <a:ln/>
        </p:spPr>
      </p:sp>
      <p:sp>
        <p:nvSpPr>
          <p:cNvPr id="179" name="Shape 177"/>
          <p:cNvSpPr/>
          <p:nvPr/>
        </p:nvSpPr>
        <p:spPr>
          <a:xfrm>
            <a:off x="302283" y="5014196"/>
            <a:ext cx="2729892" cy="80608"/>
          </a:xfrm>
          <a:prstGeom prst="rect">
            <a:avLst/>
          </a:prstGeom>
          <a:noFill/>
          <a:ln/>
        </p:spPr>
      </p:sp>
      <p:sp>
        <p:nvSpPr>
          <p:cNvPr id="180" name="Shape 178"/>
          <p:cNvSpPr/>
          <p:nvPr/>
        </p:nvSpPr>
        <p:spPr>
          <a:xfrm>
            <a:off x="399012" y="5014196"/>
            <a:ext cx="398095" cy="80608"/>
          </a:xfrm>
          <a:prstGeom prst="rect">
            <a:avLst/>
          </a:prstGeom>
          <a:noFill/>
          <a:ln/>
        </p:spPr>
      </p:sp>
      <p:sp>
        <p:nvSpPr>
          <p:cNvPr id="181" name="Shape 179"/>
          <p:cNvSpPr/>
          <p:nvPr/>
        </p:nvSpPr>
        <p:spPr>
          <a:xfrm>
            <a:off x="399012" y="4901345"/>
            <a:ext cx="658180" cy="80608"/>
          </a:xfrm>
          <a:prstGeom prst="rect">
            <a:avLst/>
          </a:prstGeom>
          <a:noFill/>
          <a:ln/>
        </p:spPr>
      </p:sp>
      <p:sp>
        <p:nvSpPr>
          <p:cNvPr id="182" name="Shape 180"/>
          <p:cNvSpPr/>
          <p:nvPr/>
        </p:nvSpPr>
        <p:spPr>
          <a:xfrm>
            <a:off x="399012" y="4788495"/>
            <a:ext cx="195977" cy="80608"/>
          </a:xfrm>
          <a:prstGeom prst="rect">
            <a:avLst/>
          </a:prstGeom>
          <a:noFill/>
          <a:ln/>
        </p:spPr>
      </p:sp>
      <p:sp>
        <p:nvSpPr>
          <p:cNvPr id="183" name="Shape 181"/>
          <p:cNvSpPr/>
          <p:nvPr/>
        </p:nvSpPr>
        <p:spPr>
          <a:xfrm>
            <a:off x="399012" y="4675644"/>
            <a:ext cx="333262" cy="80608"/>
          </a:xfrm>
          <a:prstGeom prst="rect">
            <a:avLst/>
          </a:prstGeom>
          <a:noFill/>
          <a:ln/>
        </p:spPr>
      </p:sp>
      <p:sp>
        <p:nvSpPr>
          <p:cNvPr id="184" name="Shape 182"/>
          <p:cNvSpPr/>
          <p:nvPr/>
        </p:nvSpPr>
        <p:spPr>
          <a:xfrm>
            <a:off x="302283" y="4248424"/>
            <a:ext cx="1474553" cy="112851"/>
          </a:xfrm>
          <a:prstGeom prst="rect">
            <a:avLst/>
          </a:prstGeom>
          <a:noFill/>
          <a:ln/>
        </p:spPr>
      </p:sp>
      <p:sp>
        <p:nvSpPr>
          <p:cNvPr id="185" name="Shape 183"/>
          <p:cNvSpPr/>
          <p:nvPr/>
        </p:nvSpPr>
        <p:spPr>
          <a:xfrm>
            <a:off x="302283" y="4377397"/>
            <a:ext cx="1474553" cy="80608"/>
          </a:xfrm>
          <a:prstGeom prst="rect">
            <a:avLst/>
          </a:prstGeom>
          <a:noFill/>
          <a:ln/>
        </p:spPr>
      </p:sp>
      <p:sp>
        <p:nvSpPr>
          <p:cNvPr id="186" name="Shape 184"/>
          <p:cNvSpPr/>
          <p:nvPr/>
        </p:nvSpPr>
        <p:spPr>
          <a:xfrm>
            <a:off x="302283" y="4474126"/>
            <a:ext cx="1474553" cy="88668"/>
          </a:xfrm>
          <a:prstGeom prst="rect">
            <a:avLst/>
          </a:prstGeom>
          <a:noFill/>
          <a:ln/>
        </p:spPr>
      </p:sp>
      <p:sp>
        <p:nvSpPr>
          <p:cNvPr id="187" name="Shape 185"/>
          <p:cNvSpPr/>
          <p:nvPr/>
        </p:nvSpPr>
        <p:spPr>
          <a:xfrm>
            <a:off x="302286" y="4474126"/>
            <a:ext cx="299634" cy="88668"/>
          </a:xfrm>
          <a:prstGeom prst="roundRect">
            <a:avLst>
              <a:gd name="adj" fmla="val 101237"/>
            </a:avLst>
          </a:prstGeom>
          <a:solidFill>
            <a:srgbClr val="F5E6E3"/>
          </a:solidFill>
          <a:ln w="10748">
            <a:solidFill>
              <a:srgbClr val="000000">
                <a:alpha val="0"/>
              </a:srgbClr>
            </a:solidFill>
            <a:prstDash val="solid"/>
          </a:ln>
        </p:spPr>
      </p:sp>
      <p:sp>
        <p:nvSpPr>
          <p:cNvPr id="188" name="Shape 186"/>
          <p:cNvSpPr/>
          <p:nvPr/>
        </p:nvSpPr>
        <p:spPr>
          <a:xfrm>
            <a:off x="626094" y="4474126"/>
            <a:ext cx="306750" cy="88668"/>
          </a:xfrm>
          <a:prstGeom prst="roundRect">
            <a:avLst>
              <a:gd name="adj" fmla="val 101237"/>
            </a:avLst>
          </a:prstGeom>
          <a:solidFill>
            <a:srgbClr val="F5E6E3"/>
          </a:solidFill>
          <a:ln w="10748">
            <a:solidFill>
              <a:srgbClr val="000000">
                <a:alpha val="0"/>
              </a:srgbClr>
            </a:solidFill>
            <a:prstDash val="solid"/>
          </a:ln>
        </p:spPr>
      </p:sp>
      <p:sp>
        <p:nvSpPr>
          <p:cNvPr id="189" name="Shape 187"/>
          <p:cNvSpPr/>
          <p:nvPr/>
        </p:nvSpPr>
        <p:spPr>
          <a:xfrm>
            <a:off x="302276" y="3792959"/>
            <a:ext cx="624583" cy="96729"/>
          </a:xfrm>
          <a:prstGeom prst="rect">
            <a:avLst/>
          </a:prstGeom>
          <a:noFill/>
          <a:ln/>
        </p:spPr>
      </p:sp>
      <p:sp>
        <p:nvSpPr>
          <p:cNvPr id="190" name="Shape 188"/>
          <p:cNvSpPr/>
          <p:nvPr/>
        </p:nvSpPr>
        <p:spPr>
          <a:xfrm>
            <a:off x="302276" y="3938054"/>
            <a:ext cx="2729892" cy="80608"/>
          </a:xfrm>
          <a:prstGeom prst="rect">
            <a:avLst/>
          </a:prstGeom>
          <a:noFill/>
          <a:ln/>
        </p:spPr>
      </p:sp>
      <p:sp>
        <p:nvSpPr>
          <p:cNvPr id="191" name="Shape 189"/>
          <p:cNvSpPr/>
          <p:nvPr/>
        </p:nvSpPr>
        <p:spPr>
          <a:xfrm>
            <a:off x="525187" y="3938054"/>
            <a:ext cx="443027" cy="80608"/>
          </a:xfrm>
          <a:prstGeom prst="rect">
            <a:avLst/>
          </a:prstGeom>
          <a:noFill/>
          <a:ln/>
        </p:spPr>
      </p:sp>
      <p:sp>
        <p:nvSpPr>
          <p:cNvPr id="192" name="Shape 190"/>
          <p:cNvSpPr/>
          <p:nvPr/>
        </p:nvSpPr>
        <p:spPr>
          <a:xfrm>
            <a:off x="525190" y="3946114"/>
            <a:ext cx="174031" cy="64486"/>
          </a:xfrm>
          <a:prstGeom prst="rect">
            <a:avLst/>
          </a:prstGeom>
          <a:noFill/>
          <a:ln/>
        </p:spPr>
      </p:sp>
      <p:sp>
        <p:nvSpPr>
          <p:cNvPr id="193" name="Shape 191"/>
          <p:cNvSpPr/>
          <p:nvPr/>
        </p:nvSpPr>
        <p:spPr>
          <a:xfrm>
            <a:off x="699224" y="3946114"/>
            <a:ext cx="268997" cy="64486"/>
          </a:xfrm>
          <a:prstGeom prst="rect">
            <a:avLst/>
          </a:prstGeom>
          <a:noFill/>
          <a:ln/>
        </p:spPr>
      </p:sp>
      <p:sp>
        <p:nvSpPr>
          <p:cNvPr id="194" name="Shape 192"/>
          <p:cNvSpPr/>
          <p:nvPr/>
        </p:nvSpPr>
        <p:spPr>
          <a:xfrm>
            <a:off x="302276" y="3792959"/>
            <a:ext cx="624583" cy="96729"/>
          </a:xfrm>
          <a:prstGeom prst="rect">
            <a:avLst/>
          </a:prstGeom>
          <a:noFill/>
          <a:ln/>
        </p:spPr>
      </p:sp>
      <p:sp>
        <p:nvSpPr>
          <p:cNvPr id="195" name="Shape 193"/>
          <p:cNvSpPr/>
          <p:nvPr/>
        </p:nvSpPr>
        <p:spPr>
          <a:xfrm>
            <a:off x="302276" y="3792959"/>
            <a:ext cx="181714" cy="96729"/>
          </a:xfrm>
          <a:prstGeom prst="rect">
            <a:avLst/>
          </a:prstGeom>
          <a:noFill/>
          <a:ln/>
        </p:spPr>
      </p:sp>
      <p:sp>
        <p:nvSpPr>
          <p:cNvPr id="196" name="Shape 194"/>
          <p:cNvSpPr/>
          <p:nvPr/>
        </p:nvSpPr>
        <p:spPr>
          <a:xfrm>
            <a:off x="548476" y="3792959"/>
            <a:ext cx="145220" cy="96729"/>
          </a:xfrm>
          <a:prstGeom prst="rect">
            <a:avLst/>
          </a:prstGeom>
          <a:noFill/>
          <a:ln/>
        </p:spPr>
      </p:sp>
      <p:sp>
        <p:nvSpPr>
          <p:cNvPr id="197" name="Shape 195"/>
          <p:cNvSpPr/>
          <p:nvPr/>
        </p:nvSpPr>
        <p:spPr>
          <a:xfrm>
            <a:off x="758182" y="3792959"/>
            <a:ext cx="168678" cy="96729"/>
          </a:xfrm>
          <a:prstGeom prst="rect">
            <a:avLst/>
          </a:prstGeom>
          <a:noFill/>
          <a:ln/>
        </p:spPr>
      </p:sp>
      <p:sp>
        <p:nvSpPr>
          <p:cNvPr id="198" name="Shape 196"/>
          <p:cNvSpPr/>
          <p:nvPr/>
        </p:nvSpPr>
        <p:spPr>
          <a:xfrm>
            <a:off x="874472" y="3800842"/>
            <a:ext cx="52388" cy="80963"/>
          </a:xfrm>
          <a:prstGeom prst="rect">
            <a:avLst/>
          </a:prstGeom>
          <a:noFill/>
          <a:ln/>
        </p:spPr>
      </p:sp>
      <p:sp>
        <p:nvSpPr>
          <p:cNvPr id="199" name="Shape 197"/>
          <p:cNvSpPr/>
          <p:nvPr/>
        </p:nvSpPr>
        <p:spPr>
          <a:xfrm>
            <a:off x="665121" y="3800842"/>
            <a:ext cx="28575" cy="80963"/>
          </a:xfrm>
          <a:prstGeom prst="rect">
            <a:avLst/>
          </a:prstGeom>
          <a:noFill/>
          <a:ln/>
        </p:spPr>
      </p:sp>
      <p:sp>
        <p:nvSpPr>
          <p:cNvPr id="200" name="Shape 198"/>
          <p:cNvSpPr/>
          <p:nvPr/>
        </p:nvSpPr>
        <p:spPr>
          <a:xfrm>
            <a:off x="422077" y="3800842"/>
            <a:ext cx="61912" cy="80963"/>
          </a:xfrm>
          <a:prstGeom prst="rect">
            <a:avLst/>
          </a:prstGeom>
          <a:noFill/>
          <a:ln/>
        </p:spPr>
      </p:sp>
      <p:sp>
        <p:nvSpPr>
          <p:cNvPr id="201" name="Shape 199"/>
          <p:cNvSpPr/>
          <p:nvPr/>
        </p:nvSpPr>
        <p:spPr>
          <a:xfrm>
            <a:off x="300424" y="1180606"/>
            <a:ext cx="676191" cy="161215"/>
          </a:xfrm>
          <a:prstGeom prst="rect">
            <a:avLst/>
          </a:prstGeom>
          <a:noFill/>
          <a:ln/>
        </p:spPr>
      </p:sp>
      <p:sp>
        <p:nvSpPr>
          <p:cNvPr id="202" name="Shape 200"/>
          <p:cNvSpPr/>
          <p:nvPr/>
        </p:nvSpPr>
        <p:spPr>
          <a:xfrm>
            <a:off x="2734410" y="1196727"/>
            <a:ext cx="299067" cy="128972"/>
          </a:xfrm>
          <a:prstGeom prst="roundRect">
            <a:avLst>
              <a:gd name="adj" fmla="val 69600"/>
            </a:avLst>
          </a:prstGeom>
          <a:noFill/>
          <a:ln/>
        </p:spPr>
      </p:sp>
      <p:sp>
        <p:nvSpPr>
          <p:cNvPr id="203" name="Shape 201"/>
          <p:cNvSpPr/>
          <p:nvPr/>
        </p:nvSpPr>
        <p:spPr>
          <a:xfrm>
            <a:off x="510003" y="1180606"/>
            <a:ext cx="466611" cy="161215"/>
          </a:xfrm>
          <a:prstGeom prst="rect">
            <a:avLst/>
          </a:prstGeom>
          <a:noFill/>
          <a:ln/>
        </p:spPr>
      </p:sp>
      <p:sp>
        <p:nvSpPr>
          <p:cNvPr id="204" name="Shape 202"/>
          <p:cNvSpPr/>
          <p:nvPr/>
        </p:nvSpPr>
        <p:spPr>
          <a:xfrm>
            <a:off x="300426" y="1180606"/>
            <a:ext cx="161215" cy="161215"/>
          </a:xfrm>
          <a:prstGeom prst="roundRect">
            <a:avLst>
              <a:gd name="adj" fmla="val 80530714259"/>
            </a:avLst>
          </a:prstGeom>
          <a:noFill/>
          <a:ln w="21495">
            <a:solidFill>
              <a:srgbClr val="C35141"/>
            </a:solidFill>
            <a:prstDash val="solid"/>
          </a:ln>
        </p:spPr>
      </p:sp>
      <p:sp>
        <p:nvSpPr>
          <p:cNvPr id="205" name="Shape 203"/>
          <p:cNvSpPr/>
          <p:nvPr/>
        </p:nvSpPr>
        <p:spPr>
          <a:xfrm>
            <a:off x="510003" y="1180606"/>
            <a:ext cx="466611" cy="96729"/>
          </a:xfrm>
          <a:prstGeom prst="rect">
            <a:avLst/>
          </a:prstGeom>
          <a:noFill/>
          <a:ln/>
        </p:spPr>
      </p:sp>
      <p:sp>
        <p:nvSpPr>
          <p:cNvPr id="206" name="Shape 204"/>
          <p:cNvSpPr/>
          <p:nvPr/>
        </p:nvSpPr>
        <p:spPr>
          <a:xfrm>
            <a:off x="510003" y="1277335"/>
            <a:ext cx="466611" cy="64486"/>
          </a:xfrm>
          <a:prstGeom prst="rect">
            <a:avLst/>
          </a:prstGeom>
          <a:noFill/>
          <a:ln/>
        </p:spPr>
      </p:sp>
      <p:sp>
        <p:nvSpPr>
          <p:cNvPr id="207" name="Shape 205"/>
          <p:cNvSpPr/>
          <p:nvPr/>
        </p:nvSpPr>
        <p:spPr>
          <a:xfrm>
            <a:off x="510003" y="1180606"/>
            <a:ext cx="257945" cy="96729"/>
          </a:xfrm>
          <a:prstGeom prst="rect">
            <a:avLst/>
          </a:prstGeom>
          <a:noFill/>
          <a:ln/>
        </p:spPr>
      </p:sp>
      <p:sp>
        <p:nvSpPr>
          <p:cNvPr id="208" name="Shape 206"/>
          <p:cNvSpPr/>
          <p:nvPr/>
        </p:nvSpPr>
        <p:spPr>
          <a:xfrm>
            <a:off x="233751" y="770203"/>
            <a:ext cx="2866925" cy="128972"/>
          </a:xfrm>
          <a:prstGeom prst="rect">
            <a:avLst/>
          </a:prstGeom>
          <a:noFill/>
          <a:ln/>
        </p:spPr>
      </p:sp>
      <p:sp>
        <p:nvSpPr>
          <p:cNvPr id="209" name="Shape 207"/>
          <p:cNvSpPr/>
          <p:nvPr/>
        </p:nvSpPr>
        <p:spPr>
          <a:xfrm>
            <a:off x="233751" y="915297"/>
            <a:ext cx="2866925" cy="80608"/>
          </a:xfrm>
          <a:prstGeom prst="rect">
            <a:avLst/>
          </a:prstGeom>
          <a:noFill/>
          <a:ln/>
        </p:spPr>
      </p:sp>
      <p:sp>
        <p:nvSpPr>
          <p:cNvPr id="210" name="Shape 208"/>
          <p:cNvSpPr/>
          <p:nvPr/>
        </p:nvSpPr>
        <p:spPr>
          <a:xfrm>
            <a:off x="233747" y="496137"/>
            <a:ext cx="365726" cy="145094"/>
          </a:xfrm>
          <a:prstGeom prst="roundRect">
            <a:avLst>
              <a:gd name="adj" fmla="val 61867"/>
            </a:avLst>
          </a:prstGeom>
          <a:solidFill>
            <a:srgbClr val="FAF7F2"/>
          </a:solidFill>
          <a:ln w="10748">
            <a:solidFill>
              <a:srgbClr val="D4CFCA"/>
            </a:solidFill>
            <a:prstDash val="solid"/>
          </a:ln>
        </p:spPr>
      </p:sp>
      <p:sp>
        <p:nvSpPr>
          <p:cNvPr id="211" name="Shape 209"/>
          <p:cNvSpPr/>
          <p:nvPr/>
        </p:nvSpPr>
        <p:spPr>
          <a:xfrm>
            <a:off x="631716" y="496137"/>
            <a:ext cx="352029" cy="145094"/>
          </a:xfrm>
          <a:prstGeom prst="roundRect">
            <a:avLst>
              <a:gd name="adj" fmla="val 61867"/>
            </a:avLst>
          </a:prstGeom>
          <a:solidFill>
            <a:srgbClr val="FAF7F2"/>
          </a:solidFill>
          <a:ln w="10748">
            <a:solidFill>
              <a:srgbClr val="D4CFCA"/>
            </a:solidFill>
            <a:prstDash val="solid"/>
          </a:ln>
        </p:spPr>
      </p:sp>
      <p:sp>
        <p:nvSpPr>
          <p:cNvPr id="212" name="Shape 210"/>
          <p:cNvSpPr/>
          <p:nvPr/>
        </p:nvSpPr>
        <p:spPr>
          <a:xfrm>
            <a:off x="1015988" y="496137"/>
            <a:ext cx="467524" cy="145094"/>
          </a:xfrm>
          <a:prstGeom prst="roundRect">
            <a:avLst>
              <a:gd name="adj" fmla="val 61867"/>
            </a:avLst>
          </a:prstGeom>
          <a:solidFill>
            <a:srgbClr val="C35141"/>
          </a:solidFill>
          <a:ln/>
        </p:spPr>
      </p:sp>
      <p:sp>
        <p:nvSpPr>
          <p:cNvPr id="213" name="Shape 211"/>
          <p:cNvSpPr/>
          <p:nvPr/>
        </p:nvSpPr>
        <p:spPr>
          <a:xfrm>
            <a:off x="1515755" y="496137"/>
            <a:ext cx="363364" cy="145094"/>
          </a:xfrm>
          <a:prstGeom prst="roundRect">
            <a:avLst>
              <a:gd name="adj" fmla="val 61867"/>
            </a:avLst>
          </a:prstGeom>
          <a:solidFill>
            <a:srgbClr val="FAF7F2"/>
          </a:solidFill>
          <a:ln w="10748">
            <a:solidFill>
              <a:srgbClr val="D4CFCA"/>
            </a:solidFill>
            <a:prstDash val="solid"/>
          </a:ln>
        </p:spPr>
      </p:sp>
      <p:sp>
        <p:nvSpPr>
          <p:cNvPr id="214" name="Shape 212"/>
          <p:cNvSpPr/>
          <p:nvPr/>
        </p:nvSpPr>
        <p:spPr>
          <a:xfrm>
            <a:off x="1911362" y="496137"/>
            <a:ext cx="383012" cy="145094"/>
          </a:xfrm>
          <a:prstGeom prst="roundRect">
            <a:avLst>
              <a:gd name="adj" fmla="val 61867"/>
            </a:avLst>
          </a:prstGeom>
          <a:solidFill>
            <a:srgbClr val="FAF7F2"/>
          </a:solidFill>
          <a:ln w="10748">
            <a:solidFill>
              <a:srgbClr val="D4CFCA"/>
            </a:solidFill>
            <a:prstDash val="solid"/>
          </a:ln>
        </p:spPr>
      </p:sp>
      <p:sp>
        <p:nvSpPr>
          <p:cNvPr id="215" name="Shape 213"/>
          <p:cNvSpPr/>
          <p:nvPr/>
        </p:nvSpPr>
        <p:spPr>
          <a:xfrm>
            <a:off x="2326618" y="496137"/>
            <a:ext cx="433455" cy="145094"/>
          </a:xfrm>
          <a:prstGeom prst="roundRect">
            <a:avLst>
              <a:gd name="adj" fmla="val 61867"/>
            </a:avLst>
          </a:prstGeom>
          <a:solidFill>
            <a:srgbClr val="FAF7F2"/>
          </a:solidFill>
          <a:ln w="10748">
            <a:solidFill>
              <a:srgbClr val="D4CFCA"/>
            </a:solidFill>
            <a:prstDash val="solid"/>
          </a:ln>
        </p:spPr>
      </p:sp>
      <p:pic>
        <p:nvPicPr>
          <p:cNvPr id="216" name="Image 0" descr="preencoded.png">    </p:cNvPr>
          <p:cNvPicPr>
            <a:picLocks noChangeAspect="1"/>
          </p:cNvPicPr>
          <p:nvPr/>
        </p:nvPicPr>
        <p:blipFill>
          <a:blip r:embed="rId1"/>
          <a:stretch>
            <a:fillRect/>
          </a:stretch>
        </p:blipFill>
        <p:spPr>
          <a:xfrm>
            <a:off x="298241" y="467924"/>
            <a:ext cx="80608" cy="80608"/>
          </a:xfrm>
          <a:prstGeom prst="rect">
            <a:avLst/>
          </a:prstGeom>
        </p:spPr>
      </p:pic>
      <p:pic>
        <p:nvPicPr>
          <p:cNvPr id="217" name="Image 1" descr="preencoded.png">    </p:cNvPr>
          <p:cNvPicPr>
            <a:picLocks noChangeAspect="1"/>
          </p:cNvPicPr>
          <p:nvPr/>
        </p:nvPicPr>
        <p:blipFill>
          <a:blip r:embed="rId2"/>
          <a:stretch>
            <a:fillRect/>
          </a:stretch>
        </p:blipFill>
        <p:spPr>
          <a:xfrm>
            <a:off x="3282036" y="3585425"/>
            <a:ext cx="80608" cy="80608"/>
          </a:xfrm>
          <a:prstGeom prst="rect">
            <a:avLst/>
          </a:prstGeom>
        </p:spPr>
      </p:pic>
      <p:pic>
        <p:nvPicPr>
          <p:cNvPr id="218" name="Image 2" descr="preencoded.png">    </p:cNvPr>
          <p:cNvPicPr>
            <a:picLocks noChangeAspect="1"/>
          </p:cNvPicPr>
          <p:nvPr/>
        </p:nvPicPr>
        <p:blipFill>
          <a:blip r:embed="rId3"/>
          <a:stretch>
            <a:fillRect/>
          </a:stretch>
        </p:blipFill>
        <p:spPr>
          <a:xfrm>
            <a:off x="3282037" y="3144098"/>
            <a:ext cx="4763" cy="161215"/>
          </a:xfrm>
          <a:prstGeom prst="rect">
            <a:avLst/>
          </a:prstGeom>
        </p:spPr>
      </p:pic>
      <p:pic>
        <p:nvPicPr>
          <p:cNvPr id="219" name="Image 3" descr="preencoded.png">    </p:cNvPr>
          <p:cNvPicPr>
            <a:picLocks noChangeAspect="1"/>
          </p:cNvPicPr>
          <p:nvPr/>
        </p:nvPicPr>
        <p:blipFill>
          <a:blip r:embed="rId4"/>
          <a:stretch>
            <a:fillRect/>
          </a:stretch>
        </p:blipFill>
        <p:spPr>
          <a:xfrm>
            <a:off x="3286799" y="3144098"/>
            <a:ext cx="156453" cy="158460"/>
          </a:xfrm>
          <a:prstGeom prst="rect">
            <a:avLst/>
          </a:prstGeom>
        </p:spPr>
      </p:pic>
      <p:pic>
        <p:nvPicPr>
          <p:cNvPr id="220" name="Image 4" descr="preencoded.png">    </p:cNvPr>
          <p:cNvPicPr>
            <a:picLocks noChangeAspect="1"/>
          </p:cNvPicPr>
          <p:nvPr/>
        </p:nvPicPr>
        <p:blipFill>
          <a:blip r:embed="rId5"/>
          <a:stretch>
            <a:fillRect/>
          </a:stretch>
        </p:blipFill>
        <p:spPr>
          <a:xfrm>
            <a:off x="3282037" y="2934519"/>
            <a:ext cx="4763" cy="161215"/>
          </a:xfrm>
          <a:prstGeom prst="rect">
            <a:avLst/>
          </a:prstGeom>
        </p:spPr>
      </p:pic>
      <p:pic>
        <p:nvPicPr>
          <p:cNvPr id="221" name="Image 5" descr="preencoded.png">    </p:cNvPr>
          <p:cNvPicPr>
            <a:picLocks noChangeAspect="1"/>
          </p:cNvPicPr>
          <p:nvPr/>
        </p:nvPicPr>
        <p:blipFill>
          <a:blip r:embed="rId6"/>
          <a:stretch>
            <a:fillRect/>
          </a:stretch>
        </p:blipFill>
        <p:spPr>
          <a:xfrm>
            <a:off x="3286799" y="2934519"/>
            <a:ext cx="156453" cy="161215"/>
          </a:xfrm>
          <a:prstGeom prst="rect">
            <a:avLst/>
          </a:prstGeom>
        </p:spPr>
      </p:pic>
      <p:pic>
        <p:nvPicPr>
          <p:cNvPr id="222" name="Image 6" descr="preencoded.png">    </p:cNvPr>
          <p:cNvPicPr>
            <a:picLocks noChangeAspect="1"/>
          </p:cNvPicPr>
          <p:nvPr/>
        </p:nvPicPr>
        <p:blipFill>
          <a:blip r:embed="rId7"/>
          <a:stretch>
            <a:fillRect/>
          </a:stretch>
        </p:blipFill>
        <p:spPr>
          <a:xfrm>
            <a:off x="3282037" y="2724938"/>
            <a:ext cx="4763" cy="161215"/>
          </a:xfrm>
          <a:prstGeom prst="rect">
            <a:avLst/>
          </a:prstGeom>
        </p:spPr>
      </p:pic>
      <p:pic>
        <p:nvPicPr>
          <p:cNvPr id="223" name="Image 7" descr="preencoded.png">    </p:cNvPr>
          <p:cNvPicPr>
            <a:picLocks noChangeAspect="1"/>
          </p:cNvPicPr>
          <p:nvPr/>
        </p:nvPicPr>
        <p:blipFill>
          <a:blip r:embed="rId8"/>
          <a:stretch>
            <a:fillRect/>
          </a:stretch>
        </p:blipFill>
        <p:spPr>
          <a:xfrm>
            <a:off x="3286799" y="2724938"/>
            <a:ext cx="156453" cy="161215"/>
          </a:xfrm>
          <a:prstGeom prst="rect">
            <a:avLst/>
          </a:prstGeom>
        </p:spPr>
      </p:pic>
      <p:pic>
        <p:nvPicPr>
          <p:cNvPr id="224" name="Image 8" descr="preencoded.png">    </p:cNvPr>
          <p:cNvPicPr>
            <a:picLocks noChangeAspect="1"/>
          </p:cNvPicPr>
          <p:nvPr/>
        </p:nvPicPr>
        <p:blipFill>
          <a:blip r:embed="rId9"/>
          <a:stretch>
            <a:fillRect/>
          </a:stretch>
        </p:blipFill>
        <p:spPr>
          <a:xfrm>
            <a:off x="3282036" y="2469009"/>
            <a:ext cx="80608" cy="80608"/>
          </a:xfrm>
          <a:prstGeom prst="rect">
            <a:avLst/>
          </a:prstGeom>
        </p:spPr>
      </p:pic>
      <p:pic>
        <p:nvPicPr>
          <p:cNvPr id="225" name="Image 9" descr="preencoded.png">    </p:cNvPr>
          <p:cNvPicPr>
            <a:picLocks noChangeAspect="1"/>
          </p:cNvPicPr>
          <p:nvPr/>
        </p:nvPicPr>
        <p:blipFill>
          <a:blip r:embed="rId10"/>
          <a:stretch>
            <a:fillRect/>
          </a:stretch>
        </p:blipFill>
        <p:spPr>
          <a:xfrm>
            <a:off x="3314279" y="1898710"/>
            <a:ext cx="257945" cy="257945"/>
          </a:xfrm>
          <a:prstGeom prst="rect">
            <a:avLst/>
          </a:prstGeom>
        </p:spPr>
      </p:pic>
      <p:pic>
        <p:nvPicPr>
          <p:cNvPr id="226" name="Image 10" descr="preencoded.png">    </p:cNvPr>
          <p:cNvPicPr>
            <a:picLocks noChangeAspect="1"/>
          </p:cNvPicPr>
          <p:nvPr/>
        </p:nvPicPr>
        <p:blipFill>
          <a:blip r:embed="rId11"/>
          <a:stretch>
            <a:fillRect/>
          </a:stretch>
        </p:blipFill>
        <p:spPr>
          <a:xfrm>
            <a:off x="3314279" y="1527915"/>
            <a:ext cx="257945" cy="257945"/>
          </a:xfrm>
          <a:prstGeom prst="rect">
            <a:avLst/>
          </a:prstGeom>
        </p:spPr>
      </p:pic>
      <p:pic>
        <p:nvPicPr>
          <p:cNvPr id="227" name="Image 11" descr="preencoded.png">    </p:cNvPr>
          <p:cNvPicPr>
            <a:picLocks noChangeAspect="1"/>
          </p:cNvPicPr>
          <p:nvPr/>
        </p:nvPicPr>
        <p:blipFill>
          <a:blip r:embed="rId12"/>
          <a:stretch>
            <a:fillRect/>
          </a:stretch>
        </p:blipFill>
        <p:spPr>
          <a:xfrm>
            <a:off x="3314279" y="1157119"/>
            <a:ext cx="257945" cy="257945"/>
          </a:xfrm>
          <a:prstGeom prst="rect">
            <a:avLst/>
          </a:prstGeom>
        </p:spPr>
      </p:pic>
      <p:pic>
        <p:nvPicPr>
          <p:cNvPr id="228" name="Image 12" descr="preencoded.png">    </p:cNvPr>
          <p:cNvPicPr>
            <a:picLocks noChangeAspect="1"/>
          </p:cNvPicPr>
          <p:nvPr/>
        </p:nvPicPr>
        <p:blipFill>
          <a:blip r:embed="rId13"/>
          <a:stretch>
            <a:fillRect/>
          </a:stretch>
        </p:blipFill>
        <p:spPr>
          <a:xfrm>
            <a:off x="3282036" y="868947"/>
            <a:ext cx="80608" cy="80608"/>
          </a:xfrm>
          <a:prstGeom prst="rect">
            <a:avLst/>
          </a:prstGeom>
        </p:spPr>
      </p:pic>
      <p:pic>
        <p:nvPicPr>
          <p:cNvPr id="229" name="Image 13" descr="preencoded.png">    </p:cNvPr>
          <p:cNvPicPr>
            <a:picLocks noChangeAspect="1"/>
          </p:cNvPicPr>
          <p:nvPr/>
        </p:nvPicPr>
        <p:blipFill>
          <a:blip r:embed="rId14"/>
          <a:stretch>
            <a:fillRect/>
          </a:stretch>
        </p:blipFill>
        <p:spPr>
          <a:xfrm>
            <a:off x="237790" y="1487612"/>
            <a:ext cx="2858870" cy="2144133"/>
          </a:xfrm>
          <a:prstGeom prst="rect">
            <a:avLst/>
          </a:prstGeom>
        </p:spPr>
      </p:pic>
      <p:pic>
        <p:nvPicPr>
          <p:cNvPr id="230" name="Image 14" descr="preencoded.png">    </p:cNvPr>
          <p:cNvPicPr>
            <a:picLocks noChangeAspect="1"/>
          </p:cNvPicPr>
          <p:nvPr/>
        </p:nvPicPr>
        <p:blipFill>
          <a:blip r:embed="rId15"/>
          <a:stretch>
            <a:fillRect/>
          </a:stretch>
        </p:blipFill>
        <p:spPr>
          <a:xfrm>
            <a:off x="302283" y="5022257"/>
            <a:ext cx="64486" cy="64486"/>
          </a:xfrm>
          <a:prstGeom prst="rect">
            <a:avLst/>
          </a:prstGeom>
        </p:spPr>
      </p:pic>
      <p:pic>
        <p:nvPicPr>
          <p:cNvPr id="231" name="Image 15" descr="preencoded.png">    </p:cNvPr>
          <p:cNvPicPr>
            <a:picLocks noChangeAspect="1"/>
          </p:cNvPicPr>
          <p:nvPr/>
        </p:nvPicPr>
        <p:blipFill>
          <a:blip r:embed="rId16"/>
          <a:stretch>
            <a:fillRect/>
          </a:stretch>
        </p:blipFill>
        <p:spPr>
          <a:xfrm>
            <a:off x="302283" y="4909406"/>
            <a:ext cx="64486" cy="64486"/>
          </a:xfrm>
          <a:prstGeom prst="rect">
            <a:avLst/>
          </a:prstGeom>
        </p:spPr>
      </p:pic>
      <p:pic>
        <p:nvPicPr>
          <p:cNvPr id="232" name="Image 16" descr="preencoded.png">    </p:cNvPr>
          <p:cNvPicPr>
            <a:picLocks noChangeAspect="1"/>
          </p:cNvPicPr>
          <p:nvPr/>
        </p:nvPicPr>
        <p:blipFill>
          <a:blip r:embed="rId17"/>
          <a:stretch>
            <a:fillRect/>
          </a:stretch>
        </p:blipFill>
        <p:spPr>
          <a:xfrm>
            <a:off x="302283" y="4796556"/>
            <a:ext cx="64486" cy="64486"/>
          </a:xfrm>
          <a:prstGeom prst="rect">
            <a:avLst/>
          </a:prstGeom>
        </p:spPr>
      </p:pic>
      <p:pic>
        <p:nvPicPr>
          <p:cNvPr id="233" name="Image 17" descr="preencoded.png">    </p:cNvPr>
          <p:cNvPicPr>
            <a:picLocks noChangeAspect="1"/>
          </p:cNvPicPr>
          <p:nvPr/>
        </p:nvPicPr>
        <p:blipFill>
          <a:blip r:embed="rId18"/>
          <a:stretch>
            <a:fillRect/>
          </a:stretch>
        </p:blipFill>
        <p:spPr>
          <a:xfrm>
            <a:off x="302283" y="4683705"/>
            <a:ext cx="64486" cy="64486"/>
          </a:xfrm>
          <a:prstGeom prst="rect">
            <a:avLst/>
          </a:prstGeom>
        </p:spPr>
      </p:pic>
      <p:pic>
        <p:nvPicPr>
          <p:cNvPr id="234" name="Image 18" descr="preencoded.png">    </p:cNvPr>
          <p:cNvPicPr>
            <a:picLocks noChangeAspect="1"/>
          </p:cNvPicPr>
          <p:nvPr/>
        </p:nvPicPr>
        <p:blipFill>
          <a:blip r:embed="rId19"/>
          <a:stretch>
            <a:fillRect/>
          </a:stretch>
        </p:blipFill>
        <p:spPr>
          <a:xfrm>
            <a:off x="302276" y="3938054"/>
            <a:ext cx="190669" cy="80608"/>
          </a:xfrm>
          <a:prstGeom prst="rect">
            <a:avLst/>
          </a:prstGeom>
        </p:spPr>
      </p:pic>
      <p:pic>
        <p:nvPicPr>
          <p:cNvPr id="235" name="Image 19" descr="preencoded.png">    </p:cNvPr>
          <p:cNvPicPr>
            <a:picLocks noChangeAspect="1"/>
          </p:cNvPicPr>
          <p:nvPr/>
        </p:nvPicPr>
        <p:blipFill>
          <a:blip r:embed="rId20"/>
          <a:stretch>
            <a:fillRect/>
          </a:stretch>
        </p:blipFill>
        <p:spPr>
          <a:xfrm>
            <a:off x="758182" y="3792959"/>
            <a:ext cx="92108" cy="96729"/>
          </a:xfrm>
          <a:prstGeom prst="rect">
            <a:avLst/>
          </a:prstGeom>
        </p:spPr>
      </p:pic>
      <p:pic>
        <p:nvPicPr>
          <p:cNvPr id="236" name="Image 20" descr="preencoded.png">    </p:cNvPr>
          <p:cNvPicPr>
            <a:picLocks noChangeAspect="1"/>
          </p:cNvPicPr>
          <p:nvPr/>
        </p:nvPicPr>
        <p:blipFill>
          <a:blip r:embed="rId21"/>
          <a:stretch>
            <a:fillRect/>
          </a:stretch>
        </p:blipFill>
        <p:spPr>
          <a:xfrm>
            <a:off x="548476" y="3792959"/>
            <a:ext cx="92463" cy="96729"/>
          </a:xfrm>
          <a:prstGeom prst="rect">
            <a:avLst/>
          </a:prstGeom>
        </p:spPr>
      </p:pic>
      <p:pic>
        <p:nvPicPr>
          <p:cNvPr id="237" name="Image 21" descr="preencoded.png">    </p:cNvPr>
          <p:cNvPicPr>
            <a:picLocks noChangeAspect="1"/>
          </p:cNvPicPr>
          <p:nvPr/>
        </p:nvPicPr>
        <p:blipFill>
          <a:blip r:embed="rId22"/>
          <a:stretch>
            <a:fillRect/>
          </a:stretch>
        </p:blipFill>
        <p:spPr>
          <a:xfrm>
            <a:off x="302276" y="3792959"/>
            <a:ext cx="95619" cy="96729"/>
          </a:xfrm>
          <a:prstGeom prst="rect">
            <a:avLst/>
          </a:prstGeom>
        </p:spPr>
      </p:pic>
      <p:pic>
        <p:nvPicPr>
          <p:cNvPr id="238" name="Image 22" descr="preencoded.png">    </p:cNvPr>
          <p:cNvPicPr>
            <a:picLocks noChangeAspect="1"/>
          </p:cNvPicPr>
          <p:nvPr/>
        </p:nvPicPr>
        <p:blipFill>
          <a:blip r:embed="rId23"/>
          <a:stretch>
            <a:fillRect/>
          </a:stretch>
        </p:blipFill>
        <p:spPr>
          <a:xfrm>
            <a:off x="2774703" y="1228970"/>
            <a:ext cx="64486" cy="64486"/>
          </a:xfrm>
          <a:prstGeom prst="rect">
            <a:avLst/>
          </a:prstGeom>
        </p:spPr>
      </p:pic>
      <p:pic>
        <p:nvPicPr>
          <p:cNvPr id="239" name="Image 23" descr="preencoded.png">    </p:cNvPr>
          <p:cNvPicPr>
            <a:picLocks noChangeAspect="1"/>
          </p:cNvPicPr>
          <p:nvPr/>
        </p:nvPicPr>
        <p:blipFill>
          <a:blip r:embed="rId24"/>
          <a:stretch>
            <a:fillRect/>
          </a:stretch>
        </p:blipFill>
        <p:spPr>
          <a:xfrm>
            <a:off x="308487" y="1188666"/>
            <a:ext cx="145094" cy="145094"/>
          </a:xfrm>
          <a:prstGeom prst="rect">
            <a:avLst/>
          </a:prstGeom>
        </p:spPr>
      </p:pic>
      <p:pic>
        <p:nvPicPr>
          <p:cNvPr id="240" name="Image 24" descr="preencoded.png">    </p:cNvPr>
          <p:cNvPicPr>
            <a:picLocks noChangeAspect="1"/>
          </p:cNvPicPr>
          <p:nvPr/>
        </p:nvPicPr>
        <p:blipFill>
          <a:blip r:embed="rId25"/>
          <a:stretch>
            <a:fillRect/>
          </a:stretch>
        </p:blipFill>
        <p:spPr>
          <a:xfrm>
            <a:off x="800191" y="1196728"/>
            <a:ext cx="64486" cy="64486"/>
          </a:xfrm>
          <a:prstGeom prst="rect">
            <a:avLst/>
          </a:prstGeom>
        </p:spPr>
      </p:pic>
      <p:sp>
        <p:nvSpPr>
          <p:cNvPr id="241" name="Text 214"/>
          <p:cNvSpPr/>
          <p:nvPr/>
        </p:nvSpPr>
        <p:spPr>
          <a:xfrm>
            <a:off x="5105400" y="995363"/>
            <a:ext cx="3695700" cy="342900"/>
          </a:xfrm>
          <a:prstGeom prst="rect">
            <a:avLst/>
          </a:prstGeom>
          <a:noFill/>
          <a:ln/>
        </p:spPr>
        <p:txBody>
          <a:bodyPr wrap="square" rtlCol="0" anchor="ctr"/>
          <a:lstStyle/>
          <a:p>
            <a:pPr algn="l" indent="0" marL="0">
              <a:lnSpc>
                <a:spcPts val="2700"/>
              </a:lnSpc>
              <a:buNone/>
            </a:pPr>
            <a:r>
              <a:rPr lang="en-US" sz="2250" spc="-45" kern="0" dirty="0">
                <a:solidFill>
                  <a:srgbClr val="1C1E26">
                    <a:alpha val="99000"/>
                  </a:srgbClr>
                </a:solidFill>
                <a:latin typeface="Teko" pitchFamily="34" charset="0"/>
                <a:ea typeface="Teko" pitchFamily="34" charset="-122"/>
                <a:cs typeface="Teko" pitchFamily="34" charset="-120"/>
              </a:rPr>
              <a:t>Ticketing</a:t>
            </a:r>
            <a:endParaRPr lang="en-US" sz="2250" dirty="0"/>
          </a:p>
        </p:txBody>
      </p:sp>
      <p:sp>
        <p:nvSpPr>
          <p:cNvPr id="242" name="Text 215"/>
          <p:cNvSpPr/>
          <p:nvPr/>
        </p:nvSpPr>
        <p:spPr>
          <a:xfrm>
            <a:off x="5105400" y="1452563"/>
            <a:ext cx="3695700" cy="1371600"/>
          </a:xfrm>
          <a:prstGeom prst="rect">
            <a:avLst/>
          </a:prstGeom>
          <a:noFill/>
          <a:ln/>
        </p:spPr>
        <p:txBody>
          <a:bodyPr wrap="square" rtlCol="0" anchor="ctr"/>
          <a:lstStyle/>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Addresses are only revealed after tickets are bought</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Artists and hosts get live notifications about ticket sales</a:t>
            </a:r>
            <a:endParaRPr lang="en-US" sz="1313" dirty="0"/>
          </a:p>
          <a:p>
            <a:pPr algn="l" marL="342900" indent="-342900">
              <a:lnSpc>
                <a:spcPts val="1785"/>
              </a:lnSpc>
              <a:buSzPct val="100000"/>
              <a:buChar char="•"/>
            </a:pPr>
            <a:r>
              <a:rPr lang="en-US" sz="1313" spc="-13" kern="0" dirty="0">
                <a:solidFill>
                  <a:srgbClr val="1C1E26">
                    <a:alpha val="99000"/>
                  </a:srgbClr>
                </a:solidFill>
                <a:latin typeface="Karma" pitchFamily="34" charset="0"/>
                <a:ea typeface="Karma" pitchFamily="34" charset="-122"/>
                <a:cs typeface="Karma" pitchFamily="34" charset="-120"/>
              </a:rPr>
              <a:t>Tickets are an agreement between artists and fans, not HouseShow (Like Partiful)</a:t>
            </a:r>
            <a:endParaRPr lang="en-US" sz="1313" dirty="0"/>
          </a:p>
        </p:txBody>
      </p:sp>
      <p:sp>
        <p:nvSpPr>
          <p:cNvPr id="243" name="Text 216"/>
          <p:cNvSpPr/>
          <p:nvPr/>
        </p:nvSpPr>
        <p:spPr>
          <a:xfrm>
            <a:off x="427209" y="484045"/>
            <a:ext cx="1243013" cy="66675"/>
          </a:xfrm>
          <a:prstGeom prst="rect">
            <a:avLst/>
          </a:prstGeom>
          <a:noFill/>
          <a:ln/>
        </p:spPr>
        <p:txBody>
          <a:bodyPr wrap="square" rtlCol="0" anchor="ctr"/>
          <a:lstStyle/>
          <a:p>
            <a:pPr algn="l" indent="0" marL="0">
              <a:lnSpc>
                <a:spcPts val="511"/>
              </a:lnSpc>
              <a:buNone/>
            </a:pPr>
            <a:r>
              <a:rPr lang="en-US" sz="444" dirty="0">
                <a:solidFill>
                  <a:srgbClr val="6B6D75">
                    <a:alpha val="99000"/>
                  </a:srgbClr>
                </a:solidFill>
                <a:latin typeface="Times" pitchFamily="34" charset="0"/>
                <a:ea typeface="Times" pitchFamily="34" charset="-122"/>
                <a:cs typeface="Times" pitchFamily="34" charset="-120"/>
              </a:rPr>
              <a:t>Search by neighborhood or artist...</a:t>
            </a:r>
            <a:endParaRPr lang="en-US" sz="444" dirty="0"/>
          </a:p>
        </p:txBody>
      </p:sp>
      <p:sp>
        <p:nvSpPr>
          <p:cNvPr id="244" name="Text 217"/>
          <p:cNvSpPr/>
          <p:nvPr/>
        </p:nvSpPr>
        <p:spPr>
          <a:xfrm>
            <a:off x="4220227" y="217862"/>
            <a:ext cx="752475" cy="80963"/>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list your space</a:t>
            </a:r>
            <a:endParaRPr lang="en-US" sz="444" dirty="0"/>
          </a:p>
        </p:txBody>
      </p:sp>
      <p:sp>
        <p:nvSpPr>
          <p:cNvPr id="245" name="Text 218"/>
          <p:cNvSpPr/>
          <p:nvPr/>
        </p:nvSpPr>
        <p:spPr>
          <a:xfrm>
            <a:off x="233751" y="177736"/>
            <a:ext cx="790575" cy="161925"/>
          </a:xfrm>
          <a:prstGeom prst="rect">
            <a:avLst/>
          </a:prstGeom>
          <a:noFill/>
          <a:ln/>
        </p:spPr>
        <p:txBody>
          <a:bodyPr wrap="square" rtlCol="0" anchor="ctr"/>
          <a:lstStyle/>
          <a:p>
            <a:pPr algn="l" indent="0" marL="0">
              <a:lnSpc>
                <a:spcPts val="1269"/>
              </a:lnSpc>
              <a:buNone/>
            </a:pPr>
            <a:r>
              <a:rPr lang="en-US" sz="1142" b="1" spc="-29" kern="0" dirty="0">
                <a:solidFill>
                  <a:srgbClr val="1C1E26">
                    <a:alpha val="99000"/>
                  </a:srgbClr>
                </a:solidFill>
                <a:latin typeface="Teko" pitchFamily="34" charset="0"/>
                <a:ea typeface="Teko" pitchFamily="34" charset="-122"/>
                <a:cs typeface="Teko" pitchFamily="34" charset="-120"/>
              </a:rPr>
              <a:t>house</a:t>
            </a:r>
            <a:endParaRPr lang="en-US" sz="1142" dirty="0"/>
          </a:p>
        </p:txBody>
      </p:sp>
      <p:sp>
        <p:nvSpPr>
          <p:cNvPr id="246" name="Text 219"/>
          <p:cNvSpPr/>
          <p:nvPr/>
        </p:nvSpPr>
        <p:spPr>
          <a:xfrm>
            <a:off x="564248" y="177736"/>
            <a:ext cx="752475" cy="161925"/>
          </a:xfrm>
          <a:prstGeom prst="rect">
            <a:avLst/>
          </a:prstGeom>
          <a:noFill/>
          <a:ln/>
        </p:spPr>
        <p:txBody>
          <a:bodyPr wrap="square" rtlCol="0" anchor="ctr"/>
          <a:lstStyle/>
          <a:p>
            <a:pPr algn="l" indent="0" marL="0">
              <a:lnSpc>
                <a:spcPts val="1269"/>
              </a:lnSpc>
              <a:buNone/>
            </a:pPr>
            <a:r>
              <a:rPr lang="en-US" sz="1142" b="1" spc="-29" kern="0" dirty="0">
                <a:solidFill>
                  <a:srgbClr val="C35141">
                    <a:alpha val="99000"/>
                  </a:srgbClr>
                </a:solidFill>
                <a:latin typeface="Teko" pitchFamily="34" charset="0"/>
                <a:ea typeface="Teko" pitchFamily="34" charset="-122"/>
                <a:cs typeface="Teko" pitchFamily="34" charset="-120"/>
              </a:rPr>
              <a:t>show</a:t>
            </a:r>
            <a:endParaRPr lang="en-US" sz="1142" dirty="0"/>
          </a:p>
        </p:txBody>
      </p:sp>
      <p:sp>
        <p:nvSpPr>
          <p:cNvPr id="247" name="Text 220"/>
          <p:cNvSpPr/>
          <p:nvPr/>
        </p:nvSpPr>
        <p:spPr>
          <a:xfrm>
            <a:off x="2540548" y="3734124"/>
            <a:ext cx="881063" cy="95250"/>
          </a:xfrm>
          <a:prstGeom prst="rect">
            <a:avLst/>
          </a:prstGeom>
          <a:noFill/>
          <a:ln/>
        </p:spPr>
        <p:txBody>
          <a:bodyPr wrap="square" rtlCol="0" anchor="ctr"/>
          <a:lstStyle/>
          <a:p>
            <a:pPr algn="ctr" indent="0" marL="0">
              <a:lnSpc>
                <a:spcPts val="738"/>
              </a:lnSpc>
              <a:buNone/>
            </a:pPr>
            <a:r>
              <a:rPr lang="en-US" sz="516" b="1" dirty="0">
                <a:solidFill>
                  <a:srgbClr val="FAF7F2">
                    <a:alpha val="99000"/>
                  </a:srgbClr>
                </a:solidFill>
                <a:latin typeface="Teko" pitchFamily="34" charset="0"/>
                <a:ea typeface="Teko" pitchFamily="34" charset="-122"/>
                <a:cs typeface="Teko" pitchFamily="34" charset="-120"/>
              </a:rPr>
              <a:t>Get Tickets • $15</a:t>
            </a:r>
            <a:endParaRPr lang="en-US" sz="516" dirty="0"/>
          </a:p>
        </p:txBody>
      </p:sp>
      <p:sp>
        <p:nvSpPr>
          <p:cNvPr id="248" name="Text 221"/>
          <p:cNvSpPr/>
          <p:nvPr/>
        </p:nvSpPr>
        <p:spPr>
          <a:xfrm>
            <a:off x="3737546" y="4091062"/>
            <a:ext cx="762000" cy="80963"/>
          </a:xfrm>
          <a:prstGeom prst="rect">
            <a:avLst/>
          </a:prstGeom>
          <a:noFill/>
          <a:ln/>
        </p:spPr>
        <p:txBody>
          <a:bodyPr wrap="square" rtlCol="0" anchor="ctr"/>
          <a:lstStyle/>
          <a:p>
            <a:pPr algn="ctr" indent="0" marL="0">
              <a:lnSpc>
                <a:spcPts val="635"/>
              </a:lnSpc>
              <a:buNone/>
            </a:pPr>
            <a:r>
              <a:rPr lang="en-US" sz="444" b="1" dirty="0">
                <a:solidFill>
                  <a:srgbClr val="FAF7F2">
                    <a:alpha val="99000"/>
                  </a:srgbClr>
                </a:solidFill>
                <a:latin typeface="Teko" pitchFamily="34" charset="0"/>
                <a:ea typeface="Teko" pitchFamily="34" charset="-122"/>
                <a:cs typeface="Teko" pitchFamily="34" charset="-120"/>
              </a:rPr>
              <a:t>Send Text Blast</a:t>
            </a:r>
            <a:endParaRPr lang="en-US" sz="444" dirty="0"/>
          </a:p>
        </p:txBody>
      </p:sp>
      <p:sp>
        <p:nvSpPr>
          <p:cNvPr id="249" name="Text 222"/>
          <p:cNvSpPr/>
          <p:nvPr/>
        </p:nvSpPr>
        <p:spPr>
          <a:xfrm>
            <a:off x="3282037" y="3825233"/>
            <a:ext cx="1419225"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Invite friends via text to shows they'd love</a:t>
            </a:r>
            <a:endParaRPr lang="en-US" sz="444" dirty="0"/>
          </a:p>
        </p:txBody>
      </p:sp>
      <p:sp>
        <p:nvSpPr>
          <p:cNvPr id="250" name="Text 223"/>
          <p:cNvSpPr/>
          <p:nvPr/>
        </p:nvSpPr>
        <p:spPr>
          <a:xfrm>
            <a:off x="3394889" y="3569305"/>
            <a:ext cx="871538" cy="109538"/>
          </a:xfrm>
          <a:prstGeom prst="rect">
            <a:avLst/>
          </a:prstGeom>
          <a:noFill/>
          <a:ln/>
        </p:spPr>
        <p:txBody>
          <a:bodyPr wrap="square" rtlCol="0" anchor="ctr"/>
          <a:lstStyle/>
          <a:p>
            <a:pPr algn="l" indent="0" marL="0">
              <a:lnSpc>
                <a:spcPts val="857"/>
              </a:lnSpc>
              <a:buNone/>
            </a:pPr>
            <a:r>
              <a:rPr lang="en-US" sz="571" b="1" dirty="0">
                <a:solidFill>
                  <a:srgbClr val="1C1E26">
                    <a:alpha val="99000"/>
                  </a:srgbClr>
                </a:solidFill>
                <a:latin typeface="Teko" pitchFamily="34" charset="0"/>
                <a:ea typeface="Teko" pitchFamily="34" charset="-122"/>
                <a:cs typeface="Teko" pitchFamily="34" charset="-120"/>
              </a:rPr>
              <a:t>Share the Vibe</a:t>
            </a:r>
            <a:endParaRPr lang="en-US" sz="571" dirty="0"/>
          </a:p>
        </p:txBody>
      </p:sp>
      <p:sp>
        <p:nvSpPr>
          <p:cNvPr id="251" name="Text 224"/>
          <p:cNvSpPr/>
          <p:nvPr/>
        </p:nvSpPr>
        <p:spPr>
          <a:xfrm>
            <a:off x="3491623" y="3232765"/>
            <a:ext cx="995362"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Hosting a show next Friday</a:t>
            </a:r>
            <a:endParaRPr lang="en-US" sz="381" dirty="0"/>
          </a:p>
        </p:txBody>
      </p:sp>
      <p:sp>
        <p:nvSpPr>
          <p:cNvPr id="252" name="Text 225"/>
          <p:cNvSpPr/>
          <p:nvPr/>
        </p:nvSpPr>
        <p:spPr>
          <a:xfrm>
            <a:off x="3491623" y="3152158"/>
            <a:ext cx="781050" cy="80963"/>
          </a:xfrm>
          <a:prstGeom prst="rect">
            <a:avLst/>
          </a:prstGeom>
          <a:noFill/>
          <a:ln/>
        </p:spPr>
        <p:txBody>
          <a:bodyPr wrap="square" rtlCol="0" anchor="ctr"/>
          <a:lstStyle/>
          <a:p>
            <a:pPr algn="l" indent="0" marL="0">
              <a:lnSpc>
                <a:spcPts val="635"/>
              </a:lnSpc>
              <a:buNone/>
            </a:pPr>
            <a:r>
              <a:rPr lang="en-US" sz="444" b="1" dirty="0">
                <a:solidFill>
                  <a:srgbClr val="1C1E26">
                    <a:alpha val="99000"/>
                  </a:srgbClr>
                </a:solidFill>
                <a:latin typeface="Times" pitchFamily="34" charset="0"/>
                <a:ea typeface="Times" pitchFamily="34" charset="-122"/>
                <a:cs typeface="Times" pitchFamily="34" charset="-120"/>
              </a:rPr>
              <a:t>Avery Brown</a:t>
            </a:r>
            <a:endParaRPr lang="en-US" sz="444" dirty="0"/>
          </a:p>
        </p:txBody>
      </p:sp>
      <p:sp>
        <p:nvSpPr>
          <p:cNvPr id="253" name="Text 226"/>
          <p:cNvSpPr/>
          <p:nvPr/>
        </p:nvSpPr>
        <p:spPr>
          <a:xfrm>
            <a:off x="3491623" y="3023188"/>
            <a:ext cx="1019175"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Just got tickets to Neon Drift</a:t>
            </a:r>
            <a:endParaRPr lang="en-US" sz="381" dirty="0"/>
          </a:p>
        </p:txBody>
      </p:sp>
      <p:sp>
        <p:nvSpPr>
          <p:cNvPr id="254" name="Text 227"/>
          <p:cNvSpPr/>
          <p:nvPr/>
        </p:nvSpPr>
        <p:spPr>
          <a:xfrm>
            <a:off x="3491623" y="2942580"/>
            <a:ext cx="862012" cy="80963"/>
          </a:xfrm>
          <a:prstGeom prst="rect">
            <a:avLst/>
          </a:prstGeom>
          <a:noFill/>
          <a:ln/>
        </p:spPr>
        <p:txBody>
          <a:bodyPr wrap="square" rtlCol="0" anchor="ctr"/>
          <a:lstStyle/>
          <a:p>
            <a:pPr algn="l" indent="0" marL="0">
              <a:lnSpc>
                <a:spcPts val="635"/>
              </a:lnSpc>
              <a:buNone/>
            </a:pPr>
            <a:r>
              <a:rPr lang="en-US" sz="444" b="1" dirty="0">
                <a:solidFill>
                  <a:srgbClr val="1C1E26">
                    <a:alpha val="99000"/>
                  </a:srgbClr>
                </a:solidFill>
                <a:latin typeface="Times" pitchFamily="34" charset="0"/>
                <a:ea typeface="Times" pitchFamily="34" charset="-122"/>
                <a:cs typeface="Times" pitchFamily="34" charset="-120"/>
              </a:rPr>
              <a:t>Maya Rodriguez</a:t>
            </a:r>
            <a:endParaRPr lang="en-US" sz="444" dirty="0"/>
          </a:p>
        </p:txBody>
      </p:sp>
      <p:sp>
        <p:nvSpPr>
          <p:cNvPr id="255" name="Text 228"/>
          <p:cNvSpPr/>
          <p:nvPr/>
        </p:nvSpPr>
        <p:spPr>
          <a:xfrm>
            <a:off x="3491623" y="2813607"/>
            <a:ext cx="997271"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Going to 3 shows this week</a:t>
            </a:r>
            <a:endParaRPr lang="en-US" sz="381" dirty="0"/>
          </a:p>
        </p:txBody>
      </p:sp>
      <p:sp>
        <p:nvSpPr>
          <p:cNvPr id="256" name="Text 229"/>
          <p:cNvSpPr/>
          <p:nvPr/>
        </p:nvSpPr>
        <p:spPr>
          <a:xfrm>
            <a:off x="3491623" y="2732999"/>
            <a:ext cx="604838" cy="80963"/>
          </a:xfrm>
          <a:prstGeom prst="rect">
            <a:avLst/>
          </a:prstGeom>
          <a:noFill/>
          <a:ln/>
        </p:spPr>
        <p:txBody>
          <a:bodyPr wrap="square" rtlCol="0" anchor="ctr"/>
          <a:lstStyle/>
          <a:p>
            <a:pPr algn="l" indent="0" marL="0">
              <a:lnSpc>
                <a:spcPts val="635"/>
              </a:lnSpc>
              <a:buNone/>
            </a:pPr>
            <a:r>
              <a:rPr lang="en-US" sz="444" b="1" dirty="0">
                <a:solidFill>
                  <a:srgbClr val="1C1E26">
                    <a:alpha val="99000"/>
                  </a:srgbClr>
                </a:solidFill>
                <a:latin typeface="Times" pitchFamily="34" charset="0"/>
                <a:ea typeface="Times" pitchFamily="34" charset="-122"/>
                <a:cs typeface="Times" pitchFamily="34" charset="-120"/>
              </a:rPr>
              <a:t>Ari B.</a:t>
            </a:r>
            <a:endParaRPr lang="en-US" sz="444" dirty="0"/>
          </a:p>
        </p:txBody>
      </p:sp>
      <p:sp>
        <p:nvSpPr>
          <p:cNvPr id="257" name="Text 230"/>
          <p:cNvSpPr/>
          <p:nvPr/>
        </p:nvSpPr>
        <p:spPr>
          <a:xfrm>
            <a:off x="3394889" y="2452887"/>
            <a:ext cx="952500" cy="109538"/>
          </a:xfrm>
          <a:prstGeom prst="rect">
            <a:avLst/>
          </a:prstGeom>
          <a:noFill/>
          <a:ln/>
        </p:spPr>
        <p:txBody>
          <a:bodyPr wrap="square" rtlCol="0" anchor="ctr"/>
          <a:lstStyle/>
          <a:p>
            <a:pPr algn="l" indent="0" marL="0">
              <a:lnSpc>
                <a:spcPts val="857"/>
              </a:lnSpc>
              <a:buNone/>
            </a:pPr>
            <a:r>
              <a:rPr lang="en-US" sz="571" b="1" dirty="0">
                <a:solidFill>
                  <a:srgbClr val="1C1E26">
                    <a:alpha val="99000"/>
                  </a:srgbClr>
                </a:solidFill>
                <a:latin typeface="Teko" pitchFamily="34" charset="0"/>
                <a:ea typeface="Teko" pitchFamily="34" charset="-122"/>
                <a:cs typeface="Teko" pitchFamily="34" charset="-120"/>
              </a:rPr>
              <a:t>Friends Going Out</a:t>
            </a:r>
            <a:endParaRPr lang="en-US" sz="571" dirty="0"/>
          </a:p>
        </p:txBody>
      </p:sp>
      <p:sp>
        <p:nvSpPr>
          <p:cNvPr id="258" name="Text 231"/>
          <p:cNvSpPr/>
          <p:nvPr/>
        </p:nvSpPr>
        <p:spPr>
          <a:xfrm>
            <a:off x="3880736" y="2043804"/>
            <a:ext cx="630506"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37 going</a:t>
            </a:r>
            <a:endParaRPr lang="en-US" sz="381" dirty="0"/>
          </a:p>
        </p:txBody>
      </p:sp>
      <p:sp>
        <p:nvSpPr>
          <p:cNvPr id="259" name="Text 232"/>
          <p:cNvSpPr/>
          <p:nvPr/>
        </p:nvSpPr>
        <p:spPr>
          <a:xfrm>
            <a:off x="3831552" y="2043804"/>
            <a:ext cx="476250"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a:t>
            </a:r>
            <a:endParaRPr lang="en-US" sz="381" dirty="0"/>
          </a:p>
        </p:txBody>
      </p:sp>
      <p:sp>
        <p:nvSpPr>
          <p:cNvPr id="260" name="Text 233"/>
          <p:cNvSpPr/>
          <p:nvPr/>
        </p:nvSpPr>
        <p:spPr>
          <a:xfrm>
            <a:off x="3620592" y="2043804"/>
            <a:ext cx="638567" cy="66675"/>
          </a:xfrm>
          <a:prstGeom prst="rect">
            <a:avLst/>
          </a:prstGeom>
          <a:noFill/>
          <a:ln/>
        </p:spPr>
        <p:txBody>
          <a:bodyPr wrap="square" rtlCol="0" anchor="ctr"/>
          <a:lstStyle/>
          <a:p>
            <a:pPr algn="l" indent="0" marL="0">
              <a:lnSpc>
                <a:spcPts val="508"/>
              </a:lnSpc>
              <a:buNone/>
            </a:pPr>
            <a:r>
              <a:rPr lang="en-US" sz="381" b="1" dirty="0">
                <a:solidFill>
                  <a:srgbClr val="4A7C7E">
                    <a:alpha val="99000"/>
                  </a:srgbClr>
                </a:solidFill>
                <a:latin typeface="Times" pitchFamily="34" charset="0"/>
                <a:ea typeface="Times" pitchFamily="34" charset="-122"/>
                <a:cs typeface="Times" pitchFamily="34" charset="-120"/>
              </a:rPr>
              <a:t>156 likes</a:t>
            </a:r>
            <a:endParaRPr lang="en-US" sz="381" dirty="0"/>
          </a:p>
        </p:txBody>
      </p:sp>
      <p:sp>
        <p:nvSpPr>
          <p:cNvPr id="261" name="Text 234"/>
          <p:cNvSpPr/>
          <p:nvPr/>
        </p:nvSpPr>
        <p:spPr>
          <a:xfrm>
            <a:off x="3620592" y="1979318"/>
            <a:ext cx="909638"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Tuesday in Silver Lake</a:t>
            </a:r>
            <a:endParaRPr lang="en-US" sz="381" dirty="0"/>
          </a:p>
        </p:txBody>
      </p:sp>
      <p:sp>
        <p:nvSpPr>
          <p:cNvPr id="262" name="Text 235"/>
          <p:cNvSpPr/>
          <p:nvPr/>
        </p:nvSpPr>
        <p:spPr>
          <a:xfrm>
            <a:off x="3620592" y="1898710"/>
            <a:ext cx="804862" cy="80963"/>
          </a:xfrm>
          <a:prstGeom prst="rect">
            <a:avLst/>
          </a:prstGeom>
          <a:noFill/>
          <a:ln/>
        </p:spPr>
        <p:txBody>
          <a:bodyPr wrap="square" rtlCol="0" anchor="ctr"/>
          <a:lstStyle/>
          <a:p>
            <a:pPr algn="l" indent="0" marL="0">
              <a:lnSpc>
                <a:spcPts val="635"/>
              </a:lnSpc>
              <a:buNone/>
            </a:pPr>
            <a:r>
              <a:rPr lang="en-US" sz="444" b="1" dirty="0">
                <a:solidFill>
                  <a:srgbClr val="1C1E26">
                    <a:alpha val="99000"/>
                  </a:srgbClr>
                </a:solidFill>
                <a:latin typeface="Times" pitchFamily="34" charset="0"/>
                <a:ea typeface="Times" pitchFamily="34" charset="-122"/>
                <a:cs typeface="Times" pitchFamily="34" charset="-120"/>
              </a:rPr>
              <a:t>Monrovia Boy</a:t>
            </a:r>
            <a:endParaRPr lang="en-US" sz="444" dirty="0"/>
          </a:p>
        </p:txBody>
      </p:sp>
      <p:sp>
        <p:nvSpPr>
          <p:cNvPr id="263" name="Text 236"/>
          <p:cNvSpPr/>
          <p:nvPr/>
        </p:nvSpPr>
        <p:spPr>
          <a:xfrm>
            <a:off x="3856554" y="1673009"/>
            <a:ext cx="630506"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52 going</a:t>
            </a:r>
            <a:endParaRPr lang="en-US" sz="381" dirty="0"/>
          </a:p>
        </p:txBody>
      </p:sp>
      <p:sp>
        <p:nvSpPr>
          <p:cNvPr id="264" name="Text 237"/>
          <p:cNvSpPr/>
          <p:nvPr/>
        </p:nvSpPr>
        <p:spPr>
          <a:xfrm>
            <a:off x="3807370" y="1673009"/>
            <a:ext cx="476250"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a:t>
            </a:r>
            <a:endParaRPr lang="en-US" sz="381" dirty="0"/>
          </a:p>
        </p:txBody>
      </p:sp>
      <p:sp>
        <p:nvSpPr>
          <p:cNvPr id="265" name="Text 238"/>
          <p:cNvSpPr/>
          <p:nvPr/>
        </p:nvSpPr>
        <p:spPr>
          <a:xfrm>
            <a:off x="3620592" y="1673009"/>
            <a:ext cx="614385" cy="66675"/>
          </a:xfrm>
          <a:prstGeom prst="rect">
            <a:avLst/>
          </a:prstGeom>
          <a:noFill/>
          <a:ln/>
        </p:spPr>
        <p:txBody>
          <a:bodyPr wrap="square" rtlCol="0" anchor="ctr"/>
          <a:lstStyle/>
          <a:p>
            <a:pPr algn="l" indent="0" marL="0">
              <a:lnSpc>
                <a:spcPts val="508"/>
              </a:lnSpc>
              <a:buNone/>
            </a:pPr>
            <a:r>
              <a:rPr lang="en-US" sz="381" b="1" dirty="0">
                <a:solidFill>
                  <a:srgbClr val="4A7C7E">
                    <a:alpha val="99000"/>
                  </a:srgbClr>
                </a:solidFill>
                <a:latin typeface="Times" pitchFamily="34" charset="0"/>
                <a:ea typeface="Times" pitchFamily="34" charset="-122"/>
                <a:cs typeface="Times" pitchFamily="34" charset="-120"/>
              </a:rPr>
              <a:t>89 likes</a:t>
            </a:r>
            <a:endParaRPr lang="en-US" sz="381" dirty="0"/>
          </a:p>
        </p:txBody>
      </p:sp>
      <p:sp>
        <p:nvSpPr>
          <p:cNvPr id="266" name="Text 239"/>
          <p:cNvSpPr/>
          <p:nvPr/>
        </p:nvSpPr>
        <p:spPr>
          <a:xfrm>
            <a:off x="3620592" y="1608523"/>
            <a:ext cx="914400"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Saturday in East Austin</a:t>
            </a:r>
            <a:endParaRPr lang="en-US" sz="381" dirty="0"/>
          </a:p>
        </p:txBody>
      </p:sp>
      <p:sp>
        <p:nvSpPr>
          <p:cNvPr id="267" name="Text 240"/>
          <p:cNvSpPr/>
          <p:nvPr/>
        </p:nvSpPr>
        <p:spPr>
          <a:xfrm>
            <a:off x="3620592" y="1527915"/>
            <a:ext cx="661988" cy="80963"/>
          </a:xfrm>
          <a:prstGeom prst="rect">
            <a:avLst/>
          </a:prstGeom>
          <a:noFill/>
          <a:ln/>
        </p:spPr>
        <p:txBody>
          <a:bodyPr wrap="square" rtlCol="0" anchor="ctr"/>
          <a:lstStyle/>
          <a:p>
            <a:pPr algn="l" indent="0" marL="0">
              <a:lnSpc>
                <a:spcPts val="635"/>
              </a:lnSpc>
              <a:buNone/>
            </a:pPr>
            <a:r>
              <a:rPr lang="en-US" sz="444" b="1" dirty="0">
                <a:solidFill>
                  <a:srgbClr val="1C1E26">
                    <a:alpha val="99000"/>
                  </a:srgbClr>
                </a:solidFill>
                <a:latin typeface="Times" pitchFamily="34" charset="0"/>
                <a:ea typeface="Times" pitchFamily="34" charset="-122"/>
                <a:cs typeface="Times" pitchFamily="34" charset="-120"/>
              </a:rPr>
              <a:t>Edgehill</a:t>
            </a:r>
            <a:endParaRPr lang="en-US" sz="444" dirty="0"/>
          </a:p>
        </p:txBody>
      </p:sp>
      <p:sp>
        <p:nvSpPr>
          <p:cNvPr id="268" name="Text 241"/>
          <p:cNvSpPr/>
          <p:nvPr/>
        </p:nvSpPr>
        <p:spPr>
          <a:xfrm>
            <a:off x="3880736" y="1302214"/>
            <a:ext cx="630506"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48 going</a:t>
            </a:r>
            <a:endParaRPr lang="en-US" sz="381" dirty="0"/>
          </a:p>
        </p:txBody>
      </p:sp>
      <p:sp>
        <p:nvSpPr>
          <p:cNvPr id="269" name="Text 242"/>
          <p:cNvSpPr/>
          <p:nvPr/>
        </p:nvSpPr>
        <p:spPr>
          <a:xfrm>
            <a:off x="3831552" y="1302214"/>
            <a:ext cx="476250"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a:t>
            </a:r>
            <a:endParaRPr lang="en-US" sz="381" dirty="0"/>
          </a:p>
        </p:txBody>
      </p:sp>
      <p:sp>
        <p:nvSpPr>
          <p:cNvPr id="270" name="Text 243"/>
          <p:cNvSpPr/>
          <p:nvPr/>
        </p:nvSpPr>
        <p:spPr>
          <a:xfrm>
            <a:off x="3620592" y="1302214"/>
            <a:ext cx="638567" cy="66675"/>
          </a:xfrm>
          <a:prstGeom prst="rect">
            <a:avLst/>
          </a:prstGeom>
          <a:noFill/>
          <a:ln/>
        </p:spPr>
        <p:txBody>
          <a:bodyPr wrap="square" rtlCol="0" anchor="ctr"/>
          <a:lstStyle/>
          <a:p>
            <a:pPr algn="l" indent="0" marL="0">
              <a:lnSpc>
                <a:spcPts val="508"/>
              </a:lnSpc>
              <a:buNone/>
            </a:pPr>
            <a:r>
              <a:rPr lang="en-US" sz="381" b="1" dirty="0">
                <a:solidFill>
                  <a:srgbClr val="4A7C7E">
                    <a:alpha val="99000"/>
                  </a:srgbClr>
                </a:solidFill>
                <a:latin typeface="Times" pitchFamily="34" charset="0"/>
                <a:ea typeface="Times" pitchFamily="34" charset="-122"/>
                <a:cs typeface="Times" pitchFamily="34" charset="-120"/>
              </a:rPr>
              <a:t>127 likes</a:t>
            </a:r>
            <a:endParaRPr lang="en-US" sz="381" dirty="0"/>
          </a:p>
        </p:txBody>
      </p:sp>
      <p:sp>
        <p:nvSpPr>
          <p:cNvPr id="271" name="Text 244"/>
          <p:cNvSpPr/>
          <p:nvPr/>
        </p:nvSpPr>
        <p:spPr>
          <a:xfrm>
            <a:off x="3620592" y="1237727"/>
            <a:ext cx="909638"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Friday in Williamsburg</a:t>
            </a:r>
            <a:endParaRPr lang="en-US" sz="381" dirty="0"/>
          </a:p>
        </p:txBody>
      </p:sp>
      <p:sp>
        <p:nvSpPr>
          <p:cNvPr id="272" name="Text 245"/>
          <p:cNvSpPr/>
          <p:nvPr/>
        </p:nvSpPr>
        <p:spPr>
          <a:xfrm>
            <a:off x="3620592" y="1157119"/>
            <a:ext cx="723900" cy="80963"/>
          </a:xfrm>
          <a:prstGeom prst="rect">
            <a:avLst/>
          </a:prstGeom>
          <a:noFill/>
          <a:ln/>
        </p:spPr>
        <p:txBody>
          <a:bodyPr wrap="square" rtlCol="0" anchor="ctr"/>
          <a:lstStyle/>
          <a:p>
            <a:pPr algn="l" indent="0" marL="0">
              <a:lnSpc>
                <a:spcPts val="635"/>
              </a:lnSpc>
              <a:buNone/>
            </a:pPr>
            <a:r>
              <a:rPr lang="en-US" sz="444" b="1" dirty="0">
                <a:solidFill>
                  <a:srgbClr val="1C1E26">
                    <a:alpha val="99000"/>
                  </a:srgbClr>
                </a:solidFill>
                <a:latin typeface="Times" pitchFamily="34" charset="0"/>
                <a:ea typeface="Times" pitchFamily="34" charset="-122"/>
                <a:cs typeface="Times" pitchFamily="34" charset="-120"/>
              </a:rPr>
              <a:t>Olive Klug</a:t>
            </a:r>
            <a:endParaRPr lang="en-US" sz="444" dirty="0"/>
          </a:p>
        </p:txBody>
      </p:sp>
      <p:sp>
        <p:nvSpPr>
          <p:cNvPr id="273" name="Text 246"/>
          <p:cNvSpPr/>
          <p:nvPr/>
        </p:nvSpPr>
        <p:spPr>
          <a:xfrm>
            <a:off x="3394889" y="852825"/>
            <a:ext cx="909638" cy="109538"/>
          </a:xfrm>
          <a:prstGeom prst="rect">
            <a:avLst/>
          </a:prstGeom>
          <a:noFill/>
          <a:ln/>
        </p:spPr>
        <p:txBody>
          <a:bodyPr wrap="square" rtlCol="0" anchor="ctr"/>
          <a:lstStyle/>
          <a:p>
            <a:pPr algn="l" indent="0" marL="0">
              <a:lnSpc>
                <a:spcPts val="857"/>
              </a:lnSpc>
              <a:buNone/>
            </a:pPr>
            <a:r>
              <a:rPr lang="en-US" sz="571" b="1" dirty="0">
                <a:solidFill>
                  <a:srgbClr val="1C1E26">
                    <a:alpha val="99000"/>
                  </a:srgbClr>
                </a:solidFill>
                <a:latin typeface="Teko" pitchFamily="34" charset="0"/>
                <a:ea typeface="Teko" pitchFamily="34" charset="-122"/>
                <a:cs typeface="Teko" pitchFamily="34" charset="-120"/>
              </a:rPr>
              <a:t>Trending Events</a:t>
            </a:r>
            <a:endParaRPr lang="en-US" sz="571" dirty="0"/>
          </a:p>
        </p:txBody>
      </p:sp>
      <p:sp>
        <p:nvSpPr>
          <p:cNvPr id="274" name="Text 247"/>
          <p:cNvSpPr/>
          <p:nvPr/>
        </p:nvSpPr>
        <p:spPr>
          <a:xfrm>
            <a:off x="423186" y="9979598"/>
            <a:ext cx="719137" cy="66675"/>
          </a:xfrm>
          <a:prstGeom prst="rect">
            <a:avLst/>
          </a:prstGeom>
          <a:noFill/>
          <a:ln/>
        </p:spPr>
        <p:txBody>
          <a:bodyPr wrap="square" rtlCol="0" anchor="ctr"/>
          <a:lstStyle/>
          <a:p>
            <a:pPr algn="l" indent="0" marL="0">
              <a:lnSpc>
                <a:spcPts val="508"/>
              </a:lnSpc>
              <a:buNone/>
            </a:pPr>
            <a:r>
              <a:rPr lang="en-US" sz="381" b="1" dirty="0">
                <a:solidFill>
                  <a:srgbClr val="FAF7F2">
                    <a:alpha val="99000"/>
                  </a:srgbClr>
                </a:solidFill>
                <a:latin typeface="Times" pitchFamily="34" charset="0"/>
                <a:ea typeface="Times" pitchFamily="34" charset="-122"/>
                <a:cs typeface="Times" pitchFamily="34" charset="-120"/>
              </a:rPr>
              <a:t>TRENDING</a:t>
            </a:r>
            <a:endParaRPr lang="en-US" sz="381" dirty="0"/>
          </a:p>
        </p:txBody>
      </p:sp>
      <p:sp>
        <p:nvSpPr>
          <p:cNvPr id="275" name="Text 248"/>
          <p:cNvSpPr/>
          <p:nvPr/>
        </p:nvSpPr>
        <p:spPr>
          <a:xfrm>
            <a:off x="399013" y="13856794"/>
            <a:ext cx="1028700" cy="80963"/>
          </a:xfrm>
          <a:prstGeom prst="rect">
            <a:avLst/>
          </a:prstGeom>
          <a:noFill/>
          <a:ln/>
        </p:spPr>
        <p:txBody>
          <a:bodyPr wrap="square" rtlCol="0" anchor="ctr"/>
          <a:lstStyle/>
          <a:p>
            <a:pPr algn="l" indent="0" marL="0">
              <a:lnSpc>
                <a:spcPts val="635"/>
              </a:lnSpc>
              <a:buNone/>
            </a:pPr>
            <a:r>
              <a:rPr lang="en-US" sz="444" b="1" dirty="0">
                <a:solidFill>
                  <a:srgbClr val="1C1E26">
                    <a:alpha val="99000"/>
                  </a:srgbClr>
                </a:solidFill>
                <a:latin typeface="Times" pitchFamily="34" charset="0"/>
                <a:ea typeface="Times" pitchFamily="34" charset="-122"/>
                <a:cs typeface="Times" pitchFamily="34" charset="-120"/>
              </a:rPr>
              <a:t>Photos from past shows</a:t>
            </a:r>
            <a:endParaRPr lang="en-US" sz="444" dirty="0"/>
          </a:p>
        </p:txBody>
      </p:sp>
      <p:sp>
        <p:nvSpPr>
          <p:cNvPr id="276" name="Text 249"/>
          <p:cNvSpPr/>
          <p:nvPr/>
        </p:nvSpPr>
        <p:spPr>
          <a:xfrm>
            <a:off x="399013" y="13546452"/>
            <a:ext cx="856208"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37/40 tickets sold</a:t>
            </a:r>
            <a:endParaRPr lang="en-US" sz="444" dirty="0"/>
          </a:p>
        </p:txBody>
      </p:sp>
      <p:sp>
        <p:nvSpPr>
          <p:cNvPr id="277" name="Text 250"/>
          <p:cNvSpPr/>
          <p:nvPr/>
        </p:nvSpPr>
        <p:spPr>
          <a:xfrm>
            <a:off x="399013" y="13433603"/>
            <a:ext cx="1134304" cy="161925"/>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Silver Lake, Los Angeles, CA</a:t>
            </a:r>
            <a:endParaRPr lang="en-US" sz="444" dirty="0"/>
          </a:p>
        </p:txBody>
      </p:sp>
      <p:sp>
        <p:nvSpPr>
          <p:cNvPr id="278" name="Text 251"/>
          <p:cNvSpPr/>
          <p:nvPr/>
        </p:nvSpPr>
        <p:spPr>
          <a:xfrm>
            <a:off x="399013" y="13320752"/>
            <a:ext cx="657225"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8:30 PM</a:t>
            </a:r>
            <a:endParaRPr lang="en-US" sz="444" dirty="0"/>
          </a:p>
        </p:txBody>
      </p:sp>
      <p:sp>
        <p:nvSpPr>
          <p:cNvPr id="279" name="Text 252"/>
          <p:cNvSpPr/>
          <p:nvPr/>
        </p:nvSpPr>
        <p:spPr>
          <a:xfrm>
            <a:off x="399013" y="13207901"/>
            <a:ext cx="800100"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Saturday, Jan 4</a:t>
            </a:r>
            <a:endParaRPr lang="en-US" sz="444" dirty="0"/>
          </a:p>
        </p:txBody>
      </p:sp>
      <p:sp>
        <p:nvSpPr>
          <p:cNvPr id="280" name="Text 253"/>
          <p:cNvSpPr/>
          <p:nvPr/>
        </p:nvSpPr>
        <p:spPr>
          <a:xfrm>
            <a:off x="646329" y="13017380"/>
            <a:ext cx="671513" cy="66675"/>
          </a:xfrm>
          <a:prstGeom prst="rect">
            <a:avLst/>
          </a:prstGeom>
          <a:noFill/>
          <a:ln/>
        </p:spPr>
        <p:txBody>
          <a:bodyPr wrap="square" rtlCol="0" anchor="ctr"/>
          <a:lstStyle/>
          <a:p>
            <a:pPr algn="l" indent="0" marL="0">
              <a:lnSpc>
                <a:spcPts val="508"/>
              </a:lnSpc>
              <a:buNone/>
            </a:pPr>
            <a:r>
              <a:rPr lang="en-US" sz="381" b="1" dirty="0">
                <a:solidFill>
                  <a:srgbClr val="1C1E26">
                    <a:alpha val="99000"/>
                  </a:srgbClr>
                </a:solidFill>
                <a:latin typeface="Times" pitchFamily="34" charset="0"/>
                <a:ea typeface="Times" pitchFamily="34" charset="-122"/>
                <a:cs typeface="Times" pitchFamily="34" charset="-120"/>
              </a:rPr>
              <a:t>Synth Pop</a:t>
            </a:r>
            <a:endParaRPr lang="en-US" sz="381" dirty="0"/>
          </a:p>
        </p:txBody>
      </p:sp>
      <p:sp>
        <p:nvSpPr>
          <p:cNvPr id="281" name="Text 254"/>
          <p:cNvSpPr/>
          <p:nvPr/>
        </p:nvSpPr>
        <p:spPr>
          <a:xfrm>
            <a:off x="337075" y="13017380"/>
            <a:ext cx="671513" cy="66675"/>
          </a:xfrm>
          <a:prstGeom prst="rect">
            <a:avLst/>
          </a:prstGeom>
          <a:noFill/>
          <a:ln/>
        </p:spPr>
        <p:txBody>
          <a:bodyPr wrap="square" rtlCol="0" anchor="ctr"/>
          <a:lstStyle/>
          <a:p>
            <a:pPr algn="l" indent="0" marL="0">
              <a:lnSpc>
                <a:spcPts val="508"/>
              </a:lnSpc>
              <a:buNone/>
            </a:pPr>
            <a:r>
              <a:rPr lang="en-US" sz="381" b="1" dirty="0">
                <a:solidFill>
                  <a:srgbClr val="1C1E26">
                    <a:alpha val="99000"/>
                  </a:srgbClr>
                </a:solidFill>
                <a:latin typeface="Times" pitchFamily="34" charset="0"/>
                <a:ea typeface="Times" pitchFamily="34" charset="-122"/>
                <a:cs typeface="Times" pitchFamily="34" charset="-120"/>
              </a:rPr>
              <a:t>Electronic</a:t>
            </a:r>
            <a:endParaRPr lang="en-US" sz="381" dirty="0"/>
          </a:p>
        </p:txBody>
      </p:sp>
      <p:sp>
        <p:nvSpPr>
          <p:cNvPr id="282" name="Text 255"/>
          <p:cNvSpPr/>
          <p:nvPr/>
        </p:nvSpPr>
        <p:spPr>
          <a:xfrm>
            <a:off x="302286" y="12909652"/>
            <a:ext cx="1981200"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Synth-driven electronic soundscapes meet infectious pop melodies.</a:t>
            </a:r>
            <a:endParaRPr lang="en-US" sz="444" dirty="0"/>
          </a:p>
        </p:txBody>
      </p:sp>
      <p:sp>
        <p:nvSpPr>
          <p:cNvPr id="283" name="Text 256"/>
          <p:cNvSpPr/>
          <p:nvPr/>
        </p:nvSpPr>
        <p:spPr>
          <a:xfrm>
            <a:off x="302286" y="12778664"/>
            <a:ext cx="776287" cy="114300"/>
          </a:xfrm>
          <a:prstGeom prst="rect">
            <a:avLst/>
          </a:prstGeom>
          <a:noFill/>
          <a:ln/>
        </p:spPr>
        <p:txBody>
          <a:bodyPr wrap="square" rtlCol="0" anchor="ctr"/>
          <a:lstStyle/>
          <a:p>
            <a:pPr algn="l" indent="0" marL="0">
              <a:lnSpc>
                <a:spcPts val="889"/>
              </a:lnSpc>
              <a:buNone/>
            </a:pPr>
            <a:r>
              <a:rPr lang="en-US" sz="635" b="1" dirty="0">
                <a:solidFill>
                  <a:srgbClr val="1C1E26">
                    <a:alpha val="99000"/>
                  </a:srgbClr>
                </a:solidFill>
                <a:latin typeface="Teko" pitchFamily="34" charset="0"/>
                <a:ea typeface="Teko" pitchFamily="34" charset="-122"/>
                <a:cs typeface="Teko" pitchFamily="34" charset="-120"/>
              </a:rPr>
              <a:t>Neon Drift</a:t>
            </a:r>
            <a:endParaRPr lang="en-US" sz="635" dirty="0"/>
          </a:p>
        </p:txBody>
      </p:sp>
      <p:sp>
        <p:nvSpPr>
          <p:cNvPr id="284" name="Text 257"/>
          <p:cNvSpPr/>
          <p:nvPr/>
        </p:nvSpPr>
        <p:spPr>
          <a:xfrm>
            <a:off x="702008" y="12373614"/>
            <a:ext cx="727236"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 2 mutuals</a:t>
            </a:r>
            <a:endParaRPr lang="en-US" sz="444" dirty="0"/>
          </a:p>
        </p:txBody>
      </p:sp>
      <p:sp>
        <p:nvSpPr>
          <p:cNvPr id="285" name="Text 258"/>
          <p:cNvSpPr/>
          <p:nvPr/>
        </p:nvSpPr>
        <p:spPr>
          <a:xfrm>
            <a:off x="527968" y="12373614"/>
            <a:ext cx="634537" cy="80963"/>
          </a:xfrm>
          <a:prstGeom prst="rect">
            <a:avLst/>
          </a:prstGeom>
          <a:noFill/>
          <a:ln/>
        </p:spPr>
        <p:txBody>
          <a:bodyPr wrap="square" rtlCol="0" anchor="ctr"/>
          <a:lstStyle/>
          <a:p>
            <a:pPr algn="l" indent="0" marL="0">
              <a:lnSpc>
                <a:spcPts val="635"/>
              </a:lnSpc>
              <a:buNone/>
            </a:pPr>
            <a:r>
              <a:rPr lang="en-US" sz="444" b="1" dirty="0">
                <a:solidFill>
                  <a:srgbClr val="1C1E26">
                    <a:alpha val="99000"/>
                  </a:srgbClr>
                </a:solidFill>
                <a:latin typeface="Times" pitchFamily="34" charset="0"/>
                <a:ea typeface="Times" pitchFamily="34" charset="-122"/>
                <a:cs typeface="Times" pitchFamily="34" charset="-120"/>
              </a:rPr>
              <a:t>2 going</a:t>
            </a:r>
            <a:endParaRPr lang="en-US" sz="444" dirty="0"/>
          </a:p>
        </p:txBody>
      </p:sp>
      <p:sp>
        <p:nvSpPr>
          <p:cNvPr id="286" name="Text 259"/>
          <p:cNvSpPr/>
          <p:nvPr/>
        </p:nvSpPr>
        <p:spPr>
          <a:xfrm>
            <a:off x="998712" y="12244639"/>
            <a:ext cx="819934" cy="32243"/>
          </a:xfrm>
          <a:prstGeom prst="rect">
            <a:avLst/>
          </a:prstGeom>
          <a:noFill/>
          <a:ln/>
        </p:spPr>
        <p:txBody>
          <a:bodyPr wrap="square" rtlCol="0" anchor="ctr"/>
          <a:lstStyle/>
          <a:p>
            <a:pPr algn="ctr" indent="0" marL="0">
              <a:lnSpc>
                <a:spcPts val="635"/>
              </a:lnSpc>
              <a:buNone/>
            </a:pPr>
            <a:r>
              <a:rPr lang="en-US" sz="444" b="1" dirty="0">
                <a:solidFill>
                  <a:srgbClr val="FAF7F2">
                    <a:alpha val="99000"/>
                  </a:srgbClr>
                </a:solidFill>
                <a:latin typeface="Teko" pitchFamily="34" charset="0"/>
                <a:ea typeface="Teko" pitchFamily="34" charset="-122"/>
                <a:cs typeface="Teko" pitchFamily="34" charset="-120"/>
              </a:rPr>
              <a:t>Get Tickets • $18</a:t>
            </a:r>
            <a:endParaRPr lang="en-US" sz="444" dirty="0"/>
          </a:p>
        </p:txBody>
      </p:sp>
      <p:sp>
        <p:nvSpPr>
          <p:cNvPr id="287" name="Text 260"/>
          <p:cNvSpPr/>
          <p:nvPr/>
        </p:nvSpPr>
        <p:spPr>
          <a:xfrm>
            <a:off x="881839" y="12220280"/>
            <a:ext cx="509587" cy="80963"/>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42</a:t>
            </a:r>
            <a:endParaRPr lang="en-US" sz="444" dirty="0"/>
          </a:p>
        </p:txBody>
      </p:sp>
      <p:sp>
        <p:nvSpPr>
          <p:cNvPr id="288" name="Text 261"/>
          <p:cNvSpPr/>
          <p:nvPr/>
        </p:nvSpPr>
        <p:spPr>
          <a:xfrm>
            <a:off x="671260" y="12220280"/>
            <a:ext cx="485775" cy="80963"/>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3</a:t>
            </a:r>
            <a:endParaRPr lang="en-US" sz="444" dirty="0"/>
          </a:p>
        </p:txBody>
      </p:sp>
      <p:sp>
        <p:nvSpPr>
          <p:cNvPr id="289" name="Text 262"/>
          <p:cNvSpPr/>
          <p:nvPr/>
        </p:nvSpPr>
        <p:spPr>
          <a:xfrm>
            <a:off x="418692" y="12220280"/>
            <a:ext cx="528638" cy="80963"/>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156</a:t>
            </a:r>
            <a:endParaRPr lang="en-US" sz="444" dirty="0"/>
          </a:p>
        </p:txBody>
      </p:sp>
      <p:sp>
        <p:nvSpPr>
          <p:cNvPr id="290" name="Text 263"/>
          <p:cNvSpPr/>
          <p:nvPr/>
        </p:nvSpPr>
        <p:spPr>
          <a:xfrm>
            <a:off x="1085476" y="9626938"/>
            <a:ext cx="571500" cy="66675"/>
          </a:xfrm>
          <a:prstGeom prst="rect">
            <a:avLst/>
          </a:prstGeom>
          <a:noFill/>
          <a:ln/>
        </p:spPr>
        <p:txBody>
          <a:bodyPr wrap="square" rtlCol="0" anchor="ctr"/>
          <a:lstStyle/>
          <a:p>
            <a:pPr algn="ctr" indent="0" marL="0">
              <a:lnSpc>
                <a:spcPts val="508"/>
              </a:lnSpc>
              <a:buNone/>
            </a:pPr>
            <a:r>
              <a:rPr lang="en-US" sz="381" b="1" dirty="0">
                <a:solidFill>
                  <a:srgbClr val="1C1E26">
                    <a:alpha val="99000"/>
                  </a:srgbClr>
                </a:solidFill>
                <a:latin typeface="Teko" pitchFamily="34" charset="0"/>
                <a:ea typeface="Teko" pitchFamily="34" charset="-122"/>
                <a:cs typeface="Teko" pitchFamily="34" charset="-120"/>
              </a:rPr>
              <a:t>Follow</a:t>
            </a:r>
            <a:endParaRPr lang="en-US" sz="381" dirty="0"/>
          </a:p>
        </p:txBody>
      </p:sp>
      <p:sp>
        <p:nvSpPr>
          <p:cNvPr id="291" name="Text 264"/>
          <p:cNvSpPr/>
          <p:nvPr/>
        </p:nvSpPr>
        <p:spPr>
          <a:xfrm>
            <a:off x="511858" y="9677317"/>
            <a:ext cx="888451"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hosting in Silver Lake</a:t>
            </a:r>
            <a:endParaRPr lang="en-US" sz="381" dirty="0"/>
          </a:p>
        </p:txBody>
      </p:sp>
      <p:sp>
        <p:nvSpPr>
          <p:cNvPr id="292" name="Text 265"/>
          <p:cNvSpPr/>
          <p:nvPr/>
        </p:nvSpPr>
        <p:spPr>
          <a:xfrm>
            <a:off x="511858" y="9578575"/>
            <a:ext cx="690562" cy="100013"/>
          </a:xfrm>
          <a:prstGeom prst="rect">
            <a:avLst/>
          </a:prstGeom>
          <a:noFill/>
          <a:ln/>
        </p:spPr>
        <p:txBody>
          <a:bodyPr wrap="square" rtlCol="0" anchor="ctr"/>
          <a:lstStyle/>
          <a:p>
            <a:pPr algn="l" indent="0" marL="0">
              <a:lnSpc>
                <a:spcPts val="762"/>
              </a:lnSpc>
              <a:buNone/>
            </a:pPr>
            <a:r>
              <a:rPr lang="en-US" sz="508" b="1" dirty="0">
                <a:solidFill>
                  <a:srgbClr val="1C1E26">
                    <a:alpha val="99000"/>
                  </a:srgbClr>
                </a:solidFill>
                <a:latin typeface="Times" pitchFamily="34" charset="0"/>
                <a:ea typeface="Times" pitchFamily="34" charset="-122"/>
                <a:cs typeface="Times" pitchFamily="34" charset="-120"/>
              </a:rPr>
              <a:t>Maya L.</a:t>
            </a:r>
            <a:endParaRPr lang="en-US" sz="508" dirty="0"/>
          </a:p>
        </p:txBody>
      </p:sp>
      <p:sp>
        <p:nvSpPr>
          <p:cNvPr id="293" name="Text 266"/>
          <p:cNvSpPr/>
          <p:nvPr/>
        </p:nvSpPr>
        <p:spPr>
          <a:xfrm>
            <a:off x="423186" y="5695330"/>
            <a:ext cx="719137" cy="66675"/>
          </a:xfrm>
          <a:prstGeom prst="rect">
            <a:avLst/>
          </a:prstGeom>
          <a:noFill/>
          <a:ln/>
        </p:spPr>
        <p:txBody>
          <a:bodyPr wrap="square" rtlCol="0" anchor="ctr"/>
          <a:lstStyle/>
          <a:p>
            <a:pPr algn="l" indent="0" marL="0">
              <a:lnSpc>
                <a:spcPts val="508"/>
              </a:lnSpc>
              <a:buNone/>
            </a:pPr>
            <a:r>
              <a:rPr lang="en-US" sz="381" b="1" dirty="0">
                <a:solidFill>
                  <a:srgbClr val="FAF7F2">
                    <a:alpha val="99000"/>
                  </a:srgbClr>
                </a:solidFill>
                <a:latin typeface="Times" pitchFamily="34" charset="0"/>
                <a:ea typeface="Times" pitchFamily="34" charset="-122"/>
                <a:cs typeface="Times" pitchFamily="34" charset="-120"/>
              </a:rPr>
              <a:t>TRENDING</a:t>
            </a:r>
            <a:endParaRPr lang="en-US" sz="381" dirty="0"/>
          </a:p>
        </p:txBody>
      </p:sp>
      <p:sp>
        <p:nvSpPr>
          <p:cNvPr id="294" name="Text 267"/>
          <p:cNvSpPr/>
          <p:nvPr/>
        </p:nvSpPr>
        <p:spPr>
          <a:xfrm>
            <a:off x="399013" y="9262188"/>
            <a:ext cx="856208"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52/60 tickets sold</a:t>
            </a:r>
            <a:endParaRPr lang="en-US" sz="444" dirty="0"/>
          </a:p>
        </p:txBody>
      </p:sp>
      <p:sp>
        <p:nvSpPr>
          <p:cNvPr id="295" name="Text 268"/>
          <p:cNvSpPr/>
          <p:nvPr/>
        </p:nvSpPr>
        <p:spPr>
          <a:xfrm>
            <a:off x="399013" y="9149337"/>
            <a:ext cx="997271"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East Austin, Austin, TX</a:t>
            </a:r>
            <a:endParaRPr lang="en-US" sz="444" dirty="0"/>
          </a:p>
        </p:txBody>
      </p:sp>
      <p:sp>
        <p:nvSpPr>
          <p:cNvPr id="296" name="Text 269"/>
          <p:cNvSpPr/>
          <p:nvPr/>
        </p:nvSpPr>
        <p:spPr>
          <a:xfrm>
            <a:off x="399013" y="9036487"/>
            <a:ext cx="657225"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9:00 PM</a:t>
            </a:r>
            <a:endParaRPr lang="en-US" sz="444" dirty="0"/>
          </a:p>
        </p:txBody>
      </p:sp>
      <p:sp>
        <p:nvSpPr>
          <p:cNvPr id="297" name="Text 270"/>
          <p:cNvSpPr/>
          <p:nvPr/>
        </p:nvSpPr>
        <p:spPr>
          <a:xfrm>
            <a:off x="399013" y="8923636"/>
            <a:ext cx="814388"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Thursday, Jan 2</a:t>
            </a:r>
            <a:endParaRPr lang="en-US" sz="444" dirty="0"/>
          </a:p>
        </p:txBody>
      </p:sp>
      <p:sp>
        <p:nvSpPr>
          <p:cNvPr id="298" name="Text 271"/>
          <p:cNvSpPr/>
          <p:nvPr/>
        </p:nvSpPr>
        <p:spPr>
          <a:xfrm>
            <a:off x="543739" y="8733113"/>
            <a:ext cx="733425" cy="66675"/>
          </a:xfrm>
          <a:prstGeom prst="rect">
            <a:avLst/>
          </a:prstGeom>
          <a:noFill/>
          <a:ln/>
        </p:spPr>
        <p:txBody>
          <a:bodyPr wrap="square" rtlCol="0" anchor="ctr"/>
          <a:lstStyle/>
          <a:p>
            <a:pPr algn="l" indent="0" marL="0">
              <a:lnSpc>
                <a:spcPts val="508"/>
              </a:lnSpc>
              <a:buNone/>
            </a:pPr>
            <a:r>
              <a:rPr lang="en-US" sz="381" b="1" dirty="0">
                <a:solidFill>
                  <a:srgbClr val="1C1E26">
                    <a:alpha val="99000"/>
                  </a:srgbClr>
                </a:solidFill>
                <a:latin typeface="Times" pitchFamily="34" charset="0"/>
                <a:ea typeface="Times" pitchFamily="34" charset="-122"/>
                <a:cs typeface="Times" pitchFamily="34" charset="-120"/>
              </a:rPr>
              <a:t>Garage Rock</a:t>
            </a:r>
            <a:endParaRPr lang="en-US" sz="381" dirty="0"/>
          </a:p>
        </p:txBody>
      </p:sp>
      <p:sp>
        <p:nvSpPr>
          <p:cNvPr id="299" name="Text 272"/>
          <p:cNvSpPr/>
          <p:nvPr/>
        </p:nvSpPr>
        <p:spPr>
          <a:xfrm>
            <a:off x="336528" y="8733113"/>
            <a:ext cx="571500" cy="66675"/>
          </a:xfrm>
          <a:prstGeom prst="rect">
            <a:avLst/>
          </a:prstGeom>
          <a:noFill/>
          <a:ln/>
        </p:spPr>
        <p:txBody>
          <a:bodyPr wrap="square" rtlCol="0" anchor="ctr"/>
          <a:lstStyle/>
          <a:p>
            <a:pPr algn="l" indent="0" marL="0">
              <a:lnSpc>
                <a:spcPts val="508"/>
              </a:lnSpc>
              <a:buNone/>
            </a:pPr>
            <a:r>
              <a:rPr lang="en-US" sz="381" b="1" dirty="0">
                <a:solidFill>
                  <a:srgbClr val="1C1E26">
                    <a:alpha val="99000"/>
                  </a:srgbClr>
                </a:solidFill>
                <a:latin typeface="Times" pitchFamily="34" charset="0"/>
                <a:ea typeface="Times" pitchFamily="34" charset="-122"/>
                <a:cs typeface="Times" pitchFamily="34" charset="-120"/>
              </a:rPr>
              <a:t>Punk</a:t>
            </a:r>
            <a:endParaRPr lang="en-US" sz="381" dirty="0"/>
          </a:p>
        </p:txBody>
      </p:sp>
      <p:sp>
        <p:nvSpPr>
          <p:cNvPr id="300" name="Text 273"/>
          <p:cNvSpPr/>
          <p:nvPr/>
        </p:nvSpPr>
        <p:spPr>
          <a:xfrm>
            <a:off x="302286" y="8625389"/>
            <a:ext cx="2038350"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Raw, high-energy punk show. Bring earplugs and your dancing shoes.</a:t>
            </a:r>
            <a:endParaRPr lang="en-US" sz="444" dirty="0"/>
          </a:p>
        </p:txBody>
      </p:sp>
      <p:sp>
        <p:nvSpPr>
          <p:cNvPr id="301" name="Text 274"/>
          <p:cNvSpPr/>
          <p:nvPr/>
        </p:nvSpPr>
        <p:spPr>
          <a:xfrm>
            <a:off x="302286" y="8494400"/>
            <a:ext cx="1119188" cy="114300"/>
          </a:xfrm>
          <a:prstGeom prst="rect">
            <a:avLst/>
          </a:prstGeom>
          <a:noFill/>
          <a:ln/>
        </p:spPr>
        <p:txBody>
          <a:bodyPr wrap="square" rtlCol="0" anchor="ctr"/>
          <a:lstStyle/>
          <a:p>
            <a:pPr algn="l" indent="0" marL="0">
              <a:lnSpc>
                <a:spcPts val="889"/>
              </a:lnSpc>
              <a:buNone/>
            </a:pPr>
            <a:r>
              <a:rPr lang="en-US" sz="635" b="1" dirty="0">
                <a:solidFill>
                  <a:srgbClr val="1C1E26">
                    <a:alpha val="99000"/>
                  </a:srgbClr>
                </a:solidFill>
                <a:latin typeface="Teko" pitchFamily="34" charset="0"/>
                <a:ea typeface="Teko" pitchFamily="34" charset="-122"/>
                <a:cs typeface="Teko" pitchFamily="34" charset="-120"/>
              </a:rPr>
              <a:t>Basement Frequency</a:t>
            </a:r>
            <a:endParaRPr lang="en-US" sz="635" dirty="0"/>
          </a:p>
        </p:txBody>
      </p:sp>
      <p:sp>
        <p:nvSpPr>
          <p:cNvPr id="302" name="Text 275"/>
          <p:cNvSpPr/>
          <p:nvPr/>
        </p:nvSpPr>
        <p:spPr>
          <a:xfrm>
            <a:off x="782616" y="8089347"/>
            <a:ext cx="727236"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 2 mutuals</a:t>
            </a:r>
            <a:endParaRPr lang="en-US" sz="444" dirty="0"/>
          </a:p>
        </p:txBody>
      </p:sp>
      <p:sp>
        <p:nvSpPr>
          <p:cNvPr id="303" name="Text 276"/>
          <p:cNvSpPr/>
          <p:nvPr/>
        </p:nvSpPr>
        <p:spPr>
          <a:xfrm>
            <a:off x="608585" y="8089347"/>
            <a:ext cx="634537" cy="80963"/>
          </a:xfrm>
          <a:prstGeom prst="rect">
            <a:avLst/>
          </a:prstGeom>
          <a:noFill/>
          <a:ln/>
        </p:spPr>
        <p:txBody>
          <a:bodyPr wrap="square" rtlCol="0" anchor="ctr"/>
          <a:lstStyle/>
          <a:p>
            <a:pPr algn="l" indent="0" marL="0">
              <a:lnSpc>
                <a:spcPts val="635"/>
              </a:lnSpc>
              <a:buNone/>
            </a:pPr>
            <a:r>
              <a:rPr lang="en-US" sz="444" b="1" dirty="0">
                <a:solidFill>
                  <a:srgbClr val="1C1E26">
                    <a:alpha val="99000"/>
                  </a:srgbClr>
                </a:solidFill>
                <a:latin typeface="Times" pitchFamily="34" charset="0"/>
                <a:ea typeface="Times" pitchFamily="34" charset="-122"/>
                <a:cs typeface="Times" pitchFamily="34" charset="-120"/>
              </a:rPr>
              <a:t>3 going</a:t>
            </a:r>
            <a:endParaRPr lang="en-US" sz="444" dirty="0"/>
          </a:p>
        </p:txBody>
      </p:sp>
      <p:sp>
        <p:nvSpPr>
          <p:cNvPr id="304" name="Text 277"/>
          <p:cNvSpPr/>
          <p:nvPr/>
        </p:nvSpPr>
        <p:spPr>
          <a:xfrm>
            <a:off x="974561" y="7960375"/>
            <a:ext cx="819934" cy="32243"/>
          </a:xfrm>
          <a:prstGeom prst="rect">
            <a:avLst/>
          </a:prstGeom>
          <a:noFill/>
          <a:ln/>
        </p:spPr>
        <p:txBody>
          <a:bodyPr wrap="square" rtlCol="0" anchor="ctr"/>
          <a:lstStyle/>
          <a:p>
            <a:pPr algn="ctr" indent="0" marL="0">
              <a:lnSpc>
                <a:spcPts val="635"/>
              </a:lnSpc>
              <a:buNone/>
            </a:pPr>
            <a:r>
              <a:rPr lang="en-US" sz="444" b="1" dirty="0">
                <a:solidFill>
                  <a:srgbClr val="FAF7F2">
                    <a:alpha val="99000"/>
                  </a:srgbClr>
                </a:solidFill>
                <a:latin typeface="Teko" pitchFamily="34" charset="0"/>
                <a:ea typeface="Teko" pitchFamily="34" charset="-122"/>
                <a:cs typeface="Teko" pitchFamily="34" charset="-120"/>
              </a:rPr>
              <a:t>Get Tickets • $10</a:t>
            </a:r>
            <a:endParaRPr lang="en-US" sz="444" dirty="0"/>
          </a:p>
        </p:txBody>
      </p:sp>
      <p:sp>
        <p:nvSpPr>
          <p:cNvPr id="305" name="Text 278"/>
          <p:cNvSpPr/>
          <p:nvPr/>
        </p:nvSpPr>
        <p:spPr>
          <a:xfrm>
            <a:off x="867215" y="7936014"/>
            <a:ext cx="500063" cy="80963"/>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15</a:t>
            </a:r>
            <a:endParaRPr lang="en-US" sz="444" dirty="0"/>
          </a:p>
        </p:txBody>
      </p:sp>
      <p:sp>
        <p:nvSpPr>
          <p:cNvPr id="306" name="Text 279"/>
          <p:cNvSpPr/>
          <p:nvPr/>
        </p:nvSpPr>
        <p:spPr>
          <a:xfrm>
            <a:off x="659397" y="7936014"/>
            <a:ext cx="481012" cy="80963"/>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2</a:t>
            </a:r>
            <a:endParaRPr lang="en-US" sz="444" dirty="0"/>
          </a:p>
        </p:txBody>
      </p:sp>
      <p:sp>
        <p:nvSpPr>
          <p:cNvPr id="307" name="Text 280"/>
          <p:cNvSpPr/>
          <p:nvPr/>
        </p:nvSpPr>
        <p:spPr>
          <a:xfrm>
            <a:off x="421967" y="7936014"/>
            <a:ext cx="509587" cy="80963"/>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89</a:t>
            </a:r>
            <a:endParaRPr lang="en-US" sz="444" dirty="0"/>
          </a:p>
        </p:txBody>
      </p:sp>
      <p:sp>
        <p:nvSpPr>
          <p:cNvPr id="308" name="Text 281"/>
          <p:cNvSpPr/>
          <p:nvPr/>
        </p:nvSpPr>
        <p:spPr>
          <a:xfrm>
            <a:off x="1082890" y="5342674"/>
            <a:ext cx="571500" cy="66675"/>
          </a:xfrm>
          <a:prstGeom prst="rect">
            <a:avLst/>
          </a:prstGeom>
          <a:noFill/>
          <a:ln/>
        </p:spPr>
        <p:txBody>
          <a:bodyPr wrap="square" rtlCol="0" anchor="ctr"/>
          <a:lstStyle/>
          <a:p>
            <a:pPr algn="ctr" indent="0" marL="0">
              <a:lnSpc>
                <a:spcPts val="508"/>
              </a:lnSpc>
              <a:buNone/>
            </a:pPr>
            <a:r>
              <a:rPr lang="en-US" sz="381" b="1" dirty="0">
                <a:solidFill>
                  <a:srgbClr val="1C1E26">
                    <a:alpha val="99000"/>
                  </a:srgbClr>
                </a:solidFill>
                <a:latin typeface="Teko" pitchFamily="34" charset="0"/>
                <a:ea typeface="Teko" pitchFamily="34" charset="-122"/>
                <a:cs typeface="Teko" pitchFamily="34" charset="-120"/>
              </a:rPr>
              <a:t>Follow</a:t>
            </a:r>
            <a:endParaRPr lang="en-US" sz="381" dirty="0"/>
          </a:p>
        </p:txBody>
      </p:sp>
      <p:sp>
        <p:nvSpPr>
          <p:cNvPr id="309" name="Text 282"/>
          <p:cNvSpPr/>
          <p:nvPr/>
        </p:nvSpPr>
        <p:spPr>
          <a:xfrm>
            <a:off x="511858" y="5393052"/>
            <a:ext cx="884421"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hosting in East Austin</a:t>
            </a:r>
            <a:endParaRPr lang="en-US" sz="381" dirty="0"/>
          </a:p>
        </p:txBody>
      </p:sp>
      <p:sp>
        <p:nvSpPr>
          <p:cNvPr id="310" name="Text 283"/>
          <p:cNvSpPr/>
          <p:nvPr/>
        </p:nvSpPr>
        <p:spPr>
          <a:xfrm>
            <a:off x="511858" y="5294307"/>
            <a:ext cx="666750" cy="100013"/>
          </a:xfrm>
          <a:prstGeom prst="rect">
            <a:avLst/>
          </a:prstGeom>
          <a:noFill/>
          <a:ln/>
        </p:spPr>
        <p:txBody>
          <a:bodyPr wrap="square" rtlCol="0" anchor="ctr"/>
          <a:lstStyle/>
          <a:p>
            <a:pPr algn="l" indent="0" marL="0">
              <a:lnSpc>
                <a:spcPts val="762"/>
              </a:lnSpc>
              <a:buNone/>
            </a:pPr>
            <a:r>
              <a:rPr lang="en-US" sz="508" b="1" dirty="0">
                <a:solidFill>
                  <a:srgbClr val="1C1E26">
                    <a:alpha val="99000"/>
                  </a:srgbClr>
                </a:solidFill>
                <a:latin typeface="Times" pitchFamily="34" charset="0"/>
                <a:ea typeface="Times" pitchFamily="34" charset="-122"/>
                <a:cs typeface="Times" pitchFamily="34" charset="-120"/>
              </a:rPr>
              <a:t>Jake R.</a:t>
            </a:r>
            <a:endParaRPr lang="en-US" sz="508" dirty="0"/>
          </a:p>
        </p:txBody>
      </p:sp>
      <p:sp>
        <p:nvSpPr>
          <p:cNvPr id="311" name="Text 284"/>
          <p:cNvSpPr/>
          <p:nvPr/>
        </p:nvSpPr>
        <p:spPr>
          <a:xfrm>
            <a:off x="399013" y="5014196"/>
            <a:ext cx="856208"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48/50 tickets sold</a:t>
            </a:r>
            <a:endParaRPr lang="en-US" sz="444" dirty="0"/>
          </a:p>
        </p:txBody>
      </p:sp>
      <p:sp>
        <p:nvSpPr>
          <p:cNvPr id="312" name="Text 285"/>
          <p:cNvSpPr/>
          <p:nvPr/>
        </p:nvSpPr>
        <p:spPr>
          <a:xfrm>
            <a:off x="399013" y="4901345"/>
            <a:ext cx="1118183"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Williamsburg, Brooklyn, NY</a:t>
            </a:r>
            <a:endParaRPr lang="en-US" sz="444" dirty="0"/>
          </a:p>
        </p:txBody>
      </p:sp>
      <p:sp>
        <p:nvSpPr>
          <p:cNvPr id="313" name="Text 286"/>
          <p:cNvSpPr/>
          <p:nvPr/>
        </p:nvSpPr>
        <p:spPr>
          <a:xfrm>
            <a:off x="399013" y="4788495"/>
            <a:ext cx="657225"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8:00 PM</a:t>
            </a:r>
            <a:endParaRPr lang="en-US" sz="444" dirty="0"/>
          </a:p>
        </p:txBody>
      </p:sp>
      <p:sp>
        <p:nvSpPr>
          <p:cNvPr id="314" name="Text 287"/>
          <p:cNvSpPr/>
          <p:nvPr/>
        </p:nvSpPr>
        <p:spPr>
          <a:xfrm>
            <a:off x="399013" y="4675644"/>
            <a:ext cx="790575"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Friday, Dec 27</a:t>
            </a:r>
            <a:endParaRPr lang="en-US" sz="444" dirty="0"/>
          </a:p>
        </p:txBody>
      </p:sp>
      <p:sp>
        <p:nvSpPr>
          <p:cNvPr id="315" name="Text 288"/>
          <p:cNvSpPr/>
          <p:nvPr/>
        </p:nvSpPr>
        <p:spPr>
          <a:xfrm>
            <a:off x="712795" y="4485123"/>
            <a:ext cx="590550" cy="66675"/>
          </a:xfrm>
          <a:prstGeom prst="rect">
            <a:avLst/>
          </a:prstGeom>
          <a:noFill/>
          <a:ln/>
        </p:spPr>
        <p:txBody>
          <a:bodyPr wrap="square" rtlCol="0" anchor="ctr"/>
          <a:lstStyle/>
          <a:p>
            <a:pPr algn="l" indent="0" marL="0">
              <a:lnSpc>
                <a:spcPts val="508"/>
              </a:lnSpc>
              <a:buNone/>
            </a:pPr>
            <a:r>
              <a:rPr lang="en-US" sz="381" b="1" dirty="0">
                <a:solidFill>
                  <a:srgbClr val="1C1E26">
                    <a:alpha val="99000"/>
                  </a:srgbClr>
                </a:solidFill>
                <a:latin typeface="Times" pitchFamily="34" charset="0"/>
                <a:ea typeface="Times" pitchFamily="34" charset="-122"/>
                <a:cs typeface="Times" pitchFamily="34" charset="-120"/>
              </a:rPr>
              <a:t>Queer</a:t>
            </a:r>
            <a:endParaRPr lang="en-US" sz="381" dirty="0"/>
          </a:p>
        </p:txBody>
      </p:sp>
      <p:sp>
        <p:nvSpPr>
          <p:cNvPr id="316" name="Text 289"/>
          <p:cNvSpPr/>
          <p:nvPr/>
        </p:nvSpPr>
        <p:spPr>
          <a:xfrm>
            <a:off x="404478" y="4485123"/>
            <a:ext cx="552450" cy="66675"/>
          </a:xfrm>
          <a:prstGeom prst="rect">
            <a:avLst/>
          </a:prstGeom>
          <a:noFill/>
          <a:ln/>
        </p:spPr>
        <p:txBody>
          <a:bodyPr wrap="square" rtlCol="0" anchor="ctr"/>
          <a:lstStyle/>
          <a:p>
            <a:pPr algn="l" indent="0" marL="0">
              <a:lnSpc>
                <a:spcPts val="508"/>
              </a:lnSpc>
              <a:buNone/>
            </a:pPr>
            <a:r>
              <a:rPr lang="en-US" sz="381" b="1" dirty="0">
                <a:solidFill>
                  <a:srgbClr val="1C1E26">
                    <a:alpha val="99000"/>
                  </a:srgbClr>
                </a:solidFill>
                <a:latin typeface="Times" pitchFamily="34" charset="0"/>
                <a:ea typeface="Times" pitchFamily="34" charset="-122"/>
                <a:cs typeface="Times" pitchFamily="34" charset="-120"/>
              </a:rPr>
              <a:t>Fold</a:t>
            </a:r>
            <a:endParaRPr lang="en-US" sz="381" dirty="0"/>
          </a:p>
        </p:txBody>
      </p:sp>
      <p:sp>
        <p:nvSpPr>
          <p:cNvPr id="317" name="Text 290"/>
          <p:cNvSpPr/>
          <p:nvPr/>
        </p:nvSpPr>
        <p:spPr>
          <a:xfrm>
            <a:off x="302286" y="4377397"/>
            <a:ext cx="1462088"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Queer singer-songwriter with some lit guitar</a:t>
            </a:r>
            <a:endParaRPr lang="en-US" sz="444" dirty="0"/>
          </a:p>
        </p:txBody>
      </p:sp>
      <p:sp>
        <p:nvSpPr>
          <p:cNvPr id="318" name="Text 291"/>
          <p:cNvSpPr/>
          <p:nvPr/>
        </p:nvSpPr>
        <p:spPr>
          <a:xfrm>
            <a:off x="302286" y="4246408"/>
            <a:ext cx="771525" cy="114300"/>
          </a:xfrm>
          <a:prstGeom prst="rect">
            <a:avLst/>
          </a:prstGeom>
          <a:noFill/>
          <a:ln/>
        </p:spPr>
        <p:txBody>
          <a:bodyPr wrap="square" rtlCol="0" anchor="ctr"/>
          <a:lstStyle/>
          <a:p>
            <a:pPr algn="l" indent="0" marL="0">
              <a:lnSpc>
                <a:spcPts val="889"/>
              </a:lnSpc>
              <a:buNone/>
            </a:pPr>
            <a:r>
              <a:rPr lang="en-US" sz="635" b="1" dirty="0">
                <a:solidFill>
                  <a:srgbClr val="1C1E26">
                    <a:alpha val="99000"/>
                  </a:srgbClr>
                </a:solidFill>
                <a:latin typeface="Teko" pitchFamily="34" charset="0"/>
                <a:ea typeface="Teko" pitchFamily="34" charset="-122"/>
                <a:cs typeface="Teko" pitchFamily="34" charset="-120"/>
              </a:rPr>
              <a:t>Olive Klug</a:t>
            </a:r>
            <a:endParaRPr lang="en-US" sz="635" dirty="0"/>
          </a:p>
        </p:txBody>
      </p:sp>
      <p:sp>
        <p:nvSpPr>
          <p:cNvPr id="319" name="Text 292"/>
          <p:cNvSpPr/>
          <p:nvPr/>
        </p:nvSpPr>
        <p:spPr>
          <a:xfrm>
            <a:off x="699225" y="3938053"/>
            <a:ext cx="727236"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 • 3 mutuals</a:t>
            </a:r>
            <a:endParaRPr lang="en-US" sz="444" dirty="0"/>
          </a:p>
        </p:txBody>
      </p:sp>
      <p:sp>
        <p:nvSpPr>
          <p:cNvPr id="320" name="Text 293"/>
          <p:cNvSpPr/>
          <p:nvPr/>
        </p:nvSpPr>
        <p:spPr>
          <a:xfrm>
            <a:off x="525194" y="3938053"/>
            <a:ext cx="634537" cy="80963"/>
          </a:xfrm>
          <a:prstGeom prst="rect">
            <a:avLst/>
          </a:prstGeom>
          <a:noFill/>
          <a:ln/>
        </p:spPr>
        <p:txBody>
          <a:bodyPr wrap="square" rtlCol="0" anchor="ctr"/>
          <a:lstStyle/>
          <a:p>
            <a:pPr algn="l" indent="0" marL="0">
              <a:lnSpc>
                <a:spcPts val="635"/>
              </a:lnSpc>
              <a:buNone/>
            </a:pPr>
            <a:r>
              <a:rPr lang="en-US" sz="444" b="1" dirty="0">
                <a:solidFill>
                  <a:srgbClr val="1C1E26">
                    <a:alpha val="99000"/>
                  </a:srgbClr>
                </a:solidFill>
                <a:latin typeface="Times" pitchFamily="34" charset="0"/>
                <a:ea typeface="Times" pitchFamily="34" charset="-122"/>
                <a:cs typeface="Times" pitchFamily="34" charset="-120"/>
              </a:rPr>
              <a:t>4 going</a:t>
            </a:r>
            <a:endParaRPr lang="en-US" sz="444" dirty="0"/>
          </a:p>
        </p:txBody>
      </p:sp>
      <p:sp>
        <p:nvSpPr>
          <p:cNvPr id="321" name="Text 294"/>
          <p:cNvSpPr/>
          <p:nvPr/>
        </p:nvSpPr>
        <p:spPr>
          <a:xfrm>
            <a:off x="874472" y="3800842"/>
            <a:ext cx="509587" cy="80963"/>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23</a:t>
            </a:r>
            <a:endParaRPr lang="en-US" sz="444" dirty="0"/>
          </a:p>
        </p:txBody>
      </p:sp>
      <p:sp>
        <p:nvSpPr>
          <p:cNvPr id="322" name="Text 295"/>
          <p:cNvSpPr/>
          <p:nvPr/>
        </p:nvSpPr>
        <p:spPr>
          <a:xfrm>
            <a:off x="665121" y="3800842"/>
            <a:ext cx="485775" cy="80963"/>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3</a:t>
            </a:r>
            <a:endParaRPr lang="en-US" sz="444" dirty="0"/>
          </a:p>
        </p:txBody>
      </p:sp>
      <p:sp>
        <p:nvSpPr>
          <p:cNvPr id="323" name="Text 296"/>
          <p:cNvSpPr/>
          <p:nvPr/>
        </p:nvSpPr>
        <p:spPr>
          <a:xfrm>
            <a:off x="422077" y="3800842"/>
            <a:ext cx="519113" cy="80963"/>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127</a:t>
            </a:r>
            <a:endParaRPr lang="en-US" sz="444" dirty="0"/>
          </a:p>
        </p:txBody>
      </p:sp>
      <p:sp>
        <p:nvSpPr>
          <p:cNvPr id="324" name="Text 297"/>
          <p:cNvSpPr/>
          <p:nvPr/>
        </p:nvSpPr>
        <p:spPr>
          <a:xfrm>
            <a:off x="2879492" y="1226955"/>
            <a:ext cx="571500" cy="66675"/>
          </a:xfrm>
          <a:prstGeom prst="rect">
            <a:avLst/>
          </a:prstGeom>
          <a:noFill/>
          <a:ln/>
        </p:spPr>
        <p:txBody>
          <a:bodyPr wrap="square" rtlCol="0" anchor="ctr"/>
          <a:lstStyle/>
          <a:p>
            <a:pPr algn="ctr" indent="0" marL="0">
              <a:lnSpc>
                <a:spcPts val="508"/>
              </a:lnSpc>
              <a:buNone/>
            </a:pPr>
            <a:r>
              <a:rPr lang="en-US" sz="381" b="1" dirty="0">
                <a:solidFill>
                  <a:srgbClr val="1C1E26">
                    <a:alpha val="99000"/>
                  </a:srgbClr>
                </a:solidFill>
                <a:latin typeface="Teko" pitchFamily="34" charset="0"/>
                <a:ea typeface="Teko" pitchFamily="34" charset="-122"/>
                <a:cs typeface="Teko" pitchFamily="34" charset="-120"/>
              </a:rPr>
              <a:t>Follow</a:t>
            </a:r>
            <a:endParaRPr lang="en-US" sz="381" dirty="0"/>
          </a:p>
        </p:txBody>
      </p:sp>
      <p:sp>
        <p:nvSpPr>
          <p:cNvPr id="325" name="Text 298"/>
          <p:cNvSpPr/>
          <p:nvPr/>
        </p:nvSpPr>
        <p:spPr>
          <a:xfrm>
            <a:off x="510004" y="1277335"/>
            <a:ext cx="924724" cy="66675"/>
          </a:xfrm>
          <a:prstGeom prst="rect">
            <a:avLst/>
          </a:prstGeom>
          <a:noFill/>
          <a:ln/>
        </p:spPr>
        <p:txBody>
          <a:bodyPr wrap="square" rtlCol="0" anchor="ctr"/>
          <a:lstStyle/>
          <a:p>
            <a:pPr algn="l" indent="0" marL="0">
              <a:lnSpc>
                <a:spcPts val="508"/>
              </a:lnSpc>
              <a:buNone/>
            </a:pPr>
            <a:r>
              <a:rPr lang="en-US" sz="381" dirty="0">
                <a:solidFill>
                  <a:srgbClr val="6B6D75">
                    <a:alpha val="99000"/>
                  </a:srgbClr>
                </a:solidFill>
                <a:latin typeface="Times" pitchFamily="34" charset="0"/>
                <a:ea typeface="Times" pitchFamily="34" charset="-122"/>
                <a:cs typeface="Times" pitchFamily="34" charset="-120"/>
              </a:rPr>
              <a:t>hosting in Williamsburg</a:t>
            </a:r>
            <a:endParaRPr lang="en-US" sz="381" dirty="0"/>
          </a:p>
        </p:txBody>
      </p:sp>
      <p:sp>
        <p:nvSpPr>
          <p:cNvPr id="326" name="Text 299"/>
          <p:cNvSpPr/>
          <p:nvPr/>
        </p:nvSpPr>
        <p:spPr>
          <a:xfrm>
            <a:off x="510004" y="1178590"/>
            <a:ext cx="719137" cy="100013"/>
          </a:xfrm>
          <a:prstGeom prst="rect">
            <a:avLst/>
          </a:prstGeom>
          <a:noFill/>
          <a:ln/>
        </p:spPr>
        <p:txBody>
          <a:bodyPr wrap="square" rtlCol="0" anchor="ctr"/>
          <a:lstStyle/>
          <a:p>
            <a:pPr algn="l" indent="0" marL="0">
              <a:lnSpc>
                <a:spcPts val="762"/>
              </a:lnSpc>
              <a:buNone/>
            </a:pPr>
            <a:r>
              <a:rPr lang="en-US" sz="508" b="1" dirty="0">
                <a:solidFill>
                  <a:srgbClr val="1C1E26">
                    <a:alpha val="99000"/>
                  </a:srgbClr>
                </a:solidFill>
                <a:latin typeface="Times" pitchFamily="34" charset="0"/>
                <a:ea typeface="Times" pitchFamily="34" charset="-122"/>
                <a:cs typeface="Times" pitchFamily="34" charset="-120"/>
              </a:rPr>
              <a:t>Sarah M.</a:t>
            </a:r>
            <a:endParaRPr lang="en-US" sz="508" dirty="0"/>
          </a:p>
        </p:txBody>
      </p:sp>
      <p:sp>
        <p:nvSpPr>
          <p:cNvPr id="327" name="Text 300"/>
          <p:cNvSpPr/>
          <p:nvPr/>
        </p:nvSpPr>
        <p:spPr>
          <a:xfrm>
            <a:off x="233754" y="915297"/>
            <a:ext cx="1395413" cy="80963"/>
          </a:xfrm>
          <a:prstGeom prst="rect">
            <a:avLst/>
          </a:prstGeom>
          <a:noFill/>
          <a:ln/>
        </p:spPr>
        <p:txBody>
          <a:bodyPr wrap="square" rtlCol="0" anchor="ctr"/>
          <a:lstStyle/>
          <a:p>
            <a:pPr algn="l" indent="0" marL="0">
              <a:lnSpc>
                <a:spcPts val="635"/>
              </a:lnSpc>
              <a:buNone/>
            </a:pPr>
            <a:r>
              <a:rPr lang="en-US" sz="444" dirty="0">
                <a:solidFill>
                  <a:srgbClr val="6B6D75">
                    <a:alpha val="99000"/>
                  </a:srgbClr>
                </a:solidFill>
                <a:latin typeface="Times" pitchFamily="34" charset="0"/>
                <a:ea typeface="Times" pitchFamily="34" charset="-122"/>
                <a:cs typeface="Times" pitchFamily="34" charset="-120"/>
              </a:rPr>
              <a:t>Shows from artists and venues you’d like</a:t>
            </a:r>
            <a:endParaRPr lang="en-US" sz="444" dirty="0"/>
          </a:p>
        </p:txBody>
      </p:sp>
      <p:sp>
        <p:nvSpPr>
          <p:cNvPr id="328" name="Text 301"/>
          <p:cNvSpPr/>
          <p:nvPr/>
        </p:nvSpPr>
        <p:spPr>
          <a:xfrm>
            <a:off x="233754" y="768188"/>
            <a:ext cx="833437" cy="133350"/>
          </a:xfrm>
          <a:prstGeom prst="rect">
            <a:avLst/>
          </a:prstGeom>
          <a:noFill/>
          <a:ln/>
        </p:spPr>
        <p:txBody>
          <a:bodyPr wrap="square" rtlCol="0" anchor="ctr"/>
          <a:lstStyle/>
          <a:p>
            <a:pPr algn="l" indent="0" marL="0">
              <a:lnSpc>
                <a:spcPts val="1016"/>
              </a:lnSpc>
              <a:buNone/>
            </a:pPr>
            <a:r>
              <a:rPr lang="en-US" sz="762" b="1" dirty="0">
                <a:solidFill>
                  <a:srgbClr val="1C1E26">
                    <a:alpha val="99000"/>
                  </a:srgbClr>
                </a:solidFill>
                <a:latin typeface="Teko" pitchFamily="34" charset="0"/>
                <a:ea typeface="Teko" pitchFamily="34" charset="-122"/>
                <a:cs typeface="Teko" pitchFamily="34" charset="-120"/>
              </a:rPr>
              <a:t>Your Feed</a:t>
            </a:r>
            <a:endParaRPr lang="en-US" sz="762" dirty="0"/>
          </a:p>
        </p:txBody>
      </p:sp>
      <p:sp>
        <p:nvSpPr>
          <p:cNvPr id="329" name="Text 302"/>
          <p:cNvSpPr/>
          <p:nvPr/>
        </p:nvSpPr>
        <p:spPr>
          <a:xfrm>
            <a:off x="2394221" y="532411"/>
            <a:ext cx="755448" cy="72547"/>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event proposal</a:t>
            </a:r>
            <a:endParaRPr lang="en-US" sz="444" dirty="0"/>
          </a:p>
        </p:txBody>
      </p:sp>
      <p:sp>
        <p:nvSpPr>
          <p:cNvPr id="330" name="Text 303"/>
          <p:cNvSpPr/>
          <p:nvPr/>
        </p:nvSpPr>
        <p:spPr>
          <a:xfrm>
            <a:off x="1977927" y="532411"/>
            <a:ext cx="707084" cy="72547"/>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artist profile</a:t>
            </a:r>
            <a:endParaRPr lang="en-US" sz="444" dirty="0"/>
          </a:p>
        </p:txBody>
      </p:sp>
      <p:sp>
        <p:nvSpPr>
          <p:cNvPr id="331" name="Text 304"/>
          <p:cNvSpPr/>
          <p:nvPr/>
        </p:nvSpPr>
        <p:spPr>
          <a:xfrm>
            <a:off x="1582571" y="532411"/>
            <a:ext cx="686932" cy="72547"/>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host profile</a:t>
            </a:r>
            <a:endParaRPr lang="en-US" sz="444" dirty="0"/>
          </a:p>
        </p:txBody>
      </p:sp>
      <p:sp>
        <p:nvSpPr>
          <p:cNvPr id="332" name="Text 305"/>
          <p:cNvSpPr/>
          <p:nvPr/>
        </p:nvSpPr>
        <p:spPr>
          <a:xfrm>
            <a:off x="1080474" y="528380"/>
            <a:ext cx="795752" cy="80608"/>
          </a:xfrm>
          <a:prstGeom prst="rect">
            <a:avLst/>
          </a:prstGeom>
          <a:noFill/>
          <a:ln/>
        </p:spPr>
        <p:txBody>
          <a:bodyPr wrap="square" rtlCol="0" anchor="ctr"/>
          <a:lstStyle/>
          <a:p>
            <a:pPr algn="ctr" indent="0" marL="0">
              <a:lnSpc>
                <a:spcPts val="635"/>
              </a:lnSpc>
              <a:buNone/>
            </a:pPr>
            <a:r>
              <a:rPr lang="en-US" sz="444" b="1" dirty="0">
                <a:solidFill>
                  <a:srgbClr val="FAF7F2">
                    <a:alpha val="99000"/>
                  </a:srgbClr>
                </a:solidFill>
                <a:latin typeface="Teko" pitchFamily="34" charset="0"/>
                <a:ea typeface="Teko" pitchFamily="34" charset="-122"/>
                <a:cs typeface="Teko" pitchFamily="34" charset="-120"/>
              </a:rPr>
              <a:t>upcoming shows</a:t>
            </a:r>
            <a:endParaRPr lang="en-US" sz="444" dirty="0"/>
          </a:p>
        </p:txBody>
      </p:sp>
      <p:sp>
        <p:nvSpPr>
          <p:cNvPr id="333" name="Text 306"/>
          <p:cNvSpPr/>
          <p:nvPr/>
        </p:nvSpPr>
        <p:spPr>
          <a:xfrm>
            <a:off x="698910" y="532411"/>
            <a:ext cx="674841" cy="72547"/>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find artists</a:t>
            </a:r>
            <a:endParaRPr lang="en-US" sz="444" dirty="0"/>
          </a:p>
        </p:txBody>
      </p:sp>
      <p:sp>
        <p:nvSpPr>
          <p:cNvPr id="334" name="Text 307"/>
          <p:cNvSpPr/>
          <p:nvPr/>
        </p:nvSpPr>
        <p:spPr>
          <a:xfrm>
            <a:off x="301744" y="532411"/>
            <a:ext cx="686932" cy="72547"/>
          </a:xfrm>
          <a:prstGeom prst="rect">
            <a:avLst/>
          </a:prstGeom>
          <a:noFill/>
          <a:ln/>
        </p:spPr>
        <p:txBody>
          <a:bodyPr wrap="square" rtlCol="0" anchor="ctr"/>
          <a:lstStyle/>
          <a:p>
            <a:pPr algn="ctr" indent="0" marL="0">
              <a:lnSpc>
                <a:spcPts val="635"/>
              </a:lnSpc>
              <a:buNone/>
            </a:pPr>
            <a:r>
              <a:rPr lang="en-US" sz="444" b="1" dirty="0">
                <a:solidFill>
                  <a:srgbClr val="1C1E26">
                    <a:alpha val="99000"/>
                  </a:srgbClr>
                </a:solidFill>
                <a:latin typeface="Teko" pitchFamily="34" charset="0"/>
                <a:ea typeface="Teko" pitchFamily="34" charset="-122"/>
                <a:cs typeface="Teko" pitchFamily="34" charset="-120"/>
              </a:rPr>
              <a:t>find venues</a:t>
            </a:r>
            <a:endParaRPr lang="en-US" sz="444"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AF7F2"/>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7625" y="1628775"/>
            <a:ext cx="2818700" cy="1882490"/>
          </a:xfrm>
          <a:prstGeom prst="rect">
            <a:avLst/>
          </a:prstGeom>
        </p:spPr>
      </p:pic>
      <p:pic>
        <p:nvPicPr>
          <p:cNvPr id="3" name="Image 1" descr="preencoded.png">    </p:cNvPr>
          <p:cNvPicPr>
            <a:picLocks noChangeAspect="1"/>
          </p:cNvPicPr>
          <p:nvPr/>
        </p:nvPicPr>
        <p:blipFill>
          <a:blip r:embed="rId2"/>
          <a:stretch>
            <a:fillRect/>
          </a:stretch>
        </p:blipFill>
        <p:spPr>
          <a:xfrm>
            <a:off x="3052763" y="1628775"/>
            <a:ext cx="2710132" cy="1882037"/>
          </a:xfrm>
          <a:prstGeom prst="rect">
            <a:avLst/>
          </a:prstGeom>
        </p:spPr>
      </p:pic>
      <p:pic>
        <p:nvPicPr>
          <p:cNvPr id="4" name="Image 2" descr="preencoded.png">    </p:cNvPr>
          <p:cNvPicPr>
            <a:picLocks noChangeAspect="1"/>
          </p:cNvPicPr>
          <p:nvPr/>
        </p:nvPicPr>
        <p:blipFill>
          <a:blip r:embed="rId3"/>
          <a:stretch>
            <a:fillRect/>
          </a:stretch>
        </p:blipFill>
        <p:spPr>
          <a:xfrm>
            <a:off x="5948363" y="1628775"/>
            <a:ext cx="3143250" cy="1881187"/>
          </a:xfrm>
          <a:prstGeom prst="rect">
            <a:avLst/>
          </a:prstGeom>
        </p:spPr>
      </p:pic>
      <p:sp>
        <p:nvSpPr>
          <p:cNvPr id="5" name="Text 0"/>
          <p:cNvSpPr/>
          <p:nvPr/>
        </p:nvSpPr>
        <p:spPr>
          <a:xfrm>
            <a:off x="-900112" y="3648075"/>
            <a:ext cx="5167313" cy="257175"/>
          </a:xfrm>
          <a:prstGeom prst="rect">
            <a:avLst/>
          </a:prstGeom>
          <a:noFill/>
          <a:ln/>
        </p:spPr>
        <p:txBody>
          <a:bodyPr wrap="square" rtlCol="0" anchor="ctr"/>
          <a:lstStyle/>
          <a:p>
            <a:pPr algn="ctr" indent="0" marL="0">
              <a:lnSpc>
                <a:spcPts val="2025"/>
              </a:lnSpc>
              <a:buNone/>
            </a:pPr>
            <a:r>
              <a:rPr lang="en-US" sz="1688" b="1" spc="-34" kern="0" dirty="0">
                <a:solidFill>
                  <a:srgbClr val="000000">
                    <a:alpha val="99000"/>
                  </a:srgbClr>
                </a:solidFill>
                <a:latin typeface="Teko" pitchFamily="34" charset="0"/>
                <a:ea typeface="Teko" pitchFamily="34" charset="-122"/>
                <a:cs typeface="Teko" pitchFamily="34" charset="-120"/>
              </a:rPr>
              <a:t>The hosting of airbnb</a:t>
            </a:r>
            <a:endParaRPr lang="en-US" sz="1688" dirty="0"/>
          </a:p>
        </p:txBody>
      </p:sp>
      <p:sp>
        <p:nvSpPr>
          <p:cNvPr id="6" name="Text 1"/>
          <p:cNvSpPr/>
          <p:nvPr/>
        </p:nvSpPr>
        <p:spPr>
          <a:xfrm>
            <a:off x="2052637" y="3609975"/>
            <a:ext cx="5167313" cy="257175"/>
          </a:xfrm>
          <a:prstGeom prst="rect">
            <a:avLst/>
          </a:prstGeom>
          <a:noFill/>
          <a:ln/>
        </p:spPr>
        <p:txBody>
          <a:bodyPr wrap="square" rtlCol="0" anchor="ctr"/>
          <a:lstStyle/>
          <a:p>
            <a:pPr algn="ctr" indent="0" marL="0">
              <a:lnSpc>
                <a:spcPts val="2025"/>
              </a:lnSpc>
              <a:buNone/>
            </a:pPr>
            <a:r>
              <a:rPr lang="en-US" sz="1688" b="1" spc="-34" kern="0" dirty="0">
                <a:solidFill>
                  <a:srgbClr val="000000">
                    <a:alpha val="99000"/>
                  </a:srgbClr>
                </a:solidFill>
                <a:latin typeface="Teko" pitchFamily="34" charset="0"/>
                <a:ea typeface="Teko" pitchFamily="34" charset="-122"/>
                <a:cs typeface="Teko" pitchFamily="34" charset="-120"/>
              </a:rPr>
              <a:t>The booking of Live Nation</a:t>
            </a:r>
            <a:endParaRPr lang="en-US" sz="1688" dirty="0"/>
          </a:p>
        </p:txBody>
      </p:sp>
      <p:sp>
        <p:nvSpPr>
          <p:cNvPr id="7" name="Text 2"/>
          <p:cNvSpPr/>
          <p:nvPr/>
        </p:nvSpPr>
        <p:spPr>
          <a:xfrm>
            <a:off x="5162550" y="3609975"/>
            <a:ext cx="5167313" cy="257175"/>
          </a:xfrm>
          <a:prstGeom prst="rect">
            <a:avLst/>
          </a:prstGeom>
          <a:noFill/>
          <a:ln/>
        </p:spPr>
        <p:txBody>
          <a:bodyPr wrap="square" rtlCol="0" anchor="ctr"/>
          <a:lstStyle/>
          <a:p>
            <a:pPr algn="ctr" indent="0" marL="0">
              <a:lnSpc>
                <a:spcPts val="2025"/>
              </a:lnSpc>
              <a:buNone/>
            </a:pPr>
            <a:r>
              <a:rPr lang="en-US" sz="1688" b="1" spc="-34" kern="0" dirty="0">
                <a:solidFill>
                  <a:srgbClr val="000000">
                    <a:alpha val="99000"/>
                  </a:srgbClr>
                </a:solidFill>
                <a:latin typeface="Teko" pitchFamily="34" charset="0"/>
                <a:ea typeface="Teko" pitchFamily="34" charset="-122"/>
                <a:cs typeface="Teko" pitchFamily="34" charset="-120"/>
              </a:rPr>
              <a:t>The social of Partiful</a:t>
            </a:r>
            <a:endParaRPr lang="en-US" sz="1688"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AF7F2"/>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61963" y="1571625"/>
            <a:ext cx="4108189" cy="1995487"/>
          </a:xfrm>
          <a:prstGeom prst="rect">
            <a:avLst/>
          </a:prstGeom>
        </p:spPr>
      </p:pic>
      <p:pic>
        <p:nvPicPr>
          <p:cNvPr id="3" name="Image 1" descr="preencoded.png">    </p:cNvPr>
          <p:cNvPicPr>
            <a:picLocks noChangeAspect="1"/>
          </p:cNvPicPr>
          <p:nvPr/>
        </p:nvPicPr>
        <p:blipFill>
          <a:blip r:embed="rId2"/>
          <a:stretch>
            <a:fillRect/>
          </a:stretch>
        </p:blipFill>
        <p:spPr>
          <a:xfrm>
            <a:off x="4953000" y="1328738"/>
            <a:ext cx="3714750" cy="2481263"/>
          </a:xfrm>
          <a:prstGeom prst="rect">
            <a:avLst/>
          </a:prstGeom>
        </p:spPr>
      </p:pic>
      <p:sp>
        <p:nvSpPr>
          <p:cNvPr id="4" name="Text 0"/>
          <p:cNvSpPr/>
          <p:nvPr/>
        </p:nvSpPr>
        <p:spPr>
          <a:xfrm>
            <a:off x="157163" y="3629025"/>
            <a:ext cx="5167313" cy="257175"/>
          </a:xfrm>
          <a:prstGeom prst="rect">
            <a:avLst/>
          </a:prstGeom>
          <a:noFill/>
          <a:ln/>
        </p:spPr>
        <p:txBody>
          <a:bodyPr wrap="square" rtlCol="0" anchor="ctr"/>
          <a:lstStyle/>
          <a:p>
            <a:pPr algn="ctr" indent="0" marL="0">
              <a:lnSpc>
                <a:spcPts val="2025"/>
              </a:lnSpc>
              <a:buNone/>
            </a:pPr>
            <a:r>
              <a:rPr lang="en-US" sz="1688" b="1" spc="-34" kern="0" dirty="0">
                <a:solidFill>
                  <a:srgbClr val="000000">
                    <a:alpha val="99000"/>
                  </a:srgbClr>
                </a:solidFill>
                <a:latin typeface="Teko" pitchFamily="34" charset="0"/>
                <a:ea typeface="Teko" pitchFamily="34" charset="-122"/>
                <a:cs typeface="Teko" pitchFamily="34" charset="-120"/>
              </a:rPr>
              <a:t>Listening Room Network</a:t>
            </a:r>
            <a:endParaRPr lang="en-US" sz="1688" dirty="0"/>
          </a:p>
        </p:txBody>
      </p:sp>
      <p:sp>
        <p:nvSpPr>
          <p:cNvPr id="5" name="Text 1"/>
          <p:cNvSpPr/>
          <p:nvPr/>
        </p:nvSpPr>
        <p:spPr>
          <a:xfrm>
            <a:off x="4452938" y="3886200"/>
            <a:ext cx="5167313" cy="257175"/>
          </a:xfrm>
          <a:prstGeom prst="rect">
            <a:avLst/>
          </a:prstGeom>
          <a:noFill/>
          <a:ln/>
        </p:spPr>
        <p:txBody>
          <a:bodyPr wrap="square" rtlCol="0" anchor="ctr"/>
          <a:lstStyle/>
          <a:p>
            <a:pPr algn="ctr" indent="0" marL="0">
              <a:lnSpc>
                <a:spcPts val="2025"/>
              </a:lnSpc>
              <a:buNone/>
            </a:pPr>
            <a:r>
              <a:rPr lang="en-US" sz="1688" b="1" spc="-34" kern="0" dirty="0">
                <a:solidFill>
                  <a:srgbClr val="000000">
                    <a:alpha val="99000"/>
                  </a:srgbClr>
                </a:solidFill>
                <a:latin typeface="Teko" pitchFamily="34" charset="0"/>
                <a:ea typeface="Teko" pitchFamily="34" charset="-122"/>
                <a:cs typeface="Teko" pitchFamily="34" charset="-120"/>
              </a:rPr>
              <a:t>Sofar</a:t>
            </a:r>
            <a:endParaRPr lang="en-US" sz="1688"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4572000" y="971550"/>
            <a:ext cx="3238500" cy="3200400"/>
          </a:xfrm>
          <a:prstGeom prst="rect">
            <a:avLst/>
          </a:prstGeom>
          <a:solidFill>
            <a:srgbClr val="000000"/>
          </a:solidFill>
          <a:ln/>
        </p:spPr>
      </p:sp>
      <p:pic>
        <p:nvPicPr>
          <p:cNvPr id="3" name="Image 0" descr="preencoded.png">    </p:cNvPr>
          <p:cNvPicPr>
            <a:picLocks noChangeAspect="1"/>
          </p:cNvPicPr>
          <p:nvPr/>
        </p:nvPicPr>
        <p:blipFill>
          <a:blip r:embed="rId1"/>
          <a:stretch>
            <a:fillRect/>
          </a:stretch>
        </p:blipFill>
        <p:spPr>
          <a:xfrm>
            <a:off x="0" y="0"/>
            <a:ext cx="3454822" cy="5143500"/>
          </a:xfrm>
          <a:prstGeom prst="rect">
            <a:avLst/>
          </a:prstGeom>
        </p:spPr>
      </p:pic>
      <p:sp>
        <p:nvSpPr>
          <p:cNvPr id="4" name="Text 1"/>
          <p:cNvSpPr/>
          <p:nvPr/>
        </p:nvSpPr>
        <p:spPr>
          <a:xfrm>
            <a:off x="4572000" y="971550"/>
            <a:ext cx="3695700" cy="342900"/>
          </a:xfrm>
          <a:prstGeom prst="rect">
            <a:avLst/>
          </a:prstGeom>
          <a:noFill/>
          <a:ln/>
        </p:spPr>
        <p:txBody>
          <a:bodyPr wrap="square" rtlCol="0" anchor="ctr"/>
          <a:lstStyle/>
          <a:p>
            <a:pPr algn="l" indent="0" marL="0">
              <a:lnSpc>
                <a:spcPts val="2700"/>
              </a:lnSpc>
              <a:buNone/>
            </a:pPr>
            <a:r>
              <a:rPr lang="en-US" sz="2250" spc="-45" kern="0" dirty="0">
                <a:solidFill>
                  <a:srgbClr val="C35141">
                    <a:alpha val="99000"/>
                  </a:srgbClr>
                </a:solidFill>
                <a:latin typeface="Teko" pitchFamily="34" charset="0"/>
                <a:ea typeface="Teko" pitchFamily="34" charset="-122"/>
                <a:cs typeface="Teko" pitchFamily="34" charset="-120"/>
              </a:rPr>
              <a:t>Where to start:</a:t>
            </a:r>
            <a:pPr algn="l" indent="0" marL="0">
              <a:lnSpc>
                <a:spcPts val="2700"/>
              </a:lnSpc>
              <a:buNone/>
            </a:pPr>
            <a:r>
              <a:rPr lang="en-US" sz="2250" spc="-45" kern="0" dirty="0">
                <a:solidFill>
                  <a:srgbClr val="FAF7F2">
                    <a:alpha val="99000"/>
                  </a:srgbClr>
                </a:solidFill>
                <a:latin typeface="Teko" pitchFamily="34" charset="0"/>
                <a:ea typeface="Teko" pitchFamily="34" charset="-122"/>
                <a:cs typeface="Teko" pitchFamily="34" charset="-120"/>
              </a:rPr>
              <a:t> College Campuses</a:t>
            </a:r>
            <a:endParaRPr lang="en-US" sz="2250" dirty="0"/>
          </a:p>
        </p:txBody>
      </p:sp>
      <p:sp>
        <p:nvSpPr>
          <p:cNvPr id="5" name="Text 2"/>
          <p:cNvSpPr/>
          <p:nvPr/>
        </p:nvSpPr>
        <p:spPr>
          <a:xfrm>
            <a:off x="4572000" y="1428750"/>
            <a:ext cx="3695700" cy="2743200"/>
          </a:xfrm>
          <a:prstGeom prst="rect">
            <a:avLst/>
          </a:prstGeom>
          <a:noFill/>
          <a:ln/>
        </p:spPr>
        <p:txBody>
          <a:bodyPr wrap="square" rtlCol="0" anchor="ctr"/>
          <a:lstStyle/>
          <a:p>
            <a:pPr algn="l" marL="342900" indent="-342900">
              <a:lnSpc>
                <a:spcPts val="1785"/>
              </a:lnSpc>
              <a:buSzPct val="100000"/>
              <a:buChar char="•"/>
            </a:pPr>
            <a:r>
              <a:rPr lang="en-US" sz="1313" spc="-13" kern="0" dirty="0">
                <a:solidFill>
                  <a:srgbClr val="FAF7F2">
                    <a:alpha val="99000"/>
                  </a:srgbClr>
                </a:solidFill>
                <a:latin typeface="Karma" pitchFamily="34" charset="0"/>
                <a:ea typeface="Karma" pitchFamily="34" charset="-122"/>
                <a:cs typeface="Karma" pitchFamily="34" charset="-120"/>
              </a:rPr>
              <a:t>College campuses have a high concentration of young people looking for fun events</a:t>
            </a:r>
            <a:endParaRPr lang="en-US" sz="1313" dirty="0"/>
          </a:p>
          <a:p>
            <a:pPr algn="l" marL="342900" indent="-342900">
              <a:lnSpc>
                <a:spcPts val="1785"/>
              </a:lnSpc>
              <a:buSzPct val="100000"/>
              <a:buChar char="•"/>
            </a:pPr>
            <a:r>
              <a:rPr lang="en-US" sz="1313" spc="-13" kern="0" dirty="0">
                <a:solidFill>
                  <a:srgbClr val="FAF7F2">
                    <a:alpha val="99000"/>
                  </a:srgbClr>
                </a:solidFill>
                <a:latin typeface="Karma" pitchFamily="34" charset="0"/>
                <a:ea typeface="Karma" pitchFamily="34" charset="-122"/>
                <a:cs typeface="Karma" pitchFamily="34" charset="-120"/>
              </a:rPr>
              <a:t>Students on college campuses are already used to random people being in their houses, and they usually live in places where they can make a lot of noise</a:t>
            </a:r>
            <a:endParaRPr lang="en-US" sz="1313" dirty="0"/>
          </a:p>
          <a:p>
            <a:pPr algn="l" marL="342900" indent="-342900">
              <a:lnSpc>
                <a:spcPts val="1785"/>
              </a:lnSpc>
              <a:buSzPct val="100000"/>
              <a:buChar char="•"/>
            </a:pPr>
            <a:r>
              <a:rPr lang="en-US" sz="1313" spc="-13" kern="0" dirty="0">
                <a:solidFill>
                  <a:srgbClr val="FAF7F2">
                    <a:alpha val="99000"/>
                  </a:srgbClr>
                </a:solidFill>
                <a:latin typeface="Karma" pitchFamily="34" charset="0"/>
                <a:ea typeface="Karma" pitchFamily="34" charset="-122"/>
                <a:cs typeface="Karma" pitchFamily="34" charset="-120"/>
              </a:rPr>
              <a:t>Ticketing can be restricted to specific universities</a:t>
            </a:r>
            <a:endParaRPr lang="en-US" sz="1313" dirty="0"/>
          </a:p>
          <a:p>
            <a:pPr algn="l" marL="342900" indent="-342900">
              <a:lnSpc>
                <a:spcPts val="1785"/>
              </a:lnSpc>
              <a:buSzPct val="100000"/>
              <a:buChar char="•"/>
            </a:pPr>
            <a:r>
              <a:rPr lang="en-US" sz="1313" spc="-13" kern="0" dirty="0">
                <a:solidFill>
                  <a:srgbClr val="FAF7F2">
                    <a:alpha val="99000"/>
                  </a:srgbClr>
                </a:solidFill>
                <a:latin typeface="Karma" pitchFamily="34" charset="0"/>
                <a:ea typeface="Karma" pitchFamily="34" charset="-122"/>
                <a:cs typeface="Karma" pitchFamily="34" charset="-120"/>
              </a:rPr>
              <a:t>College campuses will be useful incubators for the social angle — just like the collegiate popularity of Partiful</a:t>
            </a:r>
            <a:endParaRPr lang="en-US" sz="1313"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333375" y="971550"/>
            <a:ext cx="3238500" cy="3200400"/>
          </a:xfrm>
          <a:prstGeom prst="rect">
            <a:avLst/>
          </a:prstGeom>
          <a:solidFill>
            <a:srgbClr val="000000"/>
          </a:solidFill>
          <a:ln/>
        </p:spPr>
      </p:sp>
      <p:pic>
        <p:nvPicPr>
          <p:cNvPr id="3" name="Image 0" descr="preencoded.png">    </p:cNvPr>
          <p:cNvPicPr>
            <a:picLocks noChangeAspect="1"/>
          </p:cNvPicPr>
          <p:nvPr/>
        </p:nvPicPr>
        <p:blipFill>
          <a:blip r:embed="rId1"/>
          <a:stretch>
            <a:fillRect/>
          </a:stretch>
        </p:blipFill>
        <p:spPr>
          <a:xfrm>
            <a:off x="3881438" y="-38100"/>
            <a:ext cx="5262563" cy="5143500"/>
          </a:xfrm>
          <a:prstGeom prst="rect">
            <a:avLst/>
          </a:prstGeom>
        </p:spPr>
      </p:pic>
      <p:sp>
        <p:nvSpPr>
          <p:cNvPr id="4" name="Text 1"/>
          <p:cNvSpPr/>
          <p:nvPr/>
        </p:nvSpPr>
        <p:spPr>
          <a:xfrm>
            <a:off x="333375" y="971550"/>
            <a:ext cx="3695700" cy="342900"/>
          </a:xfrm>
          <a:prstGeom prst="rect">
            <a:avLst/>
          </a:prstGeom>
          <a:noFill/>
          <a:ln/>
        </p:spPr>
        <p:txBody>
          <a:bodyPr wrap="square" rtlCol="0" anchor="ctr"/>
          <a:lstStyle/>
          <a:p>
            <a:pPr algn="l" indent="0" marL="0">
              <a:lnSpc>
                <a:spcPts val="2700"/>
              </a:lnSpc>
              <a:buNone/>
            </a:pPr>
            <a:r>
              <a:rPr lang="en-US" sz="2250" spc="-45" kern="0" dirty="0">
                <a:solidFill>
                  <a:srgbClr val="C35141">
                    <a:alpha val="99000"/>
                  </a:srgbClr>
                </a:solidFill>
                <a:latin typeface="Teko" pitchFamily="34" charset="0"/>
                <a:ea typeface="Teko" pitchFamily="34" charset="-122"/>
                <a:cs typeface="Teko" pitchFamily="34" charset="-120"/>
              </a:rPr>
              <a:t>Where to start:</a:t>
            </a:r>
            <a:pPr algn="l" indent="0" marL="0">
              <a:lnSpc>
                <a:spcPts val="2700"/>
              </a:lnSpc>
              <a:buNone/>
            </a:pPr>
            <a:r>
              <a:rPr lang="en-US" sz="2250" spc="-45" kern="0" dirty="0">
                <a:solidFill>
                  <a:srgbClr val="FAF7F2">
                    <a:alpha val="99000"/>
                  </a:srgbClr>
                </a:solidFill>
                <a:latin typeface="Teko" pitchFamily="34" charset="0"/>
                <a:ea typeface="Teko" pitchFamily="34" charset="-122"/>
                <a:cs typeface="Teko" pitchFamily="34" charset="-120"/>
              </a:rPr>
              <a:t> UVA</a:t>
            </a:r>
            <a:endParaRPr lang="en-US" sz="2250" dirty="0"/>
          </a:p>
        </p:txBody>
      </p:sp>
      <p:sp>
        <p:nvSpPr>
          <p:cNvPr id="5" name="Text 2"/>
          <p:cNvSpPr/>
          <p:nvPr/>
        </p:nvSpPr>
        <p:spPr>
          <a:xfrm>
            <a:off x="333375" y="1428750"/>
            <a:ext cx="3695700" cy="2743200"/>
          </a:xfrm>
          <a:prstGeom prst="rect">
            <a:avLst/>
          </a:prstGeom>
          <a:noFill/>
          <a:ln/>
        </p:spPr>
        <p:txBody>
          <a:bodyPr wrap="square" rtlCol="0" anchor="ctr"/>
          <a:lstStyle/>
          <a:p>
            <a:pPr algn="l" marL="342900" indent="-342900">
              <a:lnSpc>
                <a:spcPts val="1785"/>
              </a:lnSpc>
              <a:buSzPct val="100000"/>
              <a:buFont typeface="+mj-lt"/>
              <a:buAutoNum type="arabicPeriod" startAt="1"/>
            </a:pPr>
            <a:r>
              <a:rPr lang="en-US" sz="1313" spc="-13" kern="0" dirty="0">
                <a:solidFill>
                  <a:srgbClr val="FAF7F2">
                    <a:alpha val="99000"/>
                  </a:srgbClr>
                </a:solidFill>
                <a:latin typeface="Karma" pitchFamily="34" charset="0"/>
                <a:ea typeface="Karma" pitchFamily="34" charset="-122"/>
                <a:cs typeface="Karma" pitchFamily="34" charset="-120"/>
              </a:rPr>
              <a:t>Start with a place like UVA, recruit some houses, recruit some student bands, recruit some outside artists</a:t>
            </a:r>
            <a:endParaRPr lang="en-US" sz="1313" dirty="0"/>
          </a:p>
          <a:p>
            <a:pPr algn="l" marL="342900" indent="-342900">
              <a:lnSpc>
                <a:spcPts val="1785"/>
              </a:lnSpc>
              <a:buSzPct val="100000"/>
              <a:buFont typeface="+mj-lt"/>
              <a:buAutoNum type="arabicPeriod" startAt="1"/>
            </a:pPr>
            <a:r>
              <a:rPr lang="en-US" sz="1313" spc="-13" kern="0" dirty="0">
                <a:solidFill>
                  <a:srgbClr val="FAF7F2">
                    <a:alpha val="99000"/>
                  </a:srgbClr>
                </a:solidFill>
                <a:latin typeface="Karma" pitchFamily="34" charset="0"/>
                <a:ea typeface="Karma" pitchFamily="34" charset="-122"/>
                <a:cs typeface="Karma" pitchFamily="34" charset="-120"/>
              </a:rPr>
              <a:t>Begin by booking artists manually, but using the software of the website to set up the concert</a:t>
            </a:r>
            <a:endParaRPr lang="en-US" sz="1313" dirty="0"/>
          </a:p>
          <a:p>
            <a:pPr algn="l" marL="342900" indent="-342900">
              <a:lnSpc>
                <a:spcPts val="1785"/>
              </a:lnSpc>
              <a:buSzPct val="100000"/>
              <a:buFont typeface="+mj-lt"/>
              <a:buAutoNum type="arabicPeriod" startAt="1"/>
            </a:pPr>
            <a:r>
              <a:rPr lang="en-US" sz="1313" spc="-13" kern="0" dirty="0">
                <a:solidFill>
                  <a:srgbClr val="FAF7F2">
                    <a:alpha val="99000"/>
                  </a:srgbClr>
                </a:solidFill>
                <a:latin typeface="Karma" pitchFamily="34" charset="0"/>
                <a:ea typeface="Karma" pitchFamily="34" charset="-122"/>
                <a:cs typeface="Karma" pitchFamily="34" charset="-120"/>
              </a:rPr>
              <a:t>Have student ambassadors connect with frats and indie clubs to host bands</a:t>
            </a:r>
            <a:endParaRPr lang="en-US" sz="1313" dirty="0"/>
          </a:p>
          <a:p>
            <a:pPr algn="l" marL="342900" indent="-342900">
              <a:lnSpc>
                <a:spcPts val="1785"/>
              </a:lnSpc>
              <a:buSzPct val="100000"/>
              <a:buFont typeface="+mj-lt"/>
              <a:buAutoNum type="arabicPeriod" startAt="1"/>
            </a:pPr>
            <a:r>
              <a:rPr lang="en-US" sz="1313" spc="-13" kern="0" dirty="0">
                <a:solidFill>
                  <a:srgbClr val="FAF7F2">
                    <a:alpha val="99000"/>
                  </a:srgbClr>
                </a:solidFill>
                <a:latin typeface="Karma" pitchFamily="34" charset="0"/>
                <a:ea typeface="Karma" pitchFamily="34" charset="-122"/>
                <a:cs typeface="Karma" pitchFamily="34" charset="-120"/>
              </a:rPr>
              <a:t>Promote it heavy + build a foundation of contact information</a:t>
            </a:r>
            <a:endParaRPr lang="en-US" sz="1313" dirty="0"/>
          </a:p>
          <a:p>
            <a:pPr algn="l" marL="342900" indent="-342900">
              <a:lnSpc>
                <a:spcPts val="1785"/>
              </a:lnSpc>
              <a:buSzPct val="100000"/>
              <a:buFont typeface="+mj-lt"/>
              <a:buAutoNum type="arabicPeriod" startAt="1"/>
            </a:pPr>
            <a:r>
              <a:rPr lang="en-US" sz="1313" spc="-13" kern="0" dirty="0">
                <a:solidFill>
                  <a:srgbClr val="FAF7F2">
                    <a:alpha val="99000"/>
                  </a:srgbClr>
                </a:solidFill>
                <a:latin typeface="Karma" pitchFamily="34" charset="0"/>
                <a:ea typeface="Karma" pitchFamily="34" charset="-122"/>
                <a:cs typeface="Karma" pitchFamily="34" charset="-120"/>
              </a:rPr>
              <a:t>Start to get some organic use</a:t>
            </a:r>
            <a:endParaRPr lang="en-US" sz="1313" dirty="0"/>
          </a:p>
          <a:p>
            <a:pPr algn="l" marL="342900" indent="-342900">
              <a:lnSpc>
                <a:spcPts val="1785"/>
              </a:lnSpc>
              <a:buSzPct val="100000"/>
              <a:buFont typeface="+mj-lt"/>
              <a:buAutoNum type="arabicPeriod" startAt="1"/>
            </a:pPr>
            <a:r>
              <a:rPr lang="en-US" sz="1313" spc="-13" kern="0" dirty="0">
                <a:solidFill>
                  <a:srgbClr val="FAF7F2">
                    <a:alpha val="99000"/>
                  </a:srgbClr>
                </a:solidFill>
                <a:latin typeface="Karma" pitchFamily="34" charset="0"/>
                <a:ea typeface="Karma" pitchFamily="34" charset="-122"/>
                <a:cs typeface="Karma" pitchFamily="34" charset="-120"/>
              </a:rPr>
              <a:t>Grow</a:t>
            </a:r>
            <a:endParaRPr lang="en-US" sz="1313"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4572000" y="1085850"/>
            <a:ext cx="3238500" cy="2971800"/>
          </a:xfrm>
          <a:prstGeom prst="rect">
            <a:avLst/>
          </a:prstGeom>
          <a:solidFill>
            <a:srgbClr val="000000"/>
          </a:solidFill>
          <a:ln/>
        </p:spPr>
      </p:sp>
      <p:pic>
        <p:nvPicPr>
          <p:cNvPr id="3" name="Image 0" descr="preencoded.png">    </p:cNvPr>
          <p:cNvPicPr>
            <a:picLocks noChangeAspect="1"/>
          </p:cNvPicPr>
          <p:nvPr/>
        </p:nvPicPr>
        <p:blipFill>
          <a:blip r:embed="rId1"/>
          <a:stretch>
            <a:fillRect/>
          </a:stretch>
        </p:blipFill>
        <p:spPr>
          <a:xfrm>
            <a:off x="0" y="19050"/>
            <a:ext cx="3454398" cy="5124450"/>
          </a:xfrm>
          <a:prstGeom prst="rect">
            <a:avLst/>
          </a:prstGeom>
        </p:spPr>
      </p:pic>
      <p:sp>
        <p:nvSpPr>
          <p:cNvPr id="4" name="Text 1"/>
          <p:cNvSpPr/>
          <p:nvPr/>
        </p:nvSpPr>
        <p:spPr>
          <a:xfrm>
            <a:off x="4572000" y="1085850"/>
            <a:ext cx="3695700" cy="342900"/>
          </a:xfrm>
          <a:prstGeom prst="rect">
            <a:avLst/>
          </a:prstGeom>
          <a:noFill/>
          <a:ln/>
        </p:spPr>
        <p:txBody>
          <a:bodyPr wrap="square" rtlCol="0" anchor="ctr"/>
          <a:lstStyle/>
          <a:p>
            <a:pPr algn="l" indent="0" marL="0">
              <a:lnSpc>
                <a:spcPts val="2700"/>
              </a:lnSpc>
              <a:buNone/>
            </a:pPr>
            <a:r>
              <a:rPr lang="en-US" sz="2250" spc="-45" kern="0" dirty="0">
                <a:solidFill>
                  <a:srgbClr val="4A7C7E">
                    <a:alpha val="99000"/>
                  </a:srgbClr>
                </a:solidFill>
                <a:latin typeface="Teko" pitchFamily="34" charset="0"/>
                <a:ea typeface="Teko" pitchFamily="34" charset="-122"/>
                <a:cs typeface="Teko" pitchFamily="34" charset="-120"/>
              </a:rPr>
              <a:t>Scaling</a:t>
            </a:r>
            <a:pPr algn="l" indent="0" marL="0">
              <a:lnSpc>
                <a:spcPts val="2700"/>
              </a:lnSpc>
              <a:buNone/>
            </a:pPr>
            <a:r>
              <a:rPr lang="en-US" sz="2250" spc="-45" kern="0" dirty="0">
                <a:solidFill>
                  <a:srgbClr val="FAF7F2">
                    <a:alpha val="99000"/>
                  </a:srgbClr>
                </a:solidFill>
                <a:latin typeface="Teko" pitchFamily="34" charset="0"/>
                <a:ea typeface="Teko" pitchFamily="34" charset="-122"/>
                <a:cs typeface="Teko" pitchFamily="34" charset="-120"/>
              </a:rPr>
              <a:t> Up</a:t>
            </a:r>
            <a:endParaRPr lang="en-US" sz="2250" dirty="0"/>
          </a:p>
        </p:txBody>
      </p:sp>
      <p:sp>
        <p:nvSpPr>
          <p:cNvPr id="5" name="Text 2"/>
          <p:cNvSpPr/>
          <p:nvPr/>
        </p:nvSpPr>
        <p:spPr>
          <a:xfrm>
            <a:off x="4572000" y="1543050"/>
            <a:ext cx="3695700" cy="2514600"/>
          </a:xfrm>
          <a:prstGeom prst="rect">
            <a:avLst/>
          </a:prstGeom>
          <a:noFill/>
          <a:ln/>
        </p:spPr>
        <p:txBody>
          <a:bodyPr wrap="square" rtlCol="0" anchor="ctr"/>
          <a:lstStyle/>
          <a:p>
            <a:pPr algn="l" marL="342900" indent="-342900">
              <a:lnSpc>
                <a:spcPts val="1785"/>
              </a:lnSpc>
              <a:buSzPct val="100000"/>
              <a:buChar char="•"/>
            </a:pPr>
            <a:r>
              <a:rPr lang="en-US" sz="1313" spc="-13" kern="0" dirty="0">
                <a:solidFill>
                  <a:srgbClr val="FAF7F2">
                    <a:alpha val="99000"/>
                  </a:srgbClr>
                </a:solidFill>
                <a:latin typeface="Karma" pitchFamily="34" charset="0"/>
                <a:ea typeface="Karma" pitchFamily="34" charset="-122"/>
                <a:cs typeface="Karma" pitchFamily="34" charset="-120"/>
              </a:rPr>
              <a:t>Growing past college campuses to other audiences</a:t>
            </a:r>
            <a:endParaRPr lang="en-US" sz="1313" dirty="0"/>
          </a:p>
          <a:p>
            <a:pPr algn="l" marL="342900" indent="-342900">
              <a:lnSpc>
                <a:spcPts val="1785"/>
              </a:lnSpc>
              <a:buSzPct val="100000"/>
              <a:buChar char="•"/>
            </a:pPr>
            <a:r>
              <a:rPr lang="en-US" sz="1313" spc="-13" kern="0" dirty="0">
                <a:solidFill>
                  <a:srgbClr val="FAF7F2">
                    <a:alpha val="99000"/>
                  </a:srgbClr>
                </a:solidFill>
                <a:latin typeface="Karma" pitchFamily="34" charset="0"/>
                <a:ea typeface="Karma" pitchFamily="34" charset="-122"/>
                <a:cs typeface="Karma" pitchFamily="34" charset="-120"/>
              </a:rPr>
              <a:t>Start to incorporate small indie venues onto the platform (They do not have to book through the platform, but they can promote)</a:t>
            </a:r>
            <a:endParaRPr lang="en-US" sz="1313" dirty="0"/>
          </a:p>
          <a:p>
            <a:pPr algn="l" marL="342900" indent="-342900">
              <a:lnSpc>
                <a:spcPts val="1785"/>
              </a:lnSpc>
              <a:buSzPct val="100000"/>
              <a:buChar char="•"/>
            </a:pPr>
            <a:r>
              <a:rPr lang="en-US" sz="1313" spc="-13" kern="0" dirty="0">
                <a:solidFill>
                  <a:srgbClr val="FAF7F2">
                    <a:alpha val="99000"/>
                  </a:srgbClr>
                </a:solidFill>
                <a:latin typeface="Karma" pitchFamily="34" charset="0"/>
                <a:ea typeface="Karma" pitchFamily="34" charset="-122"/>
                <a:cs typeface="Karma" pitchFamily="34" charset="-120"/>
              </a:rPr>
              <a:t>Going beyond music: Poetry readings, book talks, standup comedy, art showings, film festivals, DJ sets, plays, and more</a:t>
            </a:r>
            <a:endParaRPr lang="en-US" sz="1313" dirty="0"/>
          </a:p>
          <a:p>
            <a:pPr algn="l" marL="342900" indent="-342900">
              <a:lnSpc>
                <a:spcPts val="1785"/>
              </a:lnSpc>
              <a:buSzPct val="100000"/>
              <a:buChar char="•"/>
            </a:pPr>
            <a:r>
              <a:rPr lang="en-US" sz="1313" spc="-13" kern="0" dirty="0">
                <a:solidFill>
                  <a:srgbClr val="FAF7F2">
                    <a:alpha val="99000"/>
                  </a:srgbClr>
                </a:solidFill>
                <a:latin typeface="Karma" pitchFamily="34" charset="0"/>
                <a:ea typeface="Karma" pitchFamily="34" charset="-122"/>
                <a:cs typeface="Karma" pitchFamily="34" charset="-120"/>
              </a:rPr>
              <a:t>Start recording house shows as live sessions</a:t>
            </a:r>
            <a:endParaRPr lang="en-US" sz="1313"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609600" y="1200150"/>
            <a:ext cx="3238500" cy="2743200"/>
          </a:xfrm>
          <a:prstGeom prst="rect">
            <a:avLst/>
          </a:prstGeom>
          <a:solidFill>
            <a:srgbClr val="000000"/>
          </a:solidFill>
          <a:ln/>
        </p:spPr>
      </p:sp>
      <p:pic>
        <p:nvPicPr>
          <p:cNvPr id="3" name="Image 0" descr="preencoded.png">    </p:cNvPr>
          <p:cNvPicPr>
            <a:picLocks noChangeAspect="1"/>
          </p:cNvPicPr>
          <p:nvPr/>
        </p:nvPicPr>
        <p:blipFill>
          <a:blip r:embed="rId1"/>
          <a:stretch>
            <a:fillRect/>
          </a:stretch>
        </p:blipFill>
        <p:spPr>
          <a:xfrm>
            <a:off x="5691188" y="0"/>
            <a:ext cx="3452813" cy="5143500"/>
          </a:xfrm>
          <a:prstGeom prst="rect">
            <a:avLst/>
          </a:prstGeom>
        </p:spPr>
      </p:pic>
      <p:sp>
        <p:nvSpPr>
          <p:cNvPr id="4" name="Text 1"/>
          <p:cNvSpPr/>
          <p:nvPr/>
        </p:nvSpPr>
        <p:spPr>
          <a:xfrm>
            <a:off x="609600" y="1200150"/>
            <a:ext cx="3695700" cy="342900"/>
          </a:xfrm>
          <a:prstGeom prst="rect">
            <a:avLst/>
          </a:prstGeom>
          <a:noFill/>
          <a:ln/>
        </p:spPr>
        <p:txBody>
          <a:bodyPr wrap="square" rtlCol="0" anchor="ctr"/>
          <a:lstStyle/>
          <a:p>
            <a:pPr algn="l" indent="0" marL="0">
              <a:lnSpc>
                <a:spcPts val="2700"/>
              </a:lnSpc>
              <a:buNone/>
            </a:pPr>
            <a:r>
              <a:rPr lang="en-US" sz="2250" spc="-45" kern="0" dirty="0">
                <a:solidFill>
                  <a:srgbClr val="FAF7F2">
                    <a:alpha val="99000"/>
                  </a:srgbClr>
                </a:solidFill>
                <a:latin typeface="Teko" pitchFamily="34" charset="0"/>
                <a:ea typeface="Teko" pitchFamily="34" charset="-122"/>
                <a:cs typeface="Teko" pitchFamily="34" charset="-120"/>
              </a:rPr>
              <a:t>The Money</a:t>
            </a:r>
            <a:endParaRPr lang="en-US" sz="2250" dirty="0"/>
          </a:p>
        </p:txBody>
      </p:sp>
      <p:sp>
        <p:nvSpPr>
          <p:cNvPr id="5" name="Text 2"/>
          <p:cNvSpPr/>
          <p:nvPr/>
        </p:nvSpPr>
        <p:spPr>
          <a:xfrm>
            <a:off x="609600" y="1657350"/>
            <a:ext cx="3695700" cy="2286000"/>
          </a:xfrm>
          <a:prstGeom prst="rect">
            <a:avLst/>
          </a:prstGeom>
          <a:noFill/>
          <a:ln/>
        </p:spPr>
        <p:txBody>
          <a:bodyPr wrap="square" rtlCol="0" anchor="ctr"/>
          <a:lstStyle/>
          <a:p>
            <a:pPr algn="l" indent="0" marL="0">
              <a:lnSpc>
                <a:spcPts val="1785"/>
              </a:lnSpc>
              <a:buNone/>
            </a:pPr>
            <a:r>
              <a:rPr lang="en-US" sz="1313" spc="-13" kern="0" dirty="0">
                <a:solidFill>
                  <a:srgbClr val="FAF7F2">
                    <a:alpha val="99000"/>
                  </a:srgbClr>
                </a:solidFill>
                <a:latin typeface="Karma" pitchFamily="34" charset="0"/>
                <a:ea typeface="Karma" pitchFamily="34" charset="-122"/>
                <a:cs typeface="Karma" pitchFamily="34" charset="-120"/>
              </a:rPr>
              <a:t>Primary Source: A 10% cut from every ticket sale</a:t>
            </a:r>
            <a:endParaRPr lang="en-US" sz="1313" dirty="0"/>
          </a:p>
          <a:p>
            <a:pPr algn="l" indent="0" marL="0">
              <a:lnSpc>
                <a:spcPts val="1785"/>
              </a:lnSpc>
              <a:buNone/>
            </a:pPr>
            <a:r>
              <a:rPr lang="en-US" sz="1313" spc="-13" kern="0" dirty="0">
                <a:solidFill>
                  <a:srgbClr val="FAF7F2">
                    <a:alpha val="99000"/>
                  </a:srgbClr>
                </a:solidFill>
                <a:latin typeface="Karma" pitchFamily="34" charset="0"/>
                <a:ea typeface="Karma" pitchFamily="34" charset="-122"/>
                <a:cs typeface="Karma" pitchFamily="34" charset="-120"/>
              </a:rPr>
              <a:t>Potential other sources:</a:t>
            </a:r>
            <a:endParaRPr lang="en-US" sz="1313" dirty="0"/>
          </a:p>
          <a:p>
            <a:pPr algn="l" marL="342900" indent="-342900">
              <a:lnSpc>
                <a:spcPts val="1785"/>
              </a:lnSpc>
              <a:buSzPct val="100000"/>
              <a:buChar char="•"/>
            </a:pPr>
            <a:r>
              <a:rPr lang="en-US" sz="1313" spc="-13" kern="0" dirty="0">
                <a:solidFill>
                  <a:srgbClr val="FAF7F2">
                    <a:alpha val="99000"/>
                  </a:srgbClr>
                </a:solidFill>
                <a:latin typeface="Karma" pitchFamily="34" charset="0"/>
                <a:ea typeface="Karma" pitchFamily="34" charset="-122"/>
                <a:cs typeface="Karma" pitchFamily="34" charset="-120"/>
              </a:rPr>
              <a:t> Tiered subscriptions for users, giving paid members exclusive access to shows and playing opportunities</a:t>
            </a:r>
            <a:endParaRPr lang="en-US" sz="1313" dirty="0"/>
          </a:p>
          <a:p>
            <a:pPr algn="l" marL="342900" indent="-342900">
              <a:lnSpc>
                <a:spcPts val="1785"/>
              </a:lnSpc>
              <a:buSzPct val="100000"/>
              <a:buChar char="•"/>
            </a:pPr>
            <a:r>
              <a:rPr lang="en-US" sz="1313" spc="-13" kern="0" dirty="0">
                <a:solidFill>
                  <a:srgbClr val="FAF7F2">
                    <a:alpha val="99000"/>
                  </a:srgbClr>
                </a:solidFill>
                <a:latin typeface="Karma" pitchFamily="34" charset="0"/>
                <a:ea typeface="Karma" pitchFamily="34" charset="-122"/>
                <a:cs typeface="Karma" pitchFamily="34" charset="-120"/>
              </a:rPr>
              <a:t>Recording live sessions - revenue from YouTube and other media platforms</a:t>
            </a:r>
            <a:endParaRPr lang="en-US" sz="1313" dirty="0"/>
          </a:p>
          <a:p>
            <a:pPr algn="l" marL="342900" indent="-342900">
              <a:lnSpc>
                <a:spcPts val="1785"/>
              </a:lnSpc>
              <a:buSzPct val="100000"/>
              <a:buChar char="•"/>
            </a:pPr>
            <a:r>
              <a:rPr lang="en-US" sz="1313" spc="-13" kern="0" dirty="0">
                <a:solidFill>
                  <a:srgbClr val="FAF7F2">
                    <a:alpha val="99000"/>
                  </a:srgbClr>
                </a:solidFill>
                <a:latin typeface="Karma" pitchFamily="34" charset="0"/>
                <a:ea typeface="Karma" pitchFamily="34" charset="-122"/>
                <a:cs typeface="Karma" pitchFamily="34" charset="-120"/>
              </a:rPr>
              <a:t>Original Curated Events by HouseShow</a:t>
            </a:r>
            <a:endParaRPr lang="en-US" sz="1313"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AF7F2"/>
        </a:solidFill>
      </p:bgPr>
    </p:bg>
    <p:spTree>
      <p:nvGrpSpPr>
        <p:cNvPr id="1" name=""/>
        <p:cNvGrpSpPr/>
        <p:nvPr/>
      </p:nvGrpSpPr>
      <p:grpSpPr>
        <a:xfrm>
          <a:off x="0" y="0"/>
          <a:ext cx="0" cy="0"/>
          <a:chOff x="0" y="0"/>
          <a:chExt cx="0" cy="0"/>
        </a:xfrm>
      </p:grpSpPr>
      <p:sp>
        <p:nvSpPr>
          <p:cNvPr id="2" name="Text 0"/>
          <p:cNvSpPr/>
          <p:nvPr/>
        </p:nvSpPr>
        <p:spPr>
          <a:xfrm>
            <a:off x="1919288" y="3786188"/>
            <a:ext cx="2156079" cy="967253"/>
          </a:xfrm>
          <a:prstGeom prst="roundRect">
            <a:avLst>
              <a:gd name="adj" fmla="val 9454"/>
            </a:avLst>
          </a:prstGeom>
          <a:solidFill>
            <a:srgbClr val="1C1E26">
              <a:alpha val="80000"/>
            </a:srgbClr>
          </a:solidFill>
          <a:ln/>
        </p:spPr>
        <p:txBody>
          <a:bodyPr wrap="square" rtlCol="0" anchor="ctr"/>
          <a:lstStyle/>
          <a:p>
            <a:pPr indent="0" marL="0">
              <a:buNone/>
            </a:pPr>
            <a:r>
              <a:rPr lang="en-US" dirty="0">
                <a:solidFill>
                  <a:srgbClr val="000000"/>
                </a:solidFill>
              </a:rPr>
              <a:t>Liability (Legal)</a:t>
            </a:r>
            <a:endParaRPr lang="en-US" dirty="0"/>
          </a:p>
        </p:txBody>
      </p:sp>
      <p:sp>
        <p:nvSpPr>
          <p:cNvPr id="3" name="Text 1"/>
          <p:cNvSpPr/>
          <p:nvPr/>
        </p:nvSpPr>
        <p:spPr>
          <a:xfrm>
            <a:off x="4220245" y="3786188"/>
            <a:ext cx="2156079" cy="967253"/>
          </a:xfrm>
          <a:prstGeom prst="roundRect">
            <a:avLst>
              <a:gd name="adj" fmla="val 9454"/>
            </a:avLst>
          </a:prstGeom>
          <a:solidFill>
            <a:srgbClr val="1C1E26">
              <a:alpha val="80000"/>
            </a:srgbClr>
          </a:solidFill>
          <a:ln/>
        </p:spPr>
        <p:txBody>
          <a:bodyPr wrap="square" rtlCol="0" anchor="ctr"/>
          <a:lstStyle/>
          <a:p>
            <a:pPr indent="0" marL="0">
              <a:buNone/>
            </a:pPr>
            <a:r>
              <a:rPr lang="en-US" dirty="0">
                <a:solidFill>
                  <a:srgbClr val="000000"/>
                </a:solidFill>
              </a:rPr>
              <a:t>Digital Interface</a:t>
            </a:r>
            <a:endParaRPr lang="en-US" dirty="0"/>
          </a:p>
        </p:txBody>
      </p:sp>
      <p:sp>
        <p:nvSpPr>
          <p:cNvPr id="4" name="Text 2"/>
          <p:cNvSpPr/>
          <p:nvPr/>
        </p:nvSpPr>
        <p:spPr>
          <a:xfrm>
            <a:off x="6521202" y="3786188"/>
            <a:ext cx="2156079" cy="967253"/>
          </a:xfrm>
          <a:prstGeom prst="roundRect">
            <a:avLst>
              <a:gd name="adj" fmla="val 9454"/>
            </a:avLst>
          </a:prstGeom>
          <a:solidFill>
            <a:srgbClr val="1C1E26">
              <a:alpha val="80000"/>
            </a:srgbClr>
          </a:solidFill>
          <a:ln/>
        </p:spPr>
        <p:txBody>
          <a:bodyPr wrap="square" rtlCol="0" anchor="ctr"/>
          <a:lstStyle/>
          <a:p>
            <a:pPr indent="0" marL="0">
              <a:buNone/>
            </a:pPr>
            <a:r>
              <a:rPr lang="en-US" dirty="0">
                <a:solidFill>
                  <a:srgbClr val="000000"/>
                </a:solidFill>
              </a:rPr>
              <a:t>Incorporation</a:t>
            </a:r>
            <a:endParaRPr lang="en-US" dirty="0"/>
          </a:p>
        </p:txBody>
      </p:sp>
      <p:sp>
        <p:nvSpPr>
          <p:cNvPr id="5" name="Text 3"/>
          <p:cNvSpPr/>
          <p:nvPr/>
        </p:nvSpPr>
        <p:spPr>
          <a:xfrm>
            <a:off x="2805113" y="2681288"/>
            <a:ext cx="2156079" cy="967253"/>
          </a:xfrm>
          <a:prstGeom prst="roundRect">
            <a:avLst>
              <a:gd name="adj" fmla="val 9454"/>
            </a:avLst>
          </a:prstGeom>
          <a:solidFill>
            <a:srgbClr val="1C1E26">
              <a:alpha val="80000"/>
            </a:srgbClr>
          </a:solidFill>
          <a:ln/>
        </p:spPr>
        <p:txBody>
          <a:bodyPr wrap="square" rtlCol="0" anchor="ctr"/>
          <a:lstStyle/>
          <a:p>
            <a:pPr indent="0" marL="0">
              <a:buNone/>
            </a:pPr>
            <a:r>
              <a:rPr lang="en-US" dirty="0">
                <a:solidFill>
                  <a:srgbClr val="000000"/>
                </a:solidFill>
              </a:rPr>
              <a:t>Recruit and [hand] book artists and hosts</a:t>
            </a:r>
            <a:endParaRPr lang="en-US" dirty="0"/>
          </a:p>
        </p:txBody>
      </p:sp>
      <p:sp>
        <p:nvSpPr>
          <p:cNvPr id="6" name="Text 4"/>
          <p:cNvSpPr/>
          <p:nvPr/>
        </p:nvSpPr>
        <p:spPr>
          <a:xfrm>
            <a:off x="3881438" y="1576388"/>
            <a:ext cx="2156079" cy="967253"/>
          </a:xfrm>
          <a:prstGeom prst="roundRect">
            <a:avLst>
              <a:gd name="adj" fmla="val 9454"/>
            </a:avLst>
          </a:prstGeom>
          <a:solidFill>
            <a:srgbClr val="1C1E26">
              <a:alpha val="80000"/>
            </a:srgbClr>
          </a:solidFill>
          <a:ln/>
        </p:spPr>
        <p:txBody>
          <a:bodyPr wrap="square" rtlCol="0" anchor="ctr"/>
          <a:lstStyle/>
          <a:p>
            <a:pPr indent="0" marL="0">
              <a:buNone/>
            </a:pPr>
            <a:r>
              <a:rPr lang="en-US" dirty="0">
                <a:solidFill>
                  <a:srgbClr val="000000"/>
                </a:solidFill>
              </a:rPr>
              <a:t>Organic booking and ticketing</a:t>
            </a:r>
            <a:endParaRPr lang="en-US" dirty="0"/>
          </a:p>
        </p:txBody>
      </p:sp>
      <p:sp>
        <p:nvSpPr>
          <p:cNvPr id="7" name="Text 5"/>
          <p:cNvSpPr/>
          <p:nvPr/>
        </p:nvSpPr>
        <p:spPr>
          <a:xfrm>
            <a:off x="5105400" y="2681288"/>
            <a:ext cx="2156079" cy="967253"/>
          </a:xfrm>
          <a:prstGeom prst="roundRect">
            <a:avLst>
              <a:gd name="adj" fmla="val 9454"/>
            </a:avLst>
          </a:prstGeom>
          <a:solidFill>
            <a:srgbClr val="1C1E26">
              <a:alpha val="80000"/>
            </a:srgbClr>
          </a:solidFill>
          <a:ln/>
        </p:spPr>
        <p:txBody>
          <a:bodyPr wrap="square" rtlCol="0" anchor="ctr"/>
          <a:lstStyle/>
          <a:p>
            <a:pPr indent="0" marL="0">
              <a:buNone/>
            </a:pPr>
            <a:r>
              <a:rPr lang="en-US" dirty="0">
                <a:solidFill>
                  <a:srgbClr val="000000"/>
                </a:solidFill>
              </a:rPr>
              <a:t>Use college campuses as incubators</a:t>
            </a:r>
            <a:endParaRPr lang="en-US" dirty="0"/>
          </a:p>
        </p:txBody>
      </p:sp>
      <p:sp>
        <p:nvSpPr>
          <p:cNvPr id="8" name="Text 6"/>
          <p:cNvSpPr/>
          <p:nvPr/>
        </p:nvSpPr>
        <p:spPr>
          <a:xfrm>
            <a:off x="857250" y="390525"/>
            <a:ext cx="7891346" cy="966788"/>
          </a:xfrm>
          <a:prstGeom prst="rect">
            <a:avLst/>
          </a:prstGeom>
          <a:noFill/>
          <a:ln/>
        </p:spPr>
        <p:txBody>
          <a:bodyPr wrap="square" rtlCol="0" anchor="ctr"/>
          <a:lstStyle/>
          <a:p>
            <a:pPr algn="ctr" indent="0" marL="0">
              <a:lnSpc>
                <a:spcPts val="7610"/>
              </a:lnSpc>
              <a:buNone/>
            </a:pPr>
            <a:r>
              <a:rPr lang="en-US" sz="6341" b="1" spc="127" kern="0" dirty="0">
                <a:solidFill>
                  <a:srgbClr val="1C1E26">
                    <a:alpha val="99000"/>
                  </a:srgbClr>
                </a:solidFill>
                <a:latin typeface="Teko" pitchFamily="34" charset="0"/>
                <a:ea typeface="Teko" pitchFamily="34" charset="-122"/>
                <a:cs typeface="Teko" pitchFamily="34" charset="-120"/>
              </a:rPr>
              <a:t>Building it</a:t>
            </a:r>
            <a:endParaRPr lang="en-US" sz="6341" dirty="0"/>
          </a:p>
        </p:txBody>
      </p:sp>
      <p:sp>
        <p:nvSpPr>
          <p:cNvPr id="9" name="Text 7"/>
          <p:cNvSpPr/>
          <p:nvPr/>
        </p:nvSpPr>
        <p:spPr>
          <a:xfrm>
            <a:off x="461963" y="4157663"/>
            <a:ext cx="1938338"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Infrastructure</a:t>
            </a:r>
            <a:endParaRPr lang="en-US" sz="1350" dirty="0"/>
          </a:p>
        </p:txBody>
      </p:sp>
      <p:sp>
        <p:nvSpPr>
          <p:cNvPr id="10" name="Text 8"/>
          <p:cNvSpPr/>
          <p:nvPr/>
        </p:nvSpPr>
        <p:spPr>
          <a:xfrm>
            <a:off x="1252538" y="3000375"/>
            <a:ext cx="1938338"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Adoption</a:t>
            </a:r>
            <a:endParaRPr lang="en-US" sz="1350" dirty="0"/>
          </a:p>
        </p:txBody>
      </p:sp>
      <p:sp>
        <p:nvSpPr>
          <p:cNvPr id="11" name="Text 9"/>
          <p:cNvSpPr/>
          <p:nvPr/>
        </p:nvSpPr>
        <p:spPr>
          <a:xfrm>
            <a:off x="2252663" y="1947863"/>
            <a:ext cx="1938338"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Expansion</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400050" y="1200150"/>
            <a:ext cx="2169178" cy="228600"/>
          </a:xfrm>
          <a:prstGeom prst="rect">
            <a:avLst/>
          </a:prstGeom>
          <a:solidFill>
            <a:srgbClr val="000000"/>
          </a:solidFill>
          <a:ln/>
        </p:spPr>
      </p:sp>
      <p:sp>
        <p:nvSpPr>
          <p:cNvPr id="3" name="Shape 1"/>
          <p:cNvSpPr/>
          <p:nvPr/>
        </p:nvSpPr>
        <p:spPr>
          <a:xfrm>
            <a:off x="411068" y="2433553"/>
            <a:ext cx="2169178" cy="228600"/>
          </a:xfrm>
          <a:prstGeom prst="rect">
            <a:avLst/>
          </a:prstGeom>
          <a:solidFill>
            <a:srgbClr val="000000"/>
          </a:solidFill>
          <a:ln/>
        </p:spPr>
      </p:sp>
      <p:pic>
        <p:nvPicPr>
          <p:cNvPr id="4" name="Image 0" descr="preencoded.png">    </p:cNvPr>
          <p:cNvPicPr>
            <a:picLocks noChangeAspect="1"/>
          </p:cNvPicPr>
          <p:nvPr/>
        </p:nvPicPr>
        <p:blipFill>
          <a:blip r:embed="rId1"/>
          <a:stretch>
            <a:fillRect/>
          </a:stretch>
        </p:blipFill>
        <p:spPr>
          <a:xfrm>
            <a:off x="5400675" y="633413"/>
            <a:ext cx="2943225" cy="3924300"/>
          </a:xfrm>
          <a:prstGeom prst="rect">
            <a:avLst/>
          </a:prstGeom>
        </p:spPr>
      </p:pic>
      <p:sp>
        <p:nvSpPr>
          <p:cNvPr id="5" name="Text 2"/>
          <p:cNvSpPr/>
          <p:nvPr/>
        </p:nvSpPr>
        <p:spPr>
          <a:xfrm>
            <a:off x="400050" y="1429289"/>
            <a:ext cx="4939104" cy="381000"/>
          </a:xfrm>
          <a:prstGeom prst="rect">
            <a:avLst/>
          </a:prstGeom>
          <a:noFill/>
          <a:ln/>
        </p:spPr>
        <p:txBody>
          <a:bodyPr wrap="square" rtlCol="0" anchor="ctr"/>
          <a:lstStyle/>
          <a:p>
            <a:pPr algn="l" indent="0" marL="0">
              <a:lnSpc>
                <a:spcPts val="3014"/>
              </a:lnSpc>
              <a:buNone/>
            </a:pPr>
            <a:r>
              <a:rPr lang="en-US" sz="2512" spc="-50" kern="0" dirty="0">
                <a:solidFill>
                  <a:srgbClr val="FAF7F2">
                    <a:alpha val="99000"/>
                  </a:srgbClr>
                </a:solidFill>
                <a:latin typeface="Teko" pitchFamily="34" charset="0"/>
                <a:ea typeface="Teko" pitchFamily="34" charset="-122"/>
                <a:cs typeface="Teko" pitchFamily="34" charset="-120"/>
              </a:rPr>
              <a:t>Robust touring is challenging for small artists</a:t>
            </a:r>
            <a:endParaRPr lang="en-US" sz="2512" dirty="0"/>
          </a:p>
        </p:txBody>
      </p:sp>
      <p:sp>
        <p:nvSpPr>
          <p:cNvPr id="6" name="Text 3"/>
          <p:cNvSpPr/>
          <p:nvPr/>
        </p:nvSpPr>
        <p:spPr>
          <a:xfrm>
            <a:off x="401371" y="2661803"/>
            <a:ext cx="4939104" cy="1285875"/>
          </a:xfrm>
          <a:prstGeom prst="rect">
            <a:avLst/>
          </a:prstGeom>
          <a:noFill/>
          <a:ln/>
        </p:spPr>
        <p:txBody>
          <a:bodyPr wrap="square" rtlCol="0" anchor="ctr"/>
          <a:lstStyle/>
          <a:p>
            <a:pPr algn="l" indent="0" marL="0">
              <a:lnSpc>
                <a:spcPts val="3376"/>
              </a:lnSpc>
              <a:buNone/>
            </a:pPr>
            <a:r>
              <a:rPr lang="en-US" sz="2813" b="1" spc="-56" kern="0" dirty="0">
                <a:solidFill>
                  <a:srgbClr val="FAF7F2">
                    <a:alpha val="99000"/>
                  </a:srgbClr>
                </a:solidFill>
                <a:latin typeface="Teko" pitchFamily="34" charset="0"/>
                <a:ea typeface="Teko" pitchFamily="34" charset="-122"/>
                <a:cs typeface="Teko" pitchFamily="34" charset="-120"/>
              </a:rPr>
              <a:t>House</a:t>
            </a:r>
            <a:pPr algn="l" indent="0" marL="0">
              <a:lnSpc>
                <a:spcPts val="3376"/>
              </a:lnSpc>
              <a:buNone/>
            </a:pPr>
            <a:r>
              <a:rPr lang="en-US" sz="2813" b="1" spc="-56" kern="0" dirty="0">
                <a:solidFill>
                  <a:srgbClr val="C35141">
                    <a:alpha val="99000"/>
                  </a:srgbClr>
                </a:solidFill>
                <a:latin typeface="Teko" pitchFamily="34" charset="0"/>
                <a:ea typeface="Teko" pitchFamily="34" charset="-122"/>
                <a:cs typeface="Teko" pitchFamily="34" charset="-120"/>
              </a:rPr>
              <a:t>show</a:t>
            </a:r>
            <a:pPr algn="l" indent="0" marL="0">
              <a:lnSpc>
                <a:spcPts val="3376"/>
              </a:lnSpc>
              <a:buNone/>
            </a:pPr>
            <a:r>
              <a:rPr lang="en-US" sz="2813" spc="-56" kern="0" dirty="0">
                <a:solidFill>
                  <a:srgbClr val="FAF7F2">
                    <a:alpha val="99000"/>
                  </a:srgbClr>
                </a:solidFill>
                <a:latin typeface="Teko" pitchFamily="34" charset="0"/>
                <a:ea typeface="Teko" pitchFamily="34" charset="-122"/>
                <a:cs typeface="Teko" pitchFamily="34" charset="-120"/>
              </a:rPr>
              <a:t> enables even the smallest artists to book venues, creating a direct connection with fans... and direct income</a:t>
            </a:r>
            <a:endParaRPr lang="en-US" sz="2813" dirty="0"/>
          </a:p>
        </p:txBody>
      </p:sp>
      <p:sp>
        <p:nvSpPr>
          <p:cNvPr id="7" name="Text 4"/>
          <p:cNvSpPr/>
          <p:nvPr/>
        </p:nvSpPr>
        <p:spPr>
          <a:xfrm>
            <a:off x="411068" y="2433553"/>
            <a:ext cx="2626378" cy="228600"/>
          </a:xfrm>
          <a:prstGeom prst="rect">
            <a:avLst/>
          </a:prstGeom>
          <a:noFill/>
          <a:ln/>
        </p:spPr>
        <p:txBody>
          <a:bodyPr wrap="square" rtlCol="0" anchor="ctr"/>
          <a:lstStyle/>
          <a:p>
            <a:pPr algn="l" indent="0" marL="0">
              <a:lnSpc>
                <a:spcPts val="1808"/>
              </a:lnSpc>
              <a:buNone/>
            </a:pPr>
            <a:r>
              <a:rPr lang="en-US" sz="1507" spc="-30" kern="0" dirty="0">
                <a:solidFill>
                  <a:srgbClr val="FAF7F2">
                    <a:alpha val="99000"/>
                  </a:srgbClr>
                </a:solidFill>
                <a:latin typeface="Teko" pitchFamily="34" charset="0"/>
                <a:ea typeface="Teko" pitchFamily="34" charset="-122"/>
                <a:cs typeface="Teko" pitchFamily="34" charset="-120"/>
              </a:rPr>
              <a:t>The opportunity:</a:t>
            </a:r>
            <a:endParaRPr lang="en-US" sz="1507" dirty="0"/>
          </a:p>
        </p:txBody>
      </p:sp>
      <p:sp>
        <p:nvSpPr>
          <p:cNvPr id="8" name="Text 5"/>
          <p:cNvSpPr/>
          <p:nvPr/>
        </p:nvSpPr>
        <p:spPr>
          <a:xfrm>
            <a:off x="400050" y="1200150"/>
            <a:ext cx="2626378" cy="228600"/>
          </a:xfrm>
          <a:prstGeom prst="rect">
            <a:avLst/>
          </a:prstGeom>
          <a:noFill/>
          <a:ln/>
        </p:spPr>
        <p:txBody>
          <a:bodyPr wrap="square" rtlCol="0" anchor="ctr"/>
          <a:lstStyle/>
          <a:p>
            <a:pPr algn="l" indent="0" marL="0">
              <a:lnSpc>
                <a:spcPts val="1808"/>
              </a:lnSpc>
              <a:buNone/>
            </a:pPr>
            <a:r>
              <a:rPr lang="en-US" sz="1507" spc="-30" kern="0" dirty="0">
                <a:solidFill>
                  <a:srgbClr val="FAF7F2">
                    <a:alpha val="99000"/>
                  </a:srgbClr>
                </a:solidFill>
                <a:latin typeface="Teko" pitchFamily="34" charset="0"/>
                <a:ea typeface="Teko" pitchFamily="34" charset="-122"/>
                <a:cs typeface="Teko" pitchFamily="34" charset="-120"/>
              </a:rPr>
              <a:t>The problems for indie artists:</a:t>
            </a:r>
            <a:endParaRPr lang="en-US" sz="1507"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AF7F2"/>
        </a:solidFill>
      </p:bgPr>
    </p:bg>
    <p:spTree>
      <p:nvGrpSpPr>
        <p:cNvPr id="1" name=""/>
        <p:cNvGrpSpPr/>
        <p:nvPr/>
      </p:nvGrpSpPr>
      <p:grpSpPr>
        <a:xfrm>
          <a:off x="0" y="0"/>
          <a:ext cx="0" cy="0"/>
          <a:chOff x="0" y="0"/>
          <a:chExt cx="0" cy="0"/>
        </a:xfrm>
      </p:grpSpPr>
      <p:sp>
        <p:nvSpPr>
          <p:cNvPr id="2" name="Text 0"/>
          <p:cNvSpPr/>
          <p:nvPr/>
        </p:nvSpPr>
        <p:spPr>
          <a:xfrm>
            <a:off x="1919288" y="3786188"/>
            <a:ext cx="2156079" cy="967253"/>
          </a:xfrm>
          <a:prstGeom prst="roundRect">
            <a:avLst>
              <a:gd name="adj" fmla="val 9454"/>
            </a:avLst>
          </a:prstGeom>
          <a:solidFill>
            <a:srgbClr val="1C1E26">
              <a:alpha val="80000"/>
            </a:srgbClr>
          </a:solidFill>
          <a:ln/>
        </p:spPr>
        <p:txBody>
          <a:bodyPr wrap="square" rtlCol="0" anchor="ctr"/>
          <a:lstStyle/>
          <a:p>
            <a:pPr indent="0" marL="0">
              <a:buNone/>
            </a:pPr>
            <a:r>
              <a:rPr lang="en-US" dirty="0">
                <a:solidFill>
                  <a:srgbClr val="000000"/>
                </a:solidFill>
              </a:rPr>
              <a:t>Liability (Legal)</a:t>
            </a:r>
            <a:endParaRPr lang="en-US" dirty="0"/>
          </a:p>
        </p:txBody>
      </p:sp>
      <p:sp>
        <p:nvSpPr>
          <p:cNvPr id="3" name="Text 1"/>
          <p:cNvSpPr/>
          <p:nvPr/>
        </p:nvSpPr>
        <p:spPr>
          <a:xfrm>
            <a:off x="4220245" y="3786188"/>
            <a:ext cx="2156079" cy="967253"/>
          </a:xfrm>
          <a:prstGeom prst="roundRect">
            <a:avLst>
              <a:gd name="adj" fmla="val 9454"/>
            </a:avLst>
          </a:prstGeom>
          <a:solidFill>
            <a:srgbClr val="1C1E26">
              <a:alpha val="80000"/>
            </a:srgbClr>
          </a:solidFill>
          <a:ln/>
        </p:spPr>
        <p:txBody>
          <a:bodyPr wrap="square" rtlCol="0" anchor="ctr"/>
          <a:lstStyle/>
          <a:p>
            <a:pPr indent="0" marL="0">
              <a:buNone/>
            </a:pPr>
            <a:r>
              <a:rPr lang="en-US" dirty="0">
                <a:solidFill>
                  <a:srgbClr val="000000"/>
                </a:solidFill>
              </a:rPr>
              <a:t>Digital Interface</a:t>
            </a:r>
            <a:endParaRPr lang="en-US" dirty="0"/>
          </a:p>
        </p:txBody>
      </p:sp>
      <p:sp>
        <p:nvSpPr>
          <p:cNvPr id="4" name="Text 2"/>
          <p:cNvSpPr/>
          <p:nvPr/>
        </p:nvSpPr>
        <p:spPr>
          <a:xfrm>
            <a:off x="6521202" y="3786188"/>
            <a:ext cx="2156079" cy="967253"/>
          </a:xfrm>
          <a:prstGeom prst="roundRect">
            <a:avLst>
              <a:gd name="adj" fmla="val 9454"/>
            </a:avLst>
          </a:prstGeom>
          <a:solidFill>
            <a:srgbClr val="1C1E26">
              <a:alpha val="80000"/>
            </a:srgbClr>
          </a:solidFill>
          <a:ln/>
        </p:spPr>
        <p:txBody>
          <a:bodyPr wrap="square" rtlCol="0" anchor="ctr"/>
          <a:lstStyle/>
          <a:p>
            <a:pPr indent="0" marL="0">
              <a:buNone/>
            </a:pPr>
            <a:r>
              <a:rPr lang="en-US" dirty="0">
                <a:solidFill>
                  <a:srgbClr val="000000"/>
                </a:solidFill>
              </a:rPr>
              <a:t>Incorporation</a:t>
            </a:r>
            <a:endParaRPr lang="en-US" dirty="0"/>
          </a:p>
        </p:txBody>
      </p:sp>
      <p:pic>
        <p:nvPicPr>
          <p:cNvPr id="5" name="Image 0" descr="preencoded.png">    </p:cNvPr>
          <p:cNvPicPr>
            <a:picLocks noChangeAspect="1"/>
          </p:cNvPicPr>
          <p:nvPr/>
        </p:nvPicPr>
        <p:blipFill>
          <a:blip r:embed="rId1"/>
          <a:stretch>
            <a:fillRect/>
          </a:stretch>
        </p:blipFill>
        <p:spPr>
          <a:xfrm>
            <a:off x="3471863" y="3014663"/>
            <a:ext cx="451424" cy="615055"/>
          </a:xfrm>
          <a:prstGeom prst="rect">
            <a:avLst/>
          </a:prstGeom>
        </p:spPr>
      </p:pic>
      <p:pic>
        <p:nvPicPr>
          <p:cNvPr id="6" name="Image 1" descr="preencoded.png">    </p:cNvPr>
          <p:cNvPicPr>
            <a:picLocks noChangeAspect="1"/>
          </p:cNvPicPr>
          <p:nvPr/>
        </p:nvPicPr>
        <p:blipFill>
          <a:blip r:embed="rId2"/>
          <a:stretch>
            <a:fillRect/>
          </a:stretch>
        </p:blipFill>
        <p:spPr>
          <a:xfrm>
            <a:off x="5353050" y="3038475"/>
            <a:ext cx="140075" cy="586337"/>
          </a:xfrm>
          <a:prstGeom prst="rect">
            <a:avLst/>
          </a:prstGeom>
        </p:spPr>
      </p:pic>
      <p:pic>
        <p:nvPicPr>
          <p:cNvPr id="7" name="Image 2" descr="preencoded.png">    </p:cNvPr>
          <p:cNvPicPr>
            <a:picLocks noChangeAspect="1"/>
          </p:cNvPicPr>
          <p:nvPr/>
        </p:nvPicPr>
        <p:blipFill>
          <a:blip r:embed="rId3"/>
          <a:stretch>
            <a:fillRect/>
          </a:stretch>
        </p:blipFill>
        <p:spPr>
          <a:xfrm>
            <a:off x="7134225" y="3038475"/>
            <a:ext cx="492612" cy="591784"/>
          </a:xfrm>
          <a:prstGeom prst="rect">
            <a:avLst/>
          </a:prstGeom>
        </p:spPr>
      </p:pic>
      <p:sp>
        <p:nvSpPr>
          <p:cNvPr id="8" name="Text 3"/>
          <p:cNvSpPr/>
          <p:nvPr/>
        </p:nvSpPr>
        <p:spPr>
          <a:xfrm>
            <a:off x="461963" y="4157663"/>
            <a:ext cx="1938338"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Infrastructure</a:t>
            </a:r>
            <a:endParaRPr lang="en-US" sz="1350" dirty="0"/>
          </a:p>
        </p:txBody>
      </p:sp>
      <p:sp>
        <p:nvSpPr>
          <p:cNvPr id="9" name="Text 4"/>
          <p:cNvSpPr/>
          <p:nvPr/>
        </p:nvSpPr>
        <p:spPr>
          <a:xfrm>
            <a:off x="1581150" y="2452688"/>
            <a:ext cx="7891346" cy="514350"/>
          </a:xfrm>
          <a:prstGeom prst="rect">
            <a:avLst/>
          </a:prstGeom>
          <a:noFill/>
          <a:ln/>
        </p:spPr>
        <p:txBody>
          <a:bodyPr wrap="square" rtlCol="0" anchor="ctr"/>
          <a:lstStyle/>
          <a:p>
            <a:pPr algn="ctr" indent="0" marL="0">
              <a:lnSpc>
                <a:spcPts val="4050"/>
              </a:lnSpc>
              <a:buNone/>
            </a:pPr>
            <a:r>
              <a:rPr lang="en-US" sz="3375" b="1" spc="68" kern="0" dirty="0">
                <a:solidFill>
                  <a:srgbClr val="4A7C7E">
                    <a:alpha val="99000"/>
                  </a:srgbClr>
                </a:solidFill>
                <a:latin typeface="Teko" pitchFamily="34" charset="0"/>
                <a:ea typeface="Teko" pitchFamily="34" charset="-122"/>
                <a:cs typeface="Teko" pitchFamily="34" charset="-120"/>
              </a:rPr>
              <a:t>(Where we need funding)</a:t>
            </a:r>
            <a:endParaRPr lang="en-US" sz="337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AF7F2"/>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90538" y="914400"/>
            <a:ext cx="3043238" cy="1711028"/>
          </a:xfrm>
          <a:prstGeom prst="rect">
            <a:avLst/>
          </a:prstGeom>
        </p:spPr>
      </p:pic>
      <p:pic>
        <p:nvPicPr>
          <p:cNvPr id="3" name="Image 1" descr="preencoded.png">    </p:cNvPr>
          <p:cNvPicPr>
            <a:picLocks noChangeAspect="1"/>
          </p:cNvPicPr>
          <p:nvPr/>
        </p:nvPicPr>
        <p:blipFill>
          <a:blip r:embed="rId2"/>
          <a:stretch>
            <a:fillRect/>
          </a:stretch>
        </p:blipFill>
        <p:spPr>
          <a:xfrm>
            <a:off x="347663" y="804863"/>
            <a:ext cx="3429000" cy="1928813"/>
          </a:xfrm>
          <a:prstGeom prst="rect">
            <a:avLst/>
          </a:prstGeom>
        </p:spPr>
      </p:pic>
      <p:pic>
        <p:nvPicPr>
          <p:cNvPr id="4" name="Image 2" descr="preencoded.png">    </p:cNvPr>
          <p:cNvPicPr>
            <a:picLocks noChangeAspect="1"/>
          </p:cNvPicPr>
          <p:nvPr/>
        </p:nvPicPr>
        <p:blipFill>
          <a:blip r:embed="rId3"/>
          <a:stretch>
            <a:fillRect/>
          </a:stretch>
        </p:blipFill>
        <p:spPr>
          <a:xfrm>
            <a:off x="490538" y="3290888"/>
            <a:ext cx="3143250" cy="1062038"/>
          </a:xfrm>
          <a:prstGeom prst="rect">
            <a:avLst/>
          </a:prstGeom>
        </p:spPr>
      </p:pic>
      <p:pic>
        <p:nvPicPr>
          <p:cNvPr id="5" name="Image 3" descr="preencoded.png">    </p:cNvPr>
          <p:cNvPicPr>
            <a:picLocks noChangeAspect="1"/>
          </p:cNvPicPr>
          <p:nvPr/>
        </p:nvPicPr>
        <p:blipFill>
          <a:blip r:embed="rId4"/>
          <a:stretch>
            <a:fillRect/>
          </a:stretch>
        </p:blipFill>
        <p:spPr>
          <a:xfrm>
            <a:off x="347663" y="2967038"/>
            <a:ext cx="3429000" cy="1714500"/>
          </a:xfrm>
          <a:prstGeom prst="rect">
            <a:avLst/>
          </a:prstGeom>
        </p:spPr>
      </p:pic>
      <p:pic>
        <p:nvPicPr>
          <p:cNvPr id="6" name="Image 4" descr="preencoded.png">    </p:cNvPr>
          <p:cNvPicPr>
            <a:picLocks noChangeAspect="1"/>
          </p:cNvPicPr>
          <p:nvPr/>
        </p:nvPicPr>
        <p:blipFill>
          <a:blip r:embed="rId5"/>
          <a:stretch>
            <a:fillRect/>
          </a:stretch>
        </p:blipFill>
        <p:spPr>
          <a:xfrm>
            <a:off x="4100513" y="804863"/>
            <a:ext cx="2776175" cy="1851708"/>
          </a:xfrm>
          <a:prstGeom prst="rect">
            <a:avLst/>
          </a:prstGeom>
        </p:spPr>
      </p:pic>
      <p:pic>
        <p:nvPicPr>
          <p:cNvPr id="7" name="Image 5" descr="preencoded.png">    </p:cNvPr>
          <p:cNvPicPr>
            <a:picLocks noChangeAspect="1"/>
          </p:cNvPicPr>
          <p:nvPr/>
        </p:nvPicPr>
        <p:blipFill>
          <a:blip r:embed="rId6"/>
          <a:stretch>
            <a:fillRect/>
          </a:stretch>
        </p:blipFill>
        <p:spPr>
          <a:xfrm>
            <a:off x="6157550" y="1890713"/>
            <a:ext cx="2785700" cy="1847850"/>
          </a:xfrm>
          <a:prstGeom prst="rect">
            <a:avLst/>
          </a:prstGeom>
        </p:spPr>
      </p:pic>
      <p:pic>
        <p:nvPicPr>
          <p:cNvPr id="8" name="Image 6" descr="preencoded.png">    </p:cNvPr>
          <p:cNvPicPr>
            <a:picLocks noChangeAspect="1"/>
          </p:cNvPicPr>
          <p:nvPr/>
        </p:nvPicPr>
        <p:blipFill>
          <a:blip r:embed="rId7"/>
          <a:stretch>
            <a:fillRect/>
          </a:stretch>
        </p:blipFill>
        <p:spPr>
          <a:xfrm>
            <a:off x="4100513" y="2776538"/>
            <a:ext cx="2778891" cy="2047875"/>
          </a:xfrm>
          <a:prstGeom prst="rect">
            <a:avLst/>
          </a:prstGeom>
        </p:spPr>
      </p:pic>
      <p:sp>
        <p:nvSpPr>
          <p:cNvPr id="9" name="Text 0"/>
          <p:cNvSpPr/>
          <p:nvPr/>
        </p:nvSpPr>
        <p:spPr>
          <a:xfrm>
            <a:off x="347663" y="247650"/>
            <a:ext cx="9763125" cy="514350"/>
          </a:xfrm>
          <a:prstGeom prst="rect">
            <a:avLst/>
          </a:prstGeom>
          <a:noFill/>
          <a:ln/>
        </p:spPr>
        <p:txBody>
          <a:bodyPr wrap="square" rtlCol="0" anchor="ctr"/>
          <a:lstStyle/>
          <a:p>
            <a:pPr algn="l" indent="0" marL="0">
              <a:lnSpc>
                <a:spcPts val="4050"/>
              </a:lnSpc>
              <a:buNone/>
            </a:pPr>
            <a:r>
              <a:rPr lang="en-US" sz="3375" b="1" spc="-67" kern="0" dirty="0">
                <a:solidFill>
                  <a:srgbClr val="1C1E26">
                    <a:alpha val="99000"/>
                  </a:srgbClr>
                </a:solidFill>
                <a:latin typeface="Teko" pitchFamily="34" charset="0"/>
                <a:ea typeface="Teko" pitchFamily="34" charset="-122"/>
                <a:cs typeface="Teko" pitchFamily="34" charset="-120"/>
              </a:rPr>
              <a:t>My expertise</a:t>
            </a:r>
            <a:endParaRPr lang="en-US" sz="337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AF7F2"/>
        </a:solidFill>
      </p:bgPr>
    </p:bg>
    <p:spTree>
      <p:nvGrpSpPr>
        <p:cNvPr id="1" name=""/>
        <p:cNvGrpSpPr/>
        <p:nvPr/>
      </p:nvGrpSpPr>
      <p:grpSpPr>
        <a:xfrm>
          <a:off x="0" y="0"/>
          <a:ext cx="0" cy="0"/>
          <a:chOff x="0" y="0"/>
          <a:chExt cx="0" cy="0"/>
        </a:xfrm>
      </p:grpSpPr>
      <p:sp>
        <p:nvSpPr>
          <p:cNvPr id="2" name="Shape 0"/>
          <p:cNvSpPr/>
          <p:nvPr/>
        </p:nvSpPr>
        <p:spPr>
          <a:xfrm>
            <a:off x="4005262" y="1804988"/>
            <a:ext cx="7434146" cy="2009775"/>
          </a:xfrm>
          <a:prstGeom prst="rect">
            <a:avLst/>
          </a:prstGeom>
          <a:noFill/>
          <a:ln/>
        </p:spPr>
      </p:sp>
      <p:pic>
        <p:nvPicPr>
          <p:cNvPr id="3" name="Image 0" descr="preencoded.png">    </p:cNvPr>
          <p:cNvPicPr>
            <a:picLocks noChangeAspect="1"/>
          </p:cNvPicPr>
          <p:nvPr/>
        </p:nvPicPr>
        <p:blipFill>
          <a:blip r:embed="rId1"/>
          <a:stretch>
            <a:fillRect/>
          </a:stretch>
        </p:blipFill>
        <p:spPr>
          <a:xfrm>
            <a:off x="0" y="-7143"/>
            <a:ext cx="3433763" cy="5143500"/>
          </a:xfrm>
          <a:prstGeom prst="rect">
            <a:avLst/>
          </a:prstGeom>
        </p:spPr>
      </p:pic>
      <p:sp>
        <p:nvSpPr>
          <p:cNvPr id="4" name="Text 1"/>
          <p:cNvSpPr/>
          <p:nvPr/>
        </p:nvSpPr>
        <p:spPr>
          <a:xfrm>
            <a:off x="8534400" y="2452688"/>
            <a:ext cx="4572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a:t>
            </a:r>
            <a:endParaRPr lang="en-US" sz="1350" dirty="0"/>
          </a:p>
        </p:txBody>
      </p:sp>
      <p:sp>
        <p:nvSpPr>
          <p:cNvPr id="5" name="Text 2"/>
          <p:cNvSpPr/>
          <p:nvPr/>
        </p:nvSpPr>
        <p:spPr>
          <a:xfrm>
            <a:off x="4005262" y="1804988"/>
            <a:ext cx="7891346" cy="966788"/>
          </a:xfrm>
          <a:prstGeom prst="rect">
            <a:avLst/>
          </a:prstGeom>
          <a:noFill/>
          <a:ln/>
        </p:spPr>
        <p:txBody>
          <a:bodyPr wrap="square" rtlCol="0" anchor="ctr"/>
          <a:lstStyle/>
          <a:p>
            <a:pPr algn="l" indent="0" marL="0">
              <a:lnSpc>
                <a:spcPts val="7610"/>
              </a:lnSpc>
              <a:buNone/>
            </a:pPr>
            <a:r>
              <a:rPr lang="en-US" sz="6341" b="1" spc="127" kern="0" dirty="0">
                <a:solidFill>
                  <a:srgbClr val="1C1E26">
                    <a:alpha val="99000"/>
                  </a:srgbClr>
                </a:solidFill>
                <a:latin typeface="Teko" pitchFamily="34" charset="0"/>
                <a:ea typeface="Teko" pitchFamily="34" charset="-122"/>
                <a:cs typeface="Teko" pitchFamily="34" charset="-120"/>
              </a:rPr>
              <a:t>House</a:t>
            </a:r>
            <a:pPr algn="l" indent="0" marL="0">
              <a:lnSpc>
                <a:spcPts val="7610"/>
              </a:lnSpc>
              <a:buNone/>
            </a:pPr>
            <a:r>
              <a:rPr lang="en-US" sz="6341" b="1" spc="127" kern="0" dirty="0">
                <a:solidFill>
                  <a:srgbClr val="C35141">
                    <a:alpha val="99000"/>
                  </a:srgbClr>
                </a:solidFill>
                <a:latin typeface="Teko" pitchFamily="34" charset="0"/>
                <a:ea typeface="Teko" pitchFamily="34" charset="-122"/>
                <a:cs typeface="Teko" pitchFamily="34" charset="-120"/>
              </a:rPr>
              <a:t>show</a:t>
            </a:r>
            <a:endParaRPr lang="en-US" sz="6341" dirty="0"/>
          </a:p>
        </p:txBody>
      </p:sp>
      <p:sp>
        <p:nvSpPr>
          <p:cNvPr id="6" name="Text 3"/>
          <p:cNvSpPr/>
          <p:nvPr/>
        </p:nvSpPr>
        <p:spPr>
          <a:xfrm>
            <a:off x="4005262" y="2643188"/>
            <a:ext cx="7891346" cy="1171575"/>
          </a:xfrm>
          <a:prstGeom prst="rect">
            <a:avLst/>
          </a:prstGeom>
          <a:noFill/>
          <a:ln/>
        </p:spPr>
        <p:txBody>
          <a:bodyPr wrap="square" rtlCol="0" anchor="ctr"/>
          <a:lstStyle/>
          <a:p>
            <a:pPr algn="l" indent="0" marL="0">
              <a:lnSpc>
                <a:spcPts val="3073"/>
              </a:lnSpc>
              <a:buNone/>
            </a:pPr>
            <a:r>
              <a:rPr lang="en-US" sz="2195" spc="-22" kern="0" dirty="0">
                <a:solidFill>
                  <a:srgbClr val="1C1E26">
                    <a:alpha val="99000"/>
                  </a:srgbClr>
                </a:solidFill>
                <a:latin typeface="Karma" pitchFamily="34" charset="0"/>
                <a:ea typeface="Karma" pitchFamily="34" charset="-122"/>
                <a:cs typeface="Karma" pitchFamily="34" charset="-120"/>
              </a:rPr>
              <a:t>Connecting indie artists, indie fans, </a:t>
            </a:r>
            <a:endParaRPr lang="en-US" sz="2195" dirty="0"/>
          </a:p>
          <a:p>
            <a:pPr algn="l" indent="0" marL="0">
              <a:lnSpc>
                <a:spcPts val="3073"/>
              </a:lnSpc>
              <a:buNone/>
            </a:pPr>
            <a:r>
              <a:rPr lang="en-US" sz="2195" spc="-22" kern="0" dirty="0">
                <a:solidFill>
                  <a:srgbClr val="1C1E26">
                    <a:alpha val="99000"/>
                  </a:srgbClr>
                </a:solidFill>
                <a:latin typeface="Karma" pitchFamily="34" charset="0"/>
                <a:ea typeface="Karma" pitchFamily="34" charset="-122"/>
                <a:cs typeface="Karma" pitchFamily="34" charset="-120"/>
              </a:rPr>
              <a:t>and indie venues.</a:t>
            </a:r>
            <a:endParaRPr lang="en-US" sz="219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509963" y="276225"/>
            <a:ext cx="2122924" cy="45942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p:bgPr>
    </p:bg>
    <p:spTree>
      <p:nvGrpSpPr>
        <p:cNvPr id="1" name=""/>
        <p:cNvGrpSpPr/>
        <p:nvPr/>
      </p:nvGrpSpPr>
      <p:grpSpPr>
        <a:xfrm>
          <a:off x="0" y="0"/>
          <a:ext cx="0" cy="0"/>
          <a:chOff x="0" y="0"/>
          <a:chExt cx="0" cy="0"/>
        </a:xfrm>
      </p:grpSpPr>
      <p:sp>
        <p:nvSpPr>
          <p:cNvPr id="2" name="Text 0"/>
          <p:cNvSpPr/>
          <p:nvPr/>
        </p:nvSpPr>
        <p:spPr>
          <a:xfrm>
            <a:off x="1223963" y="1643063"/>
            <a:ext cx="7148513" cy="1276350"/>
          </a:xfrm>
          <a:prstGeom prst="rect">
            <a:avLst/>
          </a:prstGeom>
          <a:noFill/>
          <a:ln/>
        </p:spPr>
        <p:txBody>
          <a:bodyPr wrap="square" rtlCol="0" anchor="ctr"/>
          <a:lstStyle/>
          <a:p>
            <a:pPr algn="ctr" indent="0" marL="0">
              <a:lnSpc>
                <a:spcPts val="5040"/>
              </a:lnSpc>
              <a:buNone/>
            </a:pPr>
            <a:r>
              <a:rPr lang="en-US" sz="4200" spc="-84" kern="0" dirty="0">
                <a:solidFill>
                  <a:srgbClr val="FAF7F2">
                    <a:alpha val="99000"/>
                  </a:srgbClr>
                </a:solidFill>
                <a:latin typeface="Teko" pitchFamily="34" charset="0"/>
                <a:ea typeface="Teko" pitchFamily="34" charset="-122"/>
                <a:cs typeface="Teko" pitchFamily="34" charset="-120"/>
              </a:rPr>
              <a:t>“Tap into this thread if you want to be notified about upcoming house shows.”</a:t>
            </a:r>
            <a:endParaRPr lang="en-US" sz="4200" dirty="0"/>
          </a:p>
        </p:txBody>
      </p:sp>
      <p:sp>
        <p:nvSpPr>
          <p:cNvPr id="3" name="Text 1"/>
          <p:cNvSpPr/>
          <p:nvPr/>
        </p:nvSpPr>
        <p:spPr>
          <a:xfrm>
            <a:off x="4886325" y="2919413"/>
            <a:ext cx="3486150" cy="581025"/>
          </a:xfrm>
          <a:prstGeom prst="rect">
            <a:avLst/>
          </a:prstGeom>
          <a:noFill/>
          <a:ln/>
        </p:spPr>
        <p:txBody>
          <a:bodyPr wrap="square" rtlCol="0" anchor="ctr"/>
          <a:lstStyle/>
          <a:p>
            <a:pPr algn="ctr" indent="0" marL="0">
              <a:lnSpc>
                <a:spcPts val="2277"/>
              </a:lnSpc>
              <a:buNone/>
            </a:pPr>
            <a:r>
              <a:rPr lang="en-US" sz="1725" b="1" spc="-34" kern="0" dirty="0">
                <a:solidFill>
                  <a:srgbClr val="FFFFFF">
                    <a:alpha val="99000"/>
                  </a:srgbClr>
                </a:solidFill>
                <a:latin typeface="Teko" pitchFamily="34" charset="0"/>
                <a:ea typeface="Teko" pitchFamily="34" charset="-122"/>
                <a:cs typeface="Teko" pitchFamily="34" charset="-120"/>
              </a:rPr>
              <a:t>– Acelia after her Instagram Reel about house shows went viral</a:t>
            </a:r>
            <a:endParaRPr lang="en-US" sz="17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476250" y="557213"/>
            <a:ext cx="2528082" cy="266700"/>
          </a:xfrm>
          <a:prstGeom prst="rect">
            <a:avLst/>
          </a:prstGeom>
          <a:solidFill>
            <a:srgbClr val="000000"/>
          </a:solidFill>
          <a:ln/>
        </p:spPr>
      </p:sp>
      <p:sp>
        <p:nvSpPr>
          <p:cNvPr id="3" name="Shape 1"/>
          <p:cNvSpPr/>
          <p:nvPr/>
        </p:nvSpPr>
        <p:spPr>
          <a:xfrm>
            <a:off x="489570" y="2819400"/>
            <a:ext cx="2528082" cy="266700"/>
          </a:xfrm>
          <a:prstGeom prst="rect">
            <a:avLst/>
          </a:prstGeom>
          <a:solidFill>
            <a:srgbClr val="000000"/>
          </a:solidFill>
          <a:ln/>
        </p:spPr>
      </p:sp>
      <p:pic>
        <p:nvPicPr>
          <p:cNvPr id="4" name="Image 0" descr="preencoded.png">    </p:cNvPr>
          <p:cNvPicPr>
            <a:picLocks noChangeAspect="1"/>
          </p:cNvPicPr>
          <p:nvPr/>
        </p:nvPicPr>
        <p:blipFill>
          <a:blip r:embed="rId1"/>
          <a:stretch>
            <a:fillRect/>
          </a:stretch>
        </p:blipFill>
        <p:spPr>
          <a:xfrm>
            <a:off x="5838825" y="0"/>
            <a:ext cx="3305175" cy="5143500"/>
          </a:xfrm>
          <a:prstGeom prst="rect">
            <a:avLst/>
          </a:prstGeom>
        </p:spPr>
      </p:pic>
      <p:sp>
        <p:nvSpPr>
          <p:cNvPr id="5" name="Text 2"/>
          <p:cNvSpPr/>
          <p:nvPr/>
        </p:nvSpPr>
        <p:spPr>
          <a:xfrm>
            <a:off x="476250" y="838690"/>
            <a:ext cx="5680663" cy="1790700"/>
          </a:xfrm>
          <a:prstGeom prst="rect">
            <a:avLst/>
          </a:prstGeom>
          <a:noFill/>
          <a:ln/>
        </p:spPr>
        <p:txBody>
          <a:bodyPr wrap="square" rtlCol="0" anchor="ctr"/>
          <a:lstStyle/>
          <a:p>
            <a:pPr algn="l" indent="0" marL="0">
              <a:lnSpc>
                <a:spcPts val="3513"/>
              </a:lnSpc>
              <a:buNone/>
            </a:pPr>
            <a:r>
              <a:rPr lang="en-US" sz="2927" spc="-59" kern="0" dirty="0">
                <a:solidFill>
                  <a:srgbClr val="FAF7F2">
                    <a:alpha val="99000"/>
                  </a:srgbClr>
                </a:solidFill>
                <a:latin typeface="Teko" pitchFamily="34" charset="0"/>
                <a:ea typeface="Teko" pitchFamily="34" charset="-122"/>
                <a:cs typeface="Teko" pitchFamily="34" charset="-120"/>
              </a:rPr>
              <a:t>House shows are the best way to listen to music, but they’re hard to find, their quality varies dramatically, and some cities just don’t have a house show scene</a:t>
            </a:r>
            <a:endParaRPr lang="en-US" sz="2927" dirty="0"/>
          </a:p>
        </p:txBody>
      </p:sp>
      <p:sp>
        <p:nvSpPr>
          <p:cNvPr id="6" name="Text 3"/>
          <p:cNvSpPr/>
          <p:nvPr/>
        </p:nvSpPr>
        <p:spPr>
          <a:xfrm>
            <a:off x="478268" y="3085554"/>
            <a:ext cx="5680663" cy="1500188"/>
          </a:xfrm>
          <a:prstGeom prst="rect">
            <a:avLst/>
          </a:prstGeom>
          <a:noFill/>
          <a:ln/>
        </p:spPr>
        <p:txBody>
          <a:bodyPr wrap="square" rtlCol="0" anchor="ctr"/>
          <a:lstStyle/>
          <a:p>
            <a:pPr algn="l" indent="0" marL="0">
              <a:lnSpc>
                <a:spcPts val="3934"/>
              </a:lnSpc>
              <a:buNone/>
            </a:pPr>
            <a:r>
              <a:rPr lang="en-US" sz="3279" b="1" spc="-66" kern="0" dirty="0">
                <a:solidFill>
                  <a:srgbClr val="FAF7F2">
                    <a:alpha val="99000"/>
                  </a:srgbClr>
                </a:solidFill>
                <a:latin typeface="Teko" pitchFamily="34" charset="0"/>
                <a:ea typeface="Teko" pitchFamily="34" charset="-122"/>
                <a:cs typeface="Teko" pitchFamily="34" charset="-120"/>
              </a:rPr>
              <a:t>House</a:t>
            </a:r>
            <a:pPr algn="l" indent="0" marL="0">
              <a:lnSpc>
                <a:spcPts val="3934"/>
              </a:lnSpc>
              <a:buNone/>
            </a:pPr>
            <a:r>
              <a:rPr lang="en-US" sz="3279" b="1" spc="-66" kern="0" dirty="0">
                <a:solidFill>
                  <a:srgbClr val="C35141">
                    <a:alpha val="99000"/>
                  </a:srgbClr>
                </a:solidFill>
                <a:latin typeface="Teko" pitchFamily="34" charset="0"/>
                <a:ea typeface="Teko" pitchFamily="34" charset="-122"/>
                <a:cs typeface="Teko" pitchFamily="34" charset="-120"/>
              </a:rPr>
              <a:t>show</a:t>
            </a:r>
            <a:pPr algn="l" indent="0" marL="0">
              <a:lnSpc>
                <a:spcPts val="3934"/>
              </a:lnSpc>
              <a:buNone/>
            </a:pPr>
            <a:r>
              <a:rPr lang="en-US" sz="3279" spc="-66" kern="0" dirty="0">
                <a:solidFill>
                  <a:srgbClr val="FAF7F2">
                    <a:alpha val="99000"/>
                  </a:srgbClr>
                </a:solidFill>
                <a:latin typeface="Teko" pitchFamily="34" charset="0"/>
                <a:ea typeface="Teko" pitchFamily="34" charset="-122"/>
                <a:cs typeface="Teko" pitchFamily="34" charset="-120"/>
              </a:rPr>
              <a:t> connects audiences with shows, and creates house shows where there weren’t any</a:t>
            </a:r>
            <a:endParaRPr lang="en-US" sz="3279" dirty="0"/>
          </a:p>
        </p:txBody>
      </p:sp>
      <p:sp>
        <p:nvSpPr>
          <p:cNvPr id="7" name="Text 4"/>
          <p:cNvSpPr/>
          <p:nvPr/>
        </p:nvSpPr>
        <p:spPr>
          <a:xfrm>
            <a:off x="489570" y="2819400"/>
            <a:ext cx="2985282" cy="266700"/>
          </a:xfrm>
          <a:prstGeom prst="rect">
            <a:avLst/>
          </a:prstGeom>
          <a:noFill/>
          <a:ln/>
        </p:spPr>
        <p:txBody>
          <a:bodyPr wrap="square" rtlCol="0" anchor="ctr"/>
          <a:lstStyle/>
          <a:p>
            <a:pPr algn="l" indent="0" marL="0">
              <a:lnSpc>
                <a:spcPts val="2108"/>
              </a:lnSpc>
              <a:buNone/>
            </a:pPr>
            <a:r>
              <a:rPr lang="en-US" sz="1756" spc="-35" kern="0" dirty="0">
                <a:solidFill>
                  <a:srgbClr val="FAF7F2">
                    <a:alpha val="99000"/>
                  </a:srgbClr>
                </a:solidFill>
                <a:latin typeface="Teko" pitchFamily="34" charset="0"/>
                <a:ea typeface="Teko" pitchFamily="34" charset="-122"/>
                <a:cs typeface="Teko" pitchFamily="34" charset="-120"/>
              </a:rPr>
              <a:t>The opportunity:</a:t>
            </a:r>
            <a:endParaRPr lang="en-US" sz="1756" dirty="0"/>
          </a:p>
        </p:txBody>
      </p:sp>
      <p:sp>
        <p:nvSpPr>
          <p:cNvPr id="8" name="Text 5"/>
          <p:cNvSpPr/>
          <p:nvPr/>
        </p:nvSpPr>
        <p:spPr>
          <a:xfrm>
            <a:off x="476250" y="557213"/>
            <a:ext cx="2985282" cy="266700"/>
          </a:xfrm>
          <a:prstGeom prst="rect">
            <a:avLst/>
          </a:prstGeom>
          <a:noFill/>
          <a:ln/>
        </p:spPr>
        <p:txBody>
          <a:bodyPr wrap="square" rtlCol="0" anchor="ctr"/>
          <a:lstStyle/>
          <a:p>
            <a:pPr algn="l" indent="0" marL="0">
              <a:lnSpc>
                <a:spcPts val="2108"/>
              </a:lnSpc>
              <a:buNone/>
            </a:pPr>
            <a:r>
              <a:rPr lang="en-US" sz="1756" spc="-35" kern="0" dirty="0">
                <a:solidFill>
                  <a:srgbClr val="FAF7F2">
                    <a:alpha val="99000"/>
                  </a:srgbClr>
                </a:solidFill>
                <a:latin typeface="Teko" pitchFamily="34" charset="0"/>
                <a:ea typeface="Teko" pitchFamily="34" charset="-122"/>
                <a:cs typeface="Teko" pitchFamily="34" charset="-120"/>
              </a:rPr>
              <a:t>The problem for audiences:</a:t>
            </a:r>
            <a:endParaRPr lang="en-US" sz="175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AF7F2"/>
        </a:solidFill>
      </p:bgPr>
    </p:bg>
    <p:spTree>
      <p:nvGrpSpPr>
        <p:cNvPr id="1" name=""/>
        <p:cNvGrpSpPr/>
        <p:nvPr/>
      </p:nvGrpSpPr>
      <p:grpSpPr>
        <a:xfrm>
          <a:off x="0" y="0"/>
          <a:ext cx="0" cy="0"/>
          <a:chOff x="0" y="0"/>
          <a:chExt cx="0" cy="0"/>
        </a:xfrm>
      </p:grpSpPr>
      <p:sp>
        <p:nvSpPr>
          <p:cNvPr id="2" name="Text 0"/>
          <p:cNvSpPr/>
          <p:nvPr/>
        </p:nvSpPr>
        <p:spPr>
          <a:xfrm>
            <a:off x="614363" y="2124075"/>
            <a:ext cx="8372475" cy="638175"/>
          </a:xfrm>
          <a:prstGeom prst="rect">
            <a:avLst/>
          </a:prstGeom>
          <a:noFill/>
          <a:ln/>
        </p:spPr>
        <p:txBody>
          <a:bodyPr wrap="square" rtlCol="0" anchor="ctr"/>
          <a:lstStyle/>
          <a:p>
            <a:pPr algn="ctr" indent="0" marL="0">
              <a:lnSpc>
                <a:spcPts val="5040"/>
              </a:lnSpc>
              <a:buNone/>
            </a:pPr>
            <a:r>
              <a:rPr lang="en-US" sz="4200" spc="-84" kern="0" dirty="0">
                <a:solidFill>
                  <a:srgbClr val="1C1E26">
                    <a:alpha val="99000"/>
                  </a:srgbClr>
                </a:solidFill>
                <a:latin typeface="Teko" pitchFamily="34" charset="0"/>
                <a:ea typeface="Teko" pitchFamily="34" charset="-122"/>
                <a:cs typeface="Teko" pitchFamily="34" charset="-120"/>
              </a:rPr>
              <a:t>“I want to go to more house shows this year.”</a:t>
            </a:r>
            <a:endParaRPr lang="en-US" sz="4200" dirty="0"/>
          </a:p>
        </p:txBody>
      </p:sp>
      <p:sp>
        <p:nvSpPr>
          <p:cNvPr id="3" name="Text 1"/>
          <p:cNvSpPr/>
          <p:nvPr/>
        </p:nvSpPr>
        <p:spPr>
          <a:xfrm>
            <a:off x="6291263" y="3490913"/>
            <a:ext cx="781050"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Teko" pitchFamily="34" charset="0"/>
                <a:ea typeface="Teko" pitchFamily="34" charset="-122"/>
                <a:cs typeface="Teko" pitchFamily="34" charset="-120"/>
              </a:rPr>
              <a:t>– Me</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628775" y="609600"/>
            <a:ext cx="5886450" cy="3924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AF7F2"/>
        </a:solidFill>
      </p:bgPr>
    </p:bg>
    <p:spTree>
      <p:nvGrpSpPr>
        <p:cNvPr id="1" name=""/>
        <p:cNvGrpSpPr/>
        <p:nvPr/>
      </p:nvGrpSpPr>
      <p:grpSpPr>
        <a:xfrm>
          <a:off x="0" y="0"/>
          <a:ext cx="0" cy="0"/>
          <a:chOff x="0" y="0"/>
          <a:chExt cx="0" cy="0"/>
        </a:xfrm>
      </p:grpSpPr>
      <p:sp>
        <p:nvSpPr>
          <p:cNvPr id="2" name="Text 0"/>
          <p:cNvSpPr/>
          <p:nvPr/>
        </p:nvSpPr>
        <p:spPr>
          <a:xfrm>
            <a:off x="609600" y="2314575"/>
            <a:ext cx="9763125" cy="514350"/>
          </a:xfrm>
          <a:prstGeom prst="rect">
            <a:avLst/>
          </a:prstGeom>
          <a:noFill/>
          <a:ln/>
        </p:spPr>
        <p:txBody>
          <a:bodyPr wrap="square" rtlCol="0" anchor="ctr"/>
          <a:lstStyle/>
          <a:p>
            <a:pPr algn="l" indent="0" marL="0">
              <a:lnSpc>
                <a:spcPts val="4050"/>
              </a:lnSpc>
              <a:buNone/>
            </a:pPr>
            <a:r>
              <a:rPr lang="en-US" sz="3375" spc="-67" kern="0" dirty="0">
                <a:solidFill>
                  <a:srgbClr val="000000">
                    <a:alpha val="99000"/>
                  </a:srgbClr>
                </a:solidFill>
                <a:latin typeface="Teko" pitchFamily="34" charset="0"/>
                <a:ea typeface="Teko" pitchFamily="34" charset="-122"/>
                <a:cs typeface="Teko" pitchFamily="34" charset="-120"/>
              </a:rPr>
              <a:t>A.      Connecting </a:t>
            </a:r>
            <a:pPr algn="l" indent="0" marL="0">
              <a:lnSpc>
                <a:spcPts val="4050"/>
              </a:lnSpc>
              <a:buNone/>
            </a:pPr>
            <a:r>
              <a:rPr lang="en-US" sz="3375" spc="-67" kern="0" dirty="0">
                <a:solidFill>
                  <a:srgbClr val="C35141">
                    <a:alpha val="99000"/>
                  </a:srgbClr>
                </a:solidFill>
                <a:latin typeface="Teko" pitchFamily="34" charset="0"/>
                <a:ea typeface="Teko" pitchFamily="34" charset="-122"/>
                <a:cs typeface="Teko" pitchFamily="34" charset="-120"/>
              </a:rPr>
              <a:t>Indie Artists</a:t>
            </a:r>
            <a:pPr algn="l" indent="0" marL="0">
              <a:lnSpc>
                <a:spcPts val="4050"/>
              </a:lnSpc>
              <a:buNone/>
            </a:pPr>
            <a:r>
              <a:rPr lang="en-US" sz="3375" spc="-67" kern="0" dirty="0">
                <a:solidFill>
                  <a:srgbClr val="000000">
                    <a:alpha val="99000"/>
                  </a:srgbClr>
                </a:solidFill>
                <a:latin typeface="Teko" pitchFamily="34" charset="0"/>
                <a:ea typeface="Teko" pitchFamily="34" charset="-122"/>
                <a:cs typeface="Teko" pitchFamily="34" charset="-120"/>
              </a:rPr>
              <a:t> to </a:t>
            </a:r>
            <a:pPr algn="l" indent="0" marL="0">
              <a:lnSpc>
                <a:spcPts val="4050"/>
              </a:lnSpc>
              <a:buNone/>
            </a:pPr>
            <a:r>
              <a:rPr lang="en-US" sz="3375" spc="-67" kern="0" dirty="0">
                <a:solidFill>
                  <a:srgbClr val="C35141">
                    <a:alpha val="99000"/>
                  </a:srgbClr>
                </a:solidFill>
                <a:latin typeface="Teko" pitchFamily="34" charset="0"/>
                <a:ea typeface="Teko" pitchFamily="34" charset="-122"/>
                <a:cs typeface="Teko" pitchFamily="34" charset="-120"/>
              </a:rPr>
              <a:t>Indie Hosts</a:t>
            </a:r>
            <a:endParaRPr lang="en-US" sz="337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2025-12-28T04:58:43Z</dcterms:created>
  <dcterms:modified xsi:type="dcterms:W3CDTF">2025-12-28T04:58:43Z</dcterms:modified>
</cp:coreProperties>
</file>